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62" r:id="rId4"/>
    <p:sldId id="263" r:id="rId5"/>
    <p:sldId id="261" r:id="rId6"/>
    <p:sldId id="258" r:id="rId7"/>
    <p:sldId id="264" r:id="rId8"/>
    <p:sldId id="265" r:id="rId9"/>
    <p:sldId id="260" r:id="rId10"/>
    <p:sldId id="266" r:id="rId11"/>
    <p:sldId id="269" r:id="rId12"/>
    <p:sldId id="270" r:id="rId13"/>
    <p:sldId id="259" r:id="rId14"/>
    <p:sldId id="268" r:id="rId15"/>
    <p:sldId id="271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A5A58-F81E-4BF8-9D8E-6A9F66D5A90A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2A3DD6-AFCF-40A0-8B9A-AAD19D7475E4}">
      <dgm:prSet phldrT="[Текст]" custT="1"/>
      <dgm:spPr/>
      <dgm:t>
        <a:bodyPr/>
        <a:lstStyle/>
        <a:p>
          <a:endParaRPr lang="ru-RU" sz="1000" b="1" i="1" u="none" dirty="0" smtClean="0">
            <a:solidFill>
              <a:schemeClr val="tx1"/>
            </a:solidFill>
          </a:endParaRPr>
        </a:p>
        <a:p>
          <a:r>
            <a:rPr lang="ru-RU" sz="2000" b="1" i="1" u="none" dirty="0" smtClean="0">
              <a:solidFill>
                <a:schemeClr val="tx1"/>
              </a:solidFill>
            </a:rPr>
            <a:t>Спрос</a:t>
          </a:r>
          <a:r>
            <a:rPr lang="ru-RU" sz="2000" b="0" i="0" dirty="0" smtClean="0"/>
            <a:t> — это запрос фактического или потенциального покупателя, потребителя на приобретение товара по имеющимся у </a:t>
          </a:r>
          <a:r>
            <a:rPr lang="ru-RU" sz="2000" b="0" i="0" dirty="0" smtClean="0"/>
            <a:t>него</a:t>
          </a:r>
          <a:r>
            <a:rPr lang="ru-RU" sz="2000" b="0" i="0" dirty="0" smtClean="0"/>
            <a:t> средствам, которые предназначены для этой покупки.</a:t>
          </a:r>
          <a:endParaRPr lang="ru-RU" sz="2000" dirty="0"/>
        </a:p>
      </dgm:t>
    </dgm:pt>
    <dgm:pt modelId="{D07159A8-8C0A-4AEF-97BC-23EFEA04EB59}" type="parTrans" cxnId="{24286D52-397D-44A5-8B77-41404A9FACB7}">
      <dgm:prSet/>
      <dgm:spPr/>
      <dgm:t>
        <a:bodyPr/>
        <a:lstStyle/>
        <a:p>
          <a:endParaRPr lang="ru-RU"/>
        </a:p>
      </dgm:t>
    </dgm:pt>
    <dgm:pt modelId="{6C51BDEA-C08C-4A78-9297-75ABB83861AF}" type="sibTrans" cxnId="{24286D52-397D-44A5-8B77-41404A9FACB7}">
      <dgm:prSet/>
      <dgm:spPr/>
      <dgm:t>
        <a:bodyPr/>
        <a:lstStyle/>
        <a:p>
          <a:endParaRPr lang="ru-RU"/>
        </a:p>
      </dgm:t>
    </dgm:pt>
    <dgm:pt modelId="{A32CB34E-AD21-4056-A0EA-88F7D946B537}">
      <dgm:prSet phldrT="[Текст]" custT="1"/>
      <dgm:spPr/>
      <dgm:t>
        <a:bodyPr/>
        <a:lstStyle/>
        <a:p>
          <a:endParaRPr lang="ru-RU" sz="2000" b="1" i="1" dirty="0" smtClean="0"/>
        </a:p>
        <a:p>
          <a:r>
            <a:rPr lang="ru-RU" sz="2000" b="1" i="1" dirty="0" smtClean="0"/>
            <a:t>Предложение</a:t>
          </a:r>
          <a:r>
            <a:rPr lang="ru-RU" sz="2000" b="0" i="0" dirty="0" smtClean="0"/>
            <a:t> — возможность и желание продавца (производителя) предлагать свои товары для реализации на рынке по определённым ценам.</a:t>
          </a:r>
          <a:endParaRPr lang="ru-RU" sz="2000" dirty="0"/>
        </a:p>
      </dgm:t>
    </dgm:pt>
    <dgm:pt modelId="{7846232C-827F-49A0-ACAB-7A62997F0981}" type="parTrans" cxnId="{69E31278-79D3-4312-A907-2A803E5ABEEE}">
      <dgm:prSet/>
      <dgm:spPr/>
      <dgm:t>
        <a:bodyPr/>
        <a:lstStyle/>
        <a:p>
          <a:endParaRPr lang="ru-RU"/>
        </a:p>
      </dgm:t>
    </dgm:pt>
    <dgm:pt modelId="{4147F61E-4D73-4F9D-A3E5-2D3018CA67DD}" type="sibTrans" cxnId="{69E31278-79D3-4312-A907-2A803E5ABEEE}">
      <dgm:prSet/>
      <dgm:spPr/>
      <dgm:t>
        <a:bodyPr/>
        <a:lstStyle/>
        <a:p>
          <a:endParaRPr lang="ru-RU"/>
        </a:p>
      </dgm:t>
    </dgm:pt>
    <dgm:pt modelId="{9B78111F-B40C-4443-AC81-EA2E6DEC68AE}" type="pres">
      <dgm:prSet presAssocID="{A31A5A58-F81E-4BF8-9D8E-6A9F66D5A90A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92F3CC4-6CB4-43AC-B67B-BD49C4CD1507}" type="pres">
      <dgm:prSet presAssocID="{A31A5A58-F81E-4BF8-9D8E-6A9F66D5A90A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995F3-9BC5-4D5C-88B4-9D1A8C5D6BC2}" type="pres">
      <dgm:prSet presAssocID="{A31A5A58-F81E-4BF8-9D8E-6A9F66D5A90A}" presName="LeftNode" presStyleLbl="bgImgPlace1" presStyleIdx="0" presStyleCnt="2" custScaleX="178498" custLinFactNeighborX="-45599" custLinFactNeighborY="-1096">
        <dgm:presLayoutVars>
          <dgm:chMax val="2"/>
          <dgm:chPref val="2"/>
        </dgm:presLayoutVars>
      </dgm:prSet>
      <dgm:spPr/>
      <dgm:t>
        <a:bodyPr/>
        <a:lstStyle/>
        <a:p>
          <a:endParaRPr lang="ru-RU"/>
        </a:p>
      </dgm:t>
    </dgm:pt>
    <dgm:pt modelId="{3E32E1B1-7A3B-407E-888D-CE3869D35880}" type="pres">
      <dgm:prSet presAssocID="{A31A5A58-F81E-4BF8-9D8E-6A9F66D5A90A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91621-BC49-4A57-A1EB-662DA7034736}" type="pres">
      <dgm:prSet presAssocID="{A31A5A58-F81E-4BF8-9D8E-6A9F66D5A90A}" presName="RightNode" presStyleLbl="bgImgPlace1" presStyleIdx="1" presStyleCnt="2" custScaleX="188223" custLinFactNeighborX="52102" custLinFactNeighborY="-15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A3B6CEE5-0FE4-41CE-BD2B-FCF1303155B5}" type="pres">
      <dgm:prSet presAssocID="{A31A5A58-F81E-4BF8-9D8E-6A9F66D5A90A}" presName="TopArrow" presStyleLbl="node1" presStyleIdx="0" presStyleCnt="2" custScaleX="159518" custLinFactNeighborX="274" custLinFactNeighborY="-7630"/>
      <dgm:spPr/>
    </dgm:pt>
    <dgm:pt modelId="{F798F016-8B15-4814-9DD2-2C209790D5ED}" type="pres">
      <dgm:prSet presAssocID="{A31A5A58-F81E-4BF8-9D8E-6A9F66D5A90A}" presName="BottomArrow" presStyleLbl="node1" presStyleIdx="1" presStyleCnt="2" custScaleX="159479" custScaleY="102636" custLinFactNeighborY="4821"/>
      <dgm:spPr/>
    </dgm:pt>
  </dgm:ptLst>
  <dgm:cxnLst>
    <dgm:cxn modelId="{69E31278-79D3-4312-A907-2A803E5ABEEE}" srcId="{A31A5A58-F81E-4BF8-9D8E-6A9F66D5A90A}" destId="{A32CB34E-AD21-4056-A0EA-88F7D946B537}" srcOrd="1" destOrd="0" parTransId="{7846232C-827F-49A0-ACAB-7A62997F0981}" sibTransId="{4147F61E-4D73-4F9D-A3E5-2D3018CA67DD}"/>
    <dgm:cxn modelId="{0818C2F6-DFC7-4299-86CB-22529241B25D}" type="presOf" srcId="{3C2A3DD6-AFCF-40A0-8B9A-AAD19D7475E4}" destId="{492F3CC4-6CB4-43AC-B67B-BD49C4CD1507}" srcOrd="0" destOrd="0" presId="urn:microsoft.com/office/officeart/2009/layout/ReverseList"/>
    <dgm:cxn modelId="{24286D52-397D-44A5-8B77-41404A9FACB7}" srcId="{A31A5A58-F81E-4BF8-9D8E-6A9F66D5A90A}" destId="{3C2A3DD6-AFCF-40A0-8B9A-AAD19D7475E4}" srcOrd="0" destOrd="0" parTransId="{D07159A8-8C0A-4AEF-97BC-23EFEA04EB59}" sibTransId="{6C51BDEA-C08C-4A78-9297-75ABB83861AF}"/>
    <dgm:cxn modelId="{54A1782E-04EF-494D-9294-8EB260922040}" type="presOf" srcId="{A32CB34E-AD21-4056-A0EA-88F7D946B537}" destId="{3E32E1B1-7A3B-407E-888D-CE3869D35880}" srcOrd="0" destOrd="0" presId="urn:microsoft.com/office/officeart/2009/layout/ReverseList"/>
    <dgm:cxn modelId="{D8D606BA-536E-45BF-AF2D-9FBC54786549}" type="presOf" srcId="{3C2A3DD6-AFCF-40A0-8B9A-AAD19D7475E4}" destId="{8E4995F3-9BC5-4D5C-88B4-9D1A8C5D6BC2}" srcOrd="1" destOrd="0" presId="urn:microsoft.com/office/officeart/2009/layout/ReverseList"/>
    <dgm:cxn modelId="{668C748B-E876-45C2-9C3B-851669178F2D}" type="presOf" srcId="{A32CB34E-AD21-4056-A0EA-88F7D946B537}" destId="{EBC91621-BC49-4A57-A1EB-662DA7034736}" srcOrd="1" destOrd="0" presId="urn:microsoft.com/office/officeart/2009/layout/ReverseList"/>
    <dgm:cxn modelId="{252DFDD1-50F3-4AAE-B693-314AB12370EE}" type="presOf" srcId="{A31A5A58-F81E-4BF8-9D8E-6A9F66D5A90A}" destId="{9B78111F-B40C-4443-AC81-EA2E6DEC68AE}" srcOrd="0" destOrd="0" presId="urn:microsoft.com/office/officeart/2009/layout/ReverseList"/>
    <dgm:cxn modelId="{D5042D1B-76E2-4515-B90F-290C0C5EEB1B}" type="presParOf" srcId="{9B78111F-B40C-4443-AC81-EA2E6DEC68AE}" destId="{492F3CC4-6CB4-43AC-B67B-BD49C4CD1507}" srcOrd="0" destOrd="0" presId="urn:microsoft.com/office/officeart/2009/layout/ReverseList"/>
    <dgm:cxn modelId="{6DF312BE-2F9A-4F8E-93DD-620684BBD71B}" type="presParOf" srcId="{9B78111F-B40C-4443-AC81-EA2E6DEC68AE}" destId="{8E4995F3-9BC5-4D5C-88B4-9D1A8C5D6BC2}" srcOrd="1" destOrd="0" presId="urn:microsoft.com/office/officeart/2009/layout/ReverseList"/>
    <dgm:cxn modelId="{82AFE66B-85E6-44CA-9860-8791032E47A6}" type="presParOf" srcId="{9B78111F-B40C-4443-AC81-EA2E6DEC68AE}" destId="{3E32E1B1-7A3B-407E-888D-CE3869D35880}" srcOrd="2" destOrd="0" presId="urn:microsoft.com/office/officeart/2009/layout/ReverseList"/>
    <dgm:cxn modelId="{8C0B583D-26DB-47B2-B3CE-472A4F7ED58F}" type="presParOf" srcId="{9B78111F-B40C-4443-AC81-EA2E6DEC68AE}" destId="{EBC91621-BC49-4A57-A1EB-662DA7034736}" srcOrd="3" destOrd="0" presId="urn:microsoft.com/office/officeart/2009/layout/ReverseList"/>
    <dgm:cxn modelId="{0D0F4F6C-837B-47C4-93E4-09489471C1EA}" type="presParOf" srcId="{9B78111F-B40C-4443-AC81-EA2E6DEC68AE}" destId="{A3B6CEE5-0FE4-41CE-BD2B-FCF1303155B5}" srcOrd="4" destOrd="0" presId="urn:microsoft.com/office/officeart/2009/layout/ReverseList"/>
    <dgm:cxn modelId="{FD0FBC3B-16CE-4638-A244-693718D2A252}" type="presParOf" srcId="{9B78111F-B40C-4443-AC81-EA2E6DEC68AE}" destId="{F798F016-8B15-4814-9DD2-2C209790D5ED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995F3-9BC5-4D5C-88B4-9D1A8C5D6BC2}">
      <dsp:nvSpPr>
        <dsp:cNvPr id="0" name=""/>
        <dsp:cNvSpPr/>
      </dsp:nvSpPr>
      <dsp:spPr>
        <a:xfrm rot="16200000">
          <a:off x="414582" y="706146"/>
          <a:ext cx="3250718" cy="354592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63500" rIns="57150" bIns="635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i="1" u="none" kern="1200" dirty="0" smtClean="0">
            <a:solidFill>
              <a:schemeClr val="tx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chemeClr val="tx1"/>
              </a:solidFill>
            </a:rPr>
            <a:t>Спрос</a:t>
          </a:r>
          <a:r>
            <a:rPr lang="ru-RU" sz="2000" b="0" i="0" kern="1200" dirty="0" smtClean="0"/>
            <a:t> — это запрос фактического или потенциального покупателя, потребителя на приобретение товара по имеющимся у </a:t>
          </a:r>
          <a:r>
            <a:rPr lang="ru-RU" sz="2000" b="0" i="0" kern="1200" dirty="0" smtClean="0"/>
            <a:t>него</a:t>
          </a:r>
          <a:r>
            <a:rPr lang="ru-RU" sz="2000" b="0" i="0" kern="1200" dirty="0" smtClean="0"/>
            <a:t> средствам, которые предназначены для этой покупки.</a:t>
          </a:r>
          <a:endParaRPr lang="ru-RU" sz="2000" kern="1200" dirty="0"/>
        </a:p>
      </dsp:txBody>
      <dsp:txXfrm rot="5400000">
        <a:off x="425696" y="1012464"/>
        <a:ext cx="3387206" cy="2933286"/>
      </dsp:txXfrm>
    </dsp:sp>
    <dsp:sp modelId="{EBC91621-BC49-4A57-A1EB-662DA7034736}">
      <dsp:nvSpPr>
        <dsp:cNvPr id="0" name=""/>
        <dsp:cNvSpPr/>
      </dsp:nvSpPr>
      <dsp:spPr>
        <a:xfrm rot="5400000">
          <a:off x="4432183" y="595865"/>
          <a:ext cx="3250718" cy="37391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Предложение</a:t>
          </a:r>
          <a:r>
            <a:rPr lang="ru-RU" sz="2000" b="0" i="0" kern="1200" dirty="0" smtClean="0"/>
            <a:t> — возможность и желание продавца (производителя) предлагать свои товары для реализации на рынке по определённым ценам.</a:t>
          </a:r>
          <a:endParaRPr lang="ru-RU" sz="2000" kern="1200" dirty="0"/>
        </a:p>
      </dsp:txBody>
      <dsp:txXfrm rot="-5400000">
        <a:off x="4187986" y="998778"/>
        <a:ext cx="3580396" cy="2933286"/>
      </dsp:txXfrm>
    </dsp:sp>
    <dsp:sp modelId="{A3B6CEE5-0FE4-41CE-BD2B-FCF1303155B5}">
      <dsp:nvSpPr>
        <dsp:cNvPr id="0" name=""/>
        <dsp:cNvSpPr/>
      </dsp:nvSpPr>
      <dsp:spPr>
        <a:xfrm>
          <a:off x="2333251" y="-172132"/>
          <a:ext cx="3312771" cy="207663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8F016-8B15-4814-9DD2-2C209790D5ED}">
      <dsp:nvSpPr>
        <dsp:cNvPr id="0" name=""/>
        <dsp:cNvSpPr/>
      </dsp:nvSpPr>
      <dsp:spPr>
        <a:xfrm rot="10800000">
          <a:off x="2327966" y="3038758"/>
          <a:ext cx="3311961" cy="2131377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31195E-15E9-45E1-A766-3EBC525683D9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7B5AC1-FA57-46BF-BEEB-54860FAF87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mp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b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924944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Начинаем с себя!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Трансформация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445224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Скворцов Максим Михайлович</a:t>
            </a:r>
          </a:p>
          <a:p>
            <a:endParaRPr lang="ru-RU" dirty="0" smtClean="0"/>
          </a:p>
          <a:p>
            <a:r>
              <a:rPr lang="ru-RU" sz="1600" dirty="0" smtClean="0"/>
              <a:t>Генеральный директор </a:t>
            </a:r>
          </a:p>
          <a:p>
            <a:r>
              <a:rPr lang="ru-RU" sz="1600" dirty="0" smtClean="0"/>
              <a:t>АО «Тюменская Агропромышленная Лизинговая Компания»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550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539309" cy="165069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596336" cy="3709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94928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г. Тюмень, Геологоразведчиков, </a:t>
            </a:r>
            <a:r>
              <a:rPr lang="ru-RU" dirty="0" smtClean="0"/>
              <a:t>6а</a:t>
            </a:r>
          </a:p>
          <a:p>
            <a:pPr algn="ctr"/>
            <a:r>
              <a:rPr lang="ru-RU" dirty="0" smtClean="0"/>
              <a:t>+</a:t>
            </a:r>
            <a:r>
              <a:rPr lang="ru-RU" dirty="0"/>
              <a:t>7 (905) 857-15-14, (3452) 29-03-31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6978" y="610910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http://kvantorium-tyumen.ru/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049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555420" cy="4524293"/>
          </a:xfrm>
        </p:spPr>
      </p:pic>
      <p:sp>
        <p:nvSpPr>
          <p:cNvPr id="5" name="TextBox 4"/>
          <p:cNvSpPr txBox="1"/>
          <p:nvPr/>
        </p:nvSpPr>
        <p:spPr>
          <a:xfrm>
            <a:off x="4860032" y="580526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Шанс72.рф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619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57095" cy="5001418"/>
          </a:xfrm>
        </p:spPr>
      </p:pic>
    </p:spTree>
    <p:extLst>
      <p:ext uri="{BB962C8B-B14F-4D97-AF65-F5344CB8AC3E}">
        <p14:creationId xmlns:p14="http://schemas.microsoft.com/office/powerpoint/2010/main" val="33726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95936" y="1097702"/>
            <a:ext cx="4968552" cy="33123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b="1" i="1" dirty="0" smtClean="0"/>
              <a:t>«</a:t>
            </a:r>
            <a:r>
              <a:rPr lang="ru-RU" sz="2400" b="1" dirty="0"/>
              <a:t>Лидерство и конкурентоспособность государства во многом зависят от стремления каждого гражданина к развитию, к личному </a:t>
            </a:r>
            <a:r>
              <a:rPr lang="ru-RU" sz="2400" b="1" dirty="0" smtClean="0"/>
              <a:t>росту… Если </a:t>
            </a:r>
            <a:r>
              <a:rPr lang="ru-RU" sz="2400" b="1" dirty="0"/>
              <a:t>работать над собой, упорно трудиться и реализовывать свой потенциал, то и страна будет идти вперёд.</a:t>
            </a:r>
            <a:r>
              <a:rPr lang="ru-RU" sz="2400" b="1" i="1" dirty="0" smtClean="0"/>
              <a:t>» </a:t>
            </a:r>
          </a:p>
          <a:p>
            <a:pPr marL="45720" indent="0" algn="r">
              <a:buNone/>
            </a:pPr>
            <a:r>
              <a:rPr lang="ru-RU" sz="2400" b="1" i="1" dirty="0" smtClean="0"/>
              <a:t>В.В. Путин</a:t>
            </a:r>
          </a:p>
          <a:p>
            <a:pPr marL="45720" indent="0">
              <a:buNone/>
            </a:pPr>
            <a:r>
              <a:rPr lang="ru-RU" sz="1400" i="1" dirty="0" smtClean="0"/>
              <a:t>(На церемонии вручения медалей «Герой </a:t>
            </a:r>
            <a:r>
              <a:rPr lang="ru-RU" sz="1400" i="1" dirty="0"/>
              <a:t>Т</a:t>
            </a:r>
            <a:r>
              <a:rPr lang="ru-RU" sz="1400" i="1" dirty="0" smtClean="0"/>
              <a:t>руда Российской Федерации», 30.04 2016 года)</a:t>
            </a:r>
            <a:endParaRPr lang="ru-RU" sz="1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301820" cy="42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59632" y="2492896"/>
            <a:ext cx="7101408" cy="161736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5400" dirty="0"/>
              <a:t>Начинаем с себя!</a:t>
            </a:r>
          </a:p>
          <a:p>
            <a:pPr marL="45720" indent="0" algn="ctr">
              <a:buNone/>
            </a:pP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05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Метаморфоз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>
                <a:effectLst/>
              </a:rPr>
              <a:t>В биологии — </a:t>
            </a:r>
            <a:r>
              <a:rPr lang="ru-RU" sz="2400" dirty="0" smtClean="0">
                <a:effectLst/>
              </a:rPr>
              <a:t>метаморфоз, </a:t>
            </a:r>
            <a:r>
              <a:rPr lang="ru-RU" sz="2400" dirty="0">
                <a:effectLst/>
              </a:rPr>
              <a:t>глубокое преобразование строения организма (или отдельных органов) в ходе индивидуального развития </a:t>
            </a:r>
            <a:r>
              <a:rPr lang="ru-RU" sz="2400" dirty="0" smtClean="0">
                <a:effectLst/>
              </a:rPr>
              <a:t>(онтогенеза).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01008"/>
            <a:ext cx="8635280" cy="2952328"/>
          </a:xfrm>
        </p:spPr>
      </p:pic>
    </p:spTree>
    <p:extLst>
      <p:ext uri="{BB962C8B-B14F-4D97-AF65-F5344CB8AC3E}">
        <p14:creationId xmlns:p14="http://schemas.microsoft.com/office/powerpoint/2010/main" val="157210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403648" y="2276872"/>
            <a:ext cx="6885384" cy="19053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445224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Скворцов Максим Михайлович</a:t>
            </a:r>
          </a:p>
          <a:p>
            <a:endParaRPr lang="ru-RU" dirty="0" smtClean="0"/>
          </a:p>
          <a:p>
            <a:r>
              <a:rPr lang="ru-RU" sz="1600" dirty="0" smtClean="0"/>
              <a:t>Генеральный директор </a:t>
            </a:r>
          </a:p>
          <a:p>
            <a:r>
              <a:rPr lang="ru-RU" sz="1600" dirty="0" smtClean="0"/>
              <a:t>АО «Тюменская Агропромышленная Лизинговая Компания»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5866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92088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3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25144"/>
            <a:ext cx="777686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800" i="1" dirty="0">
                <a:solidFill>
                  <a:srgbClr val="002060"/>
                </a:solidFill>
              </a:rPr>
              <a:t>А сегодня </a:t>
            </a:r>
            <a:r>
              <a:rPr lang="ru-RU" sz="4800" i="1" dirty="0" smtClean="0">
                <a:solidFill>
                  <a:srgbClr val="002060"/>
                </a:solidFill>
              </a:rPr>
              <a:t>что </a:t>
            </a:r>
            <a:br>
              <a:rPr lang="ru-RU" sz="4800" i="1" dirty="0" smtClean="0">
                <a:solidFill>
                  <a:srgbClr val="002060"/>
                </a:solidFill>
              </a:rPr>
            </a:br>
            <a:r>
              <a:rPr lang="ru-RU" sz="4800" i="1" dirty="0" smtClean="0">
                <a:solidFill>
                  <a:srgbClr val="002060"/>
                </a:solidFill>
              </a:rPr>
              <a:t>для завтра </a:t>
            </a:r>
            <a:r>
              <a:rPr lang="ru-RU" sz="4800" i="1" dirty="0">
                <a:solidFill>
                  <a:srgbClr val="002060"/>
                </a:solidFill>
              </a:rPr>
              <a:t>сделал я</a:t>
            </a:r>
            <a:r>
              <a:rPr lang="ru-RU" sz="4800" i="1" dirty="0" smtClean="0">
                <a:solidFill>
                  <a:srgbClr val="002060"/>
                </a:solidFill>
              </a:rPr>
              <a:t>?»</a:t>
            </a:r>
            <a:r>
              <a:rPr lang="ru-RU" sz="4800" dirty="0">
                <a:solidFill>
                  <a:srgbClr val="002060"/>
                </a:solidFill>
              </a:rPr>
              <a:t/>
            </a:r>
            <a:br>
              <a:rPr lang="ru-RU" sz="4800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04864"/>
            <a:ext cx="3760007" cy="4133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«Слышу </a:t>
            </a:r>
            <a:r>
              <a:rPr lang="ru-RU" sz="2800" i="1" dirty="0"/>
              <a:t>голос из прекрасного </a:t>
            </a:r>
            <a:r>
              <a:rPr lang="ru-RU" sz="2800" i="1" dirty="0" smtClean="0"/>
              <a:t>далека,</a:t>
            </a:r>
            <a:br>
              <a:rPr lang="ru-RU" sz="2800" i="1" dirty="0" smtClean="0"/>
            </a:br>
            <a:r>
              <a:rPr lang="ru-RU" sz="2800" i="1" dirty="0"/>
              <a:t>Он зовет меня в чудесные края.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/>
              <a:t>Слышу голос, голос спрашивает строго</a:t>
            </a:r>
            <a:r>
              <a:rPr lang="ru-RU" sz="2800" i="1" dirty="0" smtClean="0"/>
              <a:t>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527" y="188640"/>
            <a:ext cx="4947808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8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924944"/>
            <a:ext cx="5637010" cy="88211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Начинаем с себя!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Трансформация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15816" y="5445224"/>
            <a:ext cx="60486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Скворцов Максим Михайлович</a:t>
            </a:r>
          </a:p>
          <a:p>
            <a:endParaRPr lang="ru-RU" dirty="0" smtClean="0"/>
          </a:p>
          <a:p>
            <a:r>
              <a:rPr lang="ru-RU" sz="1600" dirty="0" smtClean="0"/>
              <a:t>Генеральный директор </a:t>
            </a:r>
          </a:p>
          <a:p>
            <a:r>
              <a:rPr lang="ru-RU" sz="1600" dirty="0" smtClean="0"/>
              <a:t>АО «Тюменская Агропромышленная Лизинговая Компания»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7229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067944" y="2996953"/>
            <a:ext cx="467260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50221550"/>
              </p:ext>
            </p:extLst>
          </p:nvPr>
        </p:nvGraphicFramePr>
        <p:xfrm>
          <a:off x="467544" y="980728"/>
          <a:ext cx="806489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116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067"/>
            <a:ext cx="8905723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6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960995" cy="5040560"/>
          </a:xfrm>
        </p:spPr>
      </p:pic>
    </p:spTree>
    <p:extLst>
      <p:ext uri="{BB962C8B-B14F-4D97-AF65-F5344CB8AC3E}">
        <p14:creationId xmlns:p14="http://schemas.microsoft.com/office/powerpoint/2010/main" val="39894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894474" cy="5003142"/>
          </a:xfrm>
        </p:spPr>
      </p:pic>
    </p:spTree>
    <p:extLst>
      <p:ext uri="{BB962C8B-B14F-4D97-AF65-F5344CB8AC3E}">
        <p14:creationId xmlns:p14="http://schemas.microsoft.com/office/powerpoint/2010/main" val="19919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1793" cy="4968552"/>
          </a:xfrm>
        </p:spPr>
      </p:pic>
    </p:spTree>
    <p:extLst>
      <p:ext uri="{BB962C8B-B14F-4D97-AF65-F5344CB8AC3E}">
        <p14:creationId xmlns:p14="http://schemas.microsoft.com/office/powerpoint/2010/main" val="37276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2266</TotalTime>
  <Words>93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Трансформация</vt:lpstr>
      <vt:lpstr>Презентация PowerPoint</vt:lpstr>
      <vt:lpstr>А сегодня что  для завтра сделал я?» </vt:lpstr>
      <vt:lpstr>Трансформация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Метаморфоз  В биологии — метаморфоз, глубокое преобразование строения организма (или отдельных органов) в ходе индивидуального развития (онтогенеза).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Сорогин</dc:creator>
  <cp:lastModifiedBy>Сорогин</cp:lastModifiedBy>
  <cp:revision>24</cp:revision>
  <cp:lastPrinted>2018-04-22T12:29:01Z</cp:lastPrinted>
  <dcterms:created xsi:type="dcterms:W3CDTF">2018-04-21T07:35:34Z</dcterms:created>
  <dcterms:modified xsi:type="dcterms:W3CDTF">2018-04-24T04:13:02Z</dcterms:modified>
</cp:coreProperties>
</file>