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58" r:id="rId6"/>
    <p:sldId id="266" r:id="rId7"/>
    <p:sldId id="259" r:id="rId8"/>
    <p:sldId id="262" r:id="rId9"/>
    <p:sldId id="267" r:id="rId10"/>
    <p:sldId id="268" r:id="rId11"/>
    <p:sldId id="269" r:id="rId12"/>
    <p:sldId id="270" r:id="rId13"/>
    <p:sldId id="271" r:id="rId14"/>
    <p:sldId id="272" r:id="rId15"/>
    <p:sldId id="275" r:id="rId16"/>
    <p:sldId id="273" r:id="rId17"/>
    <p:sldId id="274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s\&#1052;&#1072;&#1088;&#1080;&#1085;&#1072;\&#1059;&#1085;&#1080;&#1074;&#1077;&#1088;&#1089;&#1080;&#1090;&#1077;&#1090;\&#1050;&#1072;&#1088;&#1100;&#1077;&#1088;&#1072;\&#1043;&#1091;&#1073;_&#1095;&#1090;&#1077;&#1085;&#1080;&#1103;\&#1050;&#1085;&#1080;&#1075;&#1072;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s\&#1052;&#1072;&#1088;&#1080;&#1085;&#1072;\&#1059;&#1085;&#1080;&#1074;&#1077;&#1088;&#1089;&#1080;&#1090;&#1077;&#1090;\&#1050;&#1072;&#1088;&#1100;&#1077;&#1088;&#1072;\&#1043;&#1091;&#1073;_&#1095;&#1090;&#1077;&#1085;&#1080;&#1103;\&#1050;&#1085;&#1080;&#1075;&#1072;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s\&#1052;&#1072;&#1088;&#1080;&#1085;&#1072;\&#1059;&#1085;&#1080;&#1074;&#1077;&#1088;&#1089;&#1080;&#1090;&#1077;&#1090;\&#1050;&#1072;&#1088;&#1100;&#1077;&#1088;&#1072;\&#1043;&#1091;&#1073;_&#1095;&#1090;&#1077;&#1085;&#1080;&#1103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s\&#1052;&#1072;&#1088;&#1080;&#1085;&#1072;\&#1059;&#1085;&#1080;&#1074;&#1077;&#1088;&#1089;&#1080;&#1090;&#1077;&#1090;\&#1050;&#1072;&#1088;&#1100;&#1077;&#1088;&#1072;\&#1043;&#1091;&#1073;_&#1095;&#1090;&#1077;&#1085;&#1080;&#1103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s\&#1052;&#1072;&#1088;&#1080;&#1085;&#1072;\&#1059;&#1085;&#1080;&#1074;&#1077;&#1088;&#1089;&#1080;&#1090;&#1077;&#1090;\&#1050;&#1072;&#1088;&#1100;&#1077;&#1088;&#1072;\&#1043;&#1091;&#1073;_&#1095;&#1090;&#1077;&#1085;&#1080;&#1103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s\&#1052;&#1072;&#1088;&#1080;&#1085;&#1072;\&#1059;&#1085;&#1080;&#1074;&#1077;&#1088;&#1089;&#1080;&#1090;&#1077;&#1090;\&#1050;&#1072;&#1088;&#1100;&#1077;&#1088;&#1072;\&#1043;&#1091;&#1073;_&#1095;&#1090;&#1077;&#1085;&#1080;&#1103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s\&#1052;&#1072;&#1088;&#1080;&#1085;&#1072;\&#1059;&#1085;&#1080;&#1074;&#1077;&#1088;&#1089;&#1080;&#1090;&#1077;&#1090;\&#1050;&#1072;&#1088;&#1100;&#1077;&#1088;&#1072;\&#1043;&#1091;&#1073;_&#1095;&#1090;&#1077;&#1085;&#1080;&#1103;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s\&#1052;&#1072;&#1088;&#1080;&#1085;&#1072;\&#1059;&#1085;&#1080;&#1074;&#1077;&#1088;&#1089;&#1080;&#1090;&#1077;&#1090;\&#1050;&#1072;&#1088;&#1100;&#1077;&#1088;&#1072;\&#1043;&#1091;&#1073;_&#1095;&#1090;&#1077;&#1085;&#1080;&#1103;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s\&#1052;&#1072;&#1088;&#1080;&#1085;&#1072;\&#1059;&#1085;&#1080;&#1074;&#1077;&#1088;&#1089;&#1080;&#1090;&#1077;&#1090;\&#1050;&#1072;&#1088;&#1100;&#1077;&#1088;&#1072;\&#1043;&#1091;&#1073;_&#1095;&#1090;&#1077;&#1085;&#1080;&#1103;\&#1050;&#1085;&#1080;&#1075;&#1072;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s\&#1052;&#1072;&#1088;&#1080;&#1085;&#1072;\&#1059;&#1085;&#1080;&#1074;&#1077;&#1088;&#1089;&#1080;&#1090;&#1077;&#1090;\&#1050;&#1072;&#1088;&#1100;&#1077;&#1088;&#1072;\&#1043;&#1091;&#1073;_&#1095;&#1090;&#1077;&#1085;&#1080;&#1103;\&#1050;&#1085;&#1080;&#1075;&#1072;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s\&#1052;&#1072;&#1088;&#1080;&#1085;&#1072;\&#1059;&#1085;&#1080;&#1074;&#1077;&#1088;&#1089;&#1080;&#1090;&#1077;&#1090;\&#1050;&#1072;&#1088;&#1100;&#1077;&#1088;&#1072;\&#1043;&#1091;&#1073;_&#1095;&#1090;&#1077;&#1085;&#1080;&#1103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Валовой региональный продукт на душу населения, рублей</a:t>
            </a:r>
          </a:p>
        </c:rich>
      </c:tx>
      <c:layout>
        <c:manualLayout>
          <c:xMode val="edge"/>
          <c:yMode val="edge"/>
          <c:x val="0.10097922134733157"/>
          <c:y val="2.777777777777777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доходы_и_зп!$A$14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numRef>
              <c:f>доходы_и_зп!$B$13:$F$13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доходы_и_зп!$B$14:$F$14</c:f>
              <c:numCache>
                <c:formatCode>General</c:formatCode>
                <c:ptCount val="5"/>
                <c:pt idx="0">
                  <c:v>317515.3</c:v>
                </c:pt>
                <c:pt idx="1">
                  <c:v>348641.5</c:v>
                </c:pt>
                <c:pt idx="2">
                  <c:v>377006</c:v>
                </c:pt>
                <c:pt idx="3">
                  <c:v>405147.7</c:v>
                </c:pt>
                <c:pt idx="4">
                  <c:v>443950.7</c:v>
                </c:pt>
              </c:numCache>
            </c:numRef>
          </c:val>
        </c:ser>
        <c:ser>
          <c:idx val="1"/>
          <c:order val="1"/>
          <c:tx>
            <c:strRef>
              <c:f>доходы_и_зп!$A$15</c:f>
              <c:strCache>
                <c:ptCount val="1"/>
                <c:pt idx="0">
                  <c:v>Тюменская область</c:v>
                </c:pt>
              </c:strCache>
            </c:strRef>
          </c:tx>
          <c:invertIfNegative val="0"/>
          <c:cat>
            <c:numRef>
              <c:f>доходы_и_зп!$B$13:$F$13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доходы_и_зп!$B$15:$F$15</c:f>
              <c:numCache>
                <c:formatCode>General</c:formatCode>
                <c:ptCount val="5"/>
                <c:pt idx="0">
                  <c:v>522064.8</c:v>
                </c:pt>
                <c:pt idx="1">
                  <c:v>532020.4</c:v>
                </c:pt>
                <c:pt idx="2">
                  <c:v>604921.19999999995</c:v>
                </c:pt>
                <c:pt idx="3">
                  <c:v>564680.5</c:v>
                </c:pt>
                <c:pt idx="4">
                  <c:v>624683.19999999995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289984"/>
        <c:axId val="175566208"/>
      </c:barChart>
      <c:catAx>
        <c:axId val="18928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75566208"/>
        <c:crosses val="autoZero"/>
        <c:auto val="1"/>
        <c:lblAlgn val="ctr"/>
        <c:lblOffset val="100"/>
        <c:noMultiLvlLbl val="0"/>
      </c:catAx>
      <c:valAx>
        <c:axId val="1755662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892899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Охват</a:t>
            </a:r>
            <a:r>
              <a:rPr lang="ru-RU" sz="2000" baseline="0"/>
              <a:t> детей дошкольным образованием, % от численности детей соответсвующего возраста</a:t>
            </a:r>
            <a:endParaRPr lang="ru-RU" sz="2000"/>
          </a:p>
        </c:rich>
      </c:tx>
      <c:layout>
        <c:manualLayout>
          <c:xMode val="edge"/>
          <c:yMode val="edge"/>
          <c:x val="0.12942366579177603"/>
          <c:y val="4.6296296296296294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доходы_и_зп!$A$51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numRef>
              <c:f>доходы_и_зп!$B$50:$D$50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доходы_и_зп!$B$51:$D$51</c:f>
              <c:numCache>
                <c:formatCode>General</c:formatCode>
                <c:ptCount val="3"/>
                <c:pt idx="0">
                  <c:v>64.599999999999994</c:v>
                </c:pt>
                <c:pt idx="1">
                  <c:v>66.2</c:v>
                </c:pt>
                <c:pt idx="2">
                  <c:v>66.5</c:v>
                </c:pt>
              </c:numCache>
            </c:numRef>
          </c:val>
        </c:ser>
        <c:ser>
          <c:idx val="1"/>
          <c:order val="1"/>
          <c:tx>
            <c:strRef>
              <c:f>доходы_и_зп!$A$52</c:f>
              <c:strCache>
                <c:ptCount val="1"/>
                <c:pt idx="0">
                  <c:v>Тюменская область (2016 год - 19 место среди субъектов РФ)</c:v>
                </c:pt>
              </c:strCache>
            </c:strRef>
          </c:tx>
          <c:invertIfNegative val="0"/>
          <c:cat>
            <c:numRef>
              <c:f>доходы_и_зп!$B$50:$D$50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доходы_и_зп!$B$52:$D$52</c:f>
              <c:numCache>
                <c:formatCode>General</c:formatCode>
                <c:ptCount val="3"/>
                <c:pt idx="0">
                  <c:v>78</c:v>
                </c:pt>
                <c:pt idx="1">
                  <c:v>76.7</c:v>
                </c:pt>
                <c:pt idx="2">
                  <c:v>76.400000000000006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90785024"/>
        <c:axId val="190956096"/>
      </c:barChart>
      <c:catAx>
        <c:axId val="19078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0956096"/>
        <c:crosses val="autoZero"/>
        <c:auto val="1"/>
        <c:lblAlgn val="ctr"/>
        <c:lblOffset val="100"/>
        <c:noMultiLvlLbl val="0"/>
      </c:catAx>
      <c:valAx>
        <c:axId val="1909560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ru-RU"/>
          </a:p>
        </c:txPr>
        <c:crossAx val="1907850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Распределение численности населения по величине среднедушевых доходов в 2016 г., % от общей численности населения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доходы_и_зп!$A$72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strRef>
              <c:f>доходы_и_зп!$B$71:$I$71</c:f>
              <c:strCache>
                <c:ptCount val="8"/>
                <c:pt idx="0">
                  <c:v>до 7 000,0</c:v>
                </c:pt>
                <c:pt idx="1">
                  <c:v>от 7 000,1 до 10 000,0</c:v>
                </c:pt>
                <c:pt idx="2">
                  <c:v>от 10 000,1 до 14 000,0</c:v>
                </c:pt>
                <c:pt idx="3">
                  <c:v>от 14 000,1 до 19 000,0</c:v>
                </c:pt>
                <c:pt idx="4">
                  <c:v>от 19 000,1 до 27 000,0</c:v>
                </c:pt>
                <c:pt idx="5">
                  <c:v>от 27 000,1 до 45 000,0</c:v>
                </c:pt>
                <c:pt idx="6">
                  <c:v>от 45 000,1 до 60 000,0</c:v>
                </c:pt>
                <c:pt idx="7">
                  <c:v>свыше 60 000,00</c:v>
                </c:pt>
              </c:strCache>
            </c:strRef>
          </c:cat>
          <c:val>
            <c:numRef>
              <c:f>доходы_и_зп!$B$72:$I$72</c:f>
              <c:numCache>
                <c:formatCode>General</c:formatCode>
                <c:ptCount val="8"/>
                <c:pt idx="0">
                  <c:v>6</c:v>
                </c:pt>
                <c:pt idx="1">
                  <c:v>7.9</c:v>
                </c:pt>
                <c:pt idx="2">
                  <c:v>12</c:v>
                </c:pt>
                <c:pt idx="3">
                  <c:v>14.3</c:v>
                </c:pt>
                <c:pt idx="4">
                  <c:v>18.2</c:v>
                </c:pt>
                <c:pt idx="5">
                  <c:v>22.7</c:v>
                </c:pt>
                <c:pt idx="6">
                  <c:v>8.5</c:v>
                </c:pt>
                <c:pt idx="7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доходы_и_зп!$A$73</c:f>
              <c:strCache>
                <c:ptCount val="1"/>
                <c:pt idx="0">
                  <c:v>Тюменская область</c:v>
                </c:pt>
              </c:strCache>
            </c:strRef>
          </c:tx>
          <c:invertIfNegative val="0"/>
          <c:cat>
            <c:strRef>
              <c:f>доходы_и_зп!$B$71:$I$71</c:f>
              <c:strCache>
                <c:ptCount val="8"/>
                <c:pt idx="0">
                  <c:v>до 7 000,0</c:v>
                </c:pt>
                <c:pt idx="1">
                  <c:v>от 7 000,1 до 10 000,0</c:v>
                </c:pt>
                <c:pt idx="2">
                  <c:v>от 10 000,1 до 14 000,0</c:v>
                </c:pt>
                <c:pt idx="3">
                  <c:v>от 14 000,1 до 19 000,0</c:v>
                </c:pt>
                <c:pt idx="4">
                  <c:v>от 19 000,1 до 27 000,0</c:v>
                </c:pt>
                <c:pt idx="5">
                  <c:v>от 27 000,1 до 45 000,0</c:v>
                </c:pt>
                <c:pt idx="6">
                  <c:v>от 45 000,1 до 60 000,0</c:v>
                </c:pt>
                <c:pt idx="7">
                  <c:v>свыше 60 000,00</c:v>
                </c:pt>
              </c:strCache>
            </c:strRef>
          </c:cat>
          <c:val>
            <c:numRef>
              <c:f>доходы_и_зп!$B$73:$I$73</c:f>
              <c:numCache>
                <c:formatCode>General</c:formatCode>
                <c:ptCount val="8"/>
                <c:pt idx="0">
                  <c:v>6.2</c:v>
                </c:pt>
                <c:pt idx="1">
                  <c:v>8.5</c:v>
                </c:pt>
                <c:pt idx="2">
                  <c:v>13.1</c:v>
                </c:pt>
                <c:pt idx="3">
                  <c:v>15.4</c:v>
                </c:pt>
                <c:pt idx="4">
                  <c:v>19</c:v>
                </c:pt>
                <c:pt idx="5">
                  <c:v>22.2</c:v>
                </c:pt>
                <c:pt idx="6">
                  <c:v>7.6</c:v>
                </c:pt>
                <c:pt idx="7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90786560"/>
        <c:axId val="190958400"/>
      </c:barChart>
      <c:catAx>
        <c:axId val="1907865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90958400"/>
        <c:crosses val="autoZero"/>
        <c:auto val="1"/>
        <c:lblAlgn val="ctr"/>
        <c:lblOffset val="100"/>
        <c:noMultiLvlLbl val="0"/>
      </c:catAx>
      <c:valAx>
        <c:axId val="1909584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ru-RU"/>
          </a:p>
        </c:txPr>
        <c:crossAx val="1907865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700" baseline="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/>
              <a:t>Расходы  бюджетов на образование, тыс. </a:t>
            </a:r>
            <a:r>
              <a:rPr lang="ru-RU" sz="2000" dirty="0" smtClean="0"/>
              <a:t>рублей </a:t>
            </a:r>
            <a:r>
              <a:rPr lang="ru-RU" sz="2000" dirty="0"/>
              <a:t>на душу населения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расходы!$A$22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numRef>
              <c:f>расходы!$B$21:$D$21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расходы!$B$22:$D$22</c:f>
              <c:numCache>
                <c:formatCode>General</c:formatCode>
                <c:ptCount val="3"/>
                <c:pt idx="0">
                  <c:v>4.3885615348096847</c:v>
                </c:pt>
                <c:pt idx="1">
                  <c:v>4.3984463394444635</c:v>
                </c:pt>
                <c:pt idx="2">
                  <c:v>17.348982316558132</c:v>
                </c:pt>
              </c:numCache>
            </c:numRef>
          </c:val>
        </c:ser>
        <c:ser>
          <c:idx val="1"/>
          <c:order val="1"/>
          <c:tx>
            <c:strRef>
              <c:f>расходы!$A$23</c:f>
              <c:strCache>
                <c:ptCount val="1"/>
                <c:pt idx="0">
                  <c:v>Тюменская область</c:v>
                </c:pt>
              </c:strCache>
            </c:strRef>
          </c:tx>
          <c:invertIfNegative val="0"/>
          <c:cat>
            <c:numRef>
              <c:f>расходы!$B$21:$D$21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расходы!$B$23:$D$23</c:f>
              <c:numCache>
                <c:formatCode>General</c:formatCode>
                <c:ptCount val="3"/>
                <c:pt idx="0">
                  <c:v>8.0067226890756302</c:v>
                </c:pt>
                <c:pt idx="1">
                  <c:v>7.8034398034398036</c:v>
                </c:pt>
                <c:pt idx="2">
                  <c:v>19.268132611637348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05211648"/>
        <c:axId val="175568512"/>
      </c:barChart>
      <c:catAx>
        <c:axId val="20521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75568512"/>
        <c:crosses val="autoZero"/>
        <c:auto val="1"/>
        <c:lblAlgn val="ctr"/>
        <c:lblOffset val="100"/>
        <c:noMultiLvlLbl val="0"/>
      </c:catAx>
      <c:valAx>
        <c:axId val="175568512"/>
        <c:scaling>
          <c:orientation val="minMax"/>
          <c:max val="2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052116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Среднемесячная номинальная начисленная заработная плата работников организаций, рублей</a:t>
            </a:r>
          </a:p>
        </c:rich>
      </c:tx>
      <c:layout>
        <c:manualLayout>
          <c:xMode val="edge"/>
          <c:yMode val="edge"/>
          <c:x val="0.11374300087489064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доходы_и_зп!$A$9</c:f>
              <c:strCache>
                <c:ptCount val="1"/>
                <c:pt idx="0">
                  <c:v>РФ</c:v>
                </c:pt>
              </c:strCache>
            </c:strRef>
          </c:tx>
          <c:spPr>
            <a:ln w="50800"/>
          </c:spPr>
          <c:invertIfNegative val="0"/>
          <c:cat>
            <c:numRef>
              <c:f>доходы_и_зп!$B$8:$H$8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доходы_и_зп!$B$9:$H$9</c:f>
              <c:numCache>
                <c:formatCode>General</c:formatCode>
                <c:ptCount val="7"/>
                <c:pt idx="0">
                  <c:v>20952</c:v>
                </c:pt>
                <c:pt idx="1">
                  <c:v>23369</c:v>
                </c:pt>
                <c:pt idx="2">
                  <c:v>26629</c:v>
                </c:pt>
                <c:pt idx="3">
                  <c:v>29792</c:v>
                </c:pt>
                <c:pt idx="4">
                  <c:v>32495</c:v>
                </c:pt>
                <c:pt idx="5">
                  <c:v>34030</c:v>
                </c:pt>
                <c:pt idx="6">
                  <c:v>36709</c:v>
                </c:pt>
              </c:numCache>
            </c:numRef>
          </c:val>
        </c:ser>
        <c:ser>
          <c:idx val="1"/>
          <c:order val="1"/>
          <c:tx>
            <c:strRef>
              <c:f>доходы_и_зп!$A$10</c:f>
              <c:strCache>
                <c:ptCount val="1"/>
                <c:pt idx="0">
                  <c:v>Тюменская область</c:v>
                </c:pt>
              </c:strCache>
            </c:strRef>
          </c:tx>
          <c:spPr>
            <a:ln w="50800"/>
          </c:spPr>
          <c:invertIfNegative val="0"/>
          <c:cat>
            <c:numRef>
              <c:f>доходы_и_зп!$B$8:$H$8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доходы_и_зп!$B$10:$H$10</c:f>
              <c:numCache>
                <c:formatCode>General</c:formatCode>
                <c:ptCount val="7"/>
                <c:pt idx="0">
                  <c:v>22247</c:v>
                </c:pt>
                <c:pt idx="1">
                  <c:v>24729</c:v>
                </c:pt>
                <c:pt idx="2">
                  <c:v>28578</c:v>
                </c:pt>
                <c:pt idx="3">
                  <c:v>31620</c:v>
                </c:pt>
                <c:pt idx="4">
                  <c:v>34125</c:v>
                </c:pt>
                <c:pt idx="5">
                  <c:v>35869</c:v>
                </c:pt>
                <c:pt idx="6">
                  <c:v>37536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292032"/>
        <c:axId val="204283904"/>
      </c:barChart>
      <c:catAx>
        <c:axId val="18929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04283904"/>
        <c:crosses val="autoZero"/>
        <c:auto val="1"/>
        <c:lblAlgn val="ctr"/>
        <c:lblOffset val="100"/>
        <c:noMultiLvlLbl val="0"/>
      </c:catAx>
      <c:valAx>
        <c:axId val="204283904"/>
        <c:scaling>
          <c:orientation val="minMax"/>
          <c:min val="20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ru-RU"/>
          </a:p>
        </c:txPr>
        <c:crossAx val="1892920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/>
              <a:t>Выпуск</a:t>
            </a:r>
            <a:r>
              <a:rPr lang="ru-RU" sz="1800" baseline="0"/>
              <a:t> квалифицированных рабочих и служащих на 10 000 человек занятого населения, человек</a:t>
            </a:r>
          </a:p>
        </c:rich>
      </c:tx>
      <c:layout>
        <c:manualLayout>
          <c:xMode val="edge"/>
          <c:yMode val="edge"/>
          <c:x val="0.12773600174978128"/>
          <c:y val="2.777777777777777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выпуск_спец!$A$3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numRef>
              <c:f>выпуск_спец!$B$2:$E$2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выпуск_спец!$B$3:$E$3</c:f>
              <c:numCache>
                <c:formatCode>General</c:formatCode>
                <c:ptCount val="4"/>
                <c:pt idx="0">
                  <c:v>64</c:v>
                </c:pt>
                <c:pt idx="1">
                  <c:v>56</c:v>
                </c:pt>
                <c:pt idx="2">
                  <c:v>51</c:v>
                </c:pt>
                <c:pt idx="3">
                  <c:v>27</c:v>
                </c:pt>
              </c:numCache>
            </c:numRef>
          </c:val>
        </c:ser>
        <c:ser>
          <c:idx val="1"/>
          <c:order val="1"/>
          <c:tx>
            <c:strRef>
              <c:f>выпуск_спец!$A$4</c:f>
              <c:strCache>
                <c:ptCount val="1"/>
                <c:pt idx="0">
                  <c:v>Тюменская область</c:v>
                </c:pt>
              </c:strCache>
            </c:strRef>
          </c:tx>
          <c:invertIfNegative val="0"/>
          <c:cat>
            <c:numRef>
              <c:f>выпуск_спец!$B$2:$E$2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выпуск_спец!$B$4:$E$4</c:f>
              <c:numCache>
                <c:formatCode>General</c:formatCode>
                <c:ptCount val="4"/>
                <c:pt idx="0">
                  <c:v>89</c:v>
                </c:pt>
                <c:pt idx="1">
                  <c:v>54</c:v>
                </c:pt>
                <c:pt idx="2">
                  <c:v>70</c:v>
                </c:pt>
                <c:pt idx="3">
                  <c:v>40</c:v>
                </c:pt>
              </c:numCache>
            </c:numRef>
          </c:val>
        </c:ser>
        <c:ser>
          <c:idx val="2"/>
          <c:order val="2"/>
          <c:tx>
            <c:strRef>
              <c:f>выпуск_спец!$A$5</c:f>
              <c:strCache>
                <c:ptCount val="1"/>
                <c:pt idx="0">
                  <c:v>Свердловская область</c:v>
                </c:pt>
              </c:strCache>
            </c:strRef>
          </c:tx>
          <c:invertIfNegative val="0"/>
          <c:cat>
            <c:numRef>
              <c:f>выпуск_спец!$B$2:$E$2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выпуск_спец!$B$5:$E$5</c:f>
              <c:numCache>
                <c:formatCode>General</c:formatCode>
                <c:ptCount val="4"/>
                <c:pt idx="0">
                  <c:v>71</c:v>
                </c:pt>
                <c:pt idx="1">
                  <c:v>58</c:v>
                </c:pt>
                <c:pt idx="2">
                  <c:v>55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89371392"/>
        <c:axId val="204286208"/>
      </c:barChart>
      <c:catAx>
        <c:axId val="18937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4286208"/>
        <c:crosses val="autoZero"/>
        <c:auto val="1"/>
        <c:lblAlgn val="ctr"/>
        <c:lblOffset val="100"/>
        <c:noMultiLvlLbl val="0"/>
      </c:catAx>
      <c:valAx>
        <c:axId val="2042862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ru-RU"/>
          </a:p>
        </c:txPr>
        <c:crossAx val="1893713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/>
              <a:t>Численность студентов, обучающихся по программам бакалавриата, специалитета, магистратуры на 10 000 человек населения, на начало уч. года, человек</a:t>
            </a:r>
          </a:p>
        </c:rich>
      </c:tx>
      <c:layout>
        <c:manualLayout>
          <c:xMode val="edge"/>
          <c:yMode val="edge"/>
          <c:x val="0.11687489063867017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выпуск_спец!$A$21</c:f>
              <c:strCache>
                <c:ptCount val="1"/>
                <c:pt idx="0">
                  <c:v>Тюменская область  (5 место среди субъектов РФ в 2016/2017 уч.г.)</c:v>
                </c:pt>
              </c:strCache>
            </c:strRef>
          </c:tx>
          <c:invertIfNegative val="0"/>
          <c:cat>
            <c:strRef>
              <c:f>выпуск_спец!$B$20:$E$20</c:f>
              <c:strCache>
                <c:ptCount val="4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  <c:pt idx="3">
                  <c:v>2016/2017</c:v>
                </c:pt>
              </c:strCache>
            </c:strRef>
          </c:cat>
          <c:val>
            <c:numRef>
              <c:f>выпуск_спец!$B$21:$E$21</c:f>
              <c:numCache>
                <c:formatCode>General</c:formatCode>
                <c:ptCount val="4"/>
                <c:pt idx="0">
                  <c:v>543</c:v>
                </c:pt>
                <c:pt idx="1">
                  <c:v>494</c:v>
                </c:pt>
                <c:pt idx="2">
                  <c:v>449</c:v>
                </c:pt>
                <c:pt idx="3">
                  <c:v>411</c:v>
                </c:pt>
              </c:numCache>
            </c:numRef>
          </c:val>
        </c:ser>
        <c:ser>
          <c:idx val="1"/>
          <c:order val="1"/>
          <c:tx>
            <c:strRef>
              <c:f>выпуск_спец!$A$22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strRef>
              <c:f>выпуск_спец!$B$20:$E$20</c:f>
              <c:strCache>
                <c:ptCount val="4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  <c:pt idx="3">
                  <c:v>2016/2017</c:v>
                </c:pt>
              </c:strCache>
            </c:strRef>
          </c:cat>
          <c:val>
            <c:numRef>
              <c:f>выпуск_спец!$B$22:$E$22</c:f>
              <c:numCache>
                <c:formatCode>General</c:formatCode>
                <c:ptCount val="4"/>
                <c:pt idx="0">
                  <c:v>393</c:v>
                </c:pt>
                <c:pt idx="1">
                  <c:v>356</c:v>
                </c:pt>
                <c:pt idx="2">
                  <c:v>325</c:v>
                </c:pt>
                <c:pt idx="3">
                  <c:v>300</c:v>
                </c:pt>
              </c:numCache>
            </c:numRef>
          </c:val>
        </c:ser>
        <c:ser>
          <c:idx val="3"/>
          <c:order val="2"/>
          <c:tx>
            <c:strRef>
              <c:f>выпуск_спец!$A$23</c:f>
              <c:strCache>
                <c:ptCount val="1"/>
                <c:pt idx="0">
                  <c:v>Свердловская область (31 место)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выпуск_спец!$B$20:$E$20</c:f>
              <c:strCache>
                <c:ptCount val="4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  <c:pt idx="3">
                  <c:v>2016/2017</c:v>
                </c:pt>
              </c:strCache>
            </c:strRef>
          </c:cat>
          <c:val>
            <c:numRef>
              <c:f>выпуск_спец!$B$23:$E$23</c:f>
              <c:numCache>
                <c:formatCode>General</c:formatCode>
                <c:ptCount val="4"/>
                <c:pt idx="0">
                  <c:v>386</c:v>
                </c:pt>
                <c:pt idx="1">
                  <c:v>338</c:v>
                </c:pt>
                <c:pt idx="2">
                  <c:v>313</c:v>
                </c:pt>
                <c:pt idx="3">
                  <c:v>280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372928"/>
        <c:axId val="204288512"/>
      </c:barChart>
      <c:catAx>
        <c:axId val="1893729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04288512"/>
        <c:crosses val="autoZero"/>
        <c:auto val="1"/>
        <c:lblAlgn val="ctr"/>
        <c:lblOffset val="100"/>
        <c:noMultiLvlLbl val="0"/>
      </c:catAx>
      <c:valAx>
        <c:axId val="2042885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89372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73753280839898"/>
          <c:y val="0.38580780926613251"/>
          <c:w val="0.31959580052493436"/>
          <c:h val="0.5609249945078451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образование!$A$3</c:f>
              <c:strCache>
                <c:ptCount val="1"/>
                <c:pt idx="0">
                  <c:v>Высшее (третичное)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образование!$B$1:$E$2</c:f>
              <c:multiLvlStrCache>
                <c:ptCount val="4"/>
                <c:lvl>
                  <c:pt idx="0">
                    <c:v>2010</c:v>
                  </c:pt>
                  <c:pt idx="1">
                    <c:v>2015</c:v>
                  </c:pt>
                  <c:pt idx="2">
                    <c:v>2010</c:v>
                  </c:pt>
                  <c:pt idx="3">
                    <c:v>2015</c:v>
                  </c:pt>
                </c:lvl>
                <c:lvl>
                  <c:pt idx="0">
                    <c:v>Население (15-72 года)</c:v>
                  </c:pt>
                  <c:pt idx="2">
                    <c:v>Занятые</c:v>
                  </c:pt>
                </c:lvl>
              </c:multiLvlStrCache>
            </c:multiLvlStrRef>
          </c:cat>
          <c:val>
            <c:numRef>
              <c:f>образование!$B$3:$E$3</c:f>
              <c:numCache>
                <c:formatCode>General</c:formatCode>
                <c:ptCount val="4"/>
                <c:pt idx="0">
                  <c:v>17.510000000000002</c:v>
                </c:pt>
                <c:pt idx="1">
                  <c:v>21.99</c:v>
                </c:pt>
                <c:pt idx="2">
                  <c:v>23.62</c:v>
                </c:pt>
                <c:pt idx="3">
                  <c:v>29.06</c:v>
                </c:pt>
              </c:numCache>
            </c:numRef>
          </c:val>
        </c:ser>
        <c:ser>
          <c:idx val="1"/>
          <c:order val="1"/>
          <c:tx>
            <c:strRef>
              <c:f>образование!$A$4</c:f>
              <c:strCache>
                <c:ptCount val="1"/>
                <c:pt idx="0">
                  <c:v>Среднее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образование!$B$1:$E$2</c:f>
              <c:multiLvlStrCache>
                <c:ptCount val="4"/>
                <c:lvl>
                  <c:pt idx="0">
                    <c:v>2010</c:v>
                  </c:pt>
                  <c:pt idx="1">
                    <c:v>2015</c:v>
                  </c:pt>
                  <c:pt idx="2">
                    <c:v>2010</c:v>
                  </c:pt>
                  <c:pt idx="3">
                    <c:v>2015</c:v>
                  </c:pt>
                </c:lvl>
                <c:lvl>
                  <c:pt idx="0">
                    <c:v>Население (15-72 года)</c:v>
                  </c:pt>
                  <c:pt idx="2">
                    <c:v>Занятые</c:v>
                  </c:pt>
                </c:lvl>
              </c:multiLvlStrCache>
            </c:multiLvlStrRef>
          </c:cat>
          <c:val>
            <c:numRef>
              <c:f>образование!$B$4:$E$4</c:f>
              <c:numCache>
                <c:formatCode>General</c:formatCode>
                <c:ptCount val="4"/>
                <c:pt idx="0">
                  <c:v>61</c:v>
                </c:pt>
                <c:pt idx="1">
                  <c:v>55.08</c:v>
                </c:pt>
                <c:pt idx="2">
                  <c:v>53.95</c:v>
                </c:pt>
                <c:pt idx="3">
                  <c:v>46.13</c:v>
                </c:pt>
              </c:numCache>
            </c:numRef>
          </c:val>
        </c:ser>
        <c:ser>
          <c:idx val="2"/>
          <c:order val="2"/>
          <c:tx>
            <c:strRef>
              <c:f>образование!$A$5</c:f>
              <c:strCache>
                <c:ptCount val="1"/>
                <c:pt idx="0">
                  <c:v>Начальное*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образование!$B$1:$E$2</c:f>
              <c:multiLvlStrCache>
                <c:ptCount val="4"/>
                <c:lvl>
                  <c:pt idx="0">
                    <c:v>2010</c:v>
                  </c:pt>
                  <c:pt idx="1">
                    <c:v>2015</c:v>
                  </c:pt>
                  <c:pt idx="2">
                    <c:v>2010</c:v>
                  </c:pt>
                  <c:pt idx="3">
                    <c:v>2015</c:v>
                  </c:pt>
                </c:lvl>
                <c:lvl>
                  <c:pt idx="0">
                    <c:v>Население (15-72 года)</c:v>
                  </c:pt>
                  <c:pt idx="2">
                    <c:v>Занятые</c:v>
                  </c:pt>
                </c:lvl>
              </c:multiLvlStrCache>
            </c:multiLvlStrRef>
          </c:cat>
          <c:val>
            <c:numRef>
              <c:f>образование!$B$5:$E$5</c:f>
              <c:numCache>
                <c:formatCode>General</c:formatCode>
                <c:ptCount val="4"/>
                <c:pt idx="0">
                  <c:v>21.48</c:v>
                </c:pt>
                <c:pt idx="1">
                  <c:v>22.93</c:v>
                </c:pt>
                <c:pt idx="2">
                  <c:v>22.44</c:v>
                </c:pt>
                <c:pt idx="3">
                  <c:v>24.8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9373952"/>
        <c:axId val="204291392"/>
      </c:barChart>
      <c:catAx>
        <c:axId val="1893739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04291392"/>
        <c:crosses val="autoZero"/>
        <c:auto val="1"/>
        <c:lblAlgn val="ctr"/>
        <c:lblOffset val="100"/>
        <c:noMultiLvlLbl val="0"/>
      </c:catAx>
      <c:valAx>
        <c:axId val="204291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893739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образование!$B$25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образование!$A$26:$A$28</c:f>
              <c:strCache>
                <c:ptCount val="3"/>
                <c:pt idx="0">
                  <c:v>20-29 лет</c:v>
                </c:pt>
                <c:pt idx="1">
                  <c:v>30-54 года</c:v>
                </c:pt>
                <c:pt idx="2">
                  <c:v>55-64 года</c:v>
                </c:pt>
              </c:strCache>
            </c:strRef>
          </c:cat>
          <c:val>
            <c:numRef>
              <c:f>образование!$B$26:$B$28</c:f>
              <c:numCache>
                <c:formatCode>General</c:formatCode>
                <c:ptCount val="3"/>
                <c:pt idx="0">
                  <c:v>22.34</c:v>
                </c:pt>
                <c:pt idx="1">
                  <c:v>20.83</c:v>
                </c:pt>
                <c:pt idx="2">
                  <c:v>13</c:v>
                </c:pt>
              </c:numCache>
            </c:numRef>
          </c:val>
        </c:ser>
        <c:ser>
          <c:idx val="1"/>
          <c:order val="1"/>
          <c:tx>
            <c:strRef>
              <c:f>образование!$C$25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образование!$A$26:$A$28</c:f>
              <c:strCache>
                <c:ptCount val="3"/>
                <c:pt idx="0">
                  <c:v>20-29 лет</c:v>
                </c:pt>
                <c:pt idx="1">
                  <c:v>30-54 года</c:v>
                </c:pt>
                <c:pt idx="2">
                  <c:v>55-64 года</c:v>
                </c:pt>
              </c:strCache>
            </c:strRef>
          </c:cat>
          <c:val>
            <c:numRef>
              <c:f>образование!$C$26:$C$28</c:f>
              <c:numCache>
                <c:formatCode>General</c:formatCode>
                <c:ptCount val="3"/>
                <c:pt idx="0">
                  <c:v>29.12</c:v>
                </c:pt>
                <c:pt idx="1">
                  <c:v>27.21</c:v>
                </c:pt>
                <c:pt idx="2">
                  <c:v>15.79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535744"/>
        <c:axId val="190916288"/>
      </c:barChart>
      <c:catAx>
        <c:axId val="1895357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90916288"/>
        <c:crosses val="autoZero"/>
        <c:auto val="1"/>
        <c:lblAlgn val="ctr"/>
        <c:lblOffset val="100"/>
        <c:noMultiLvlLbl val="0"/>
      </c:catAx>
      <c:valAx>
        <c:axId val="1909162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895357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образование!$B$10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образование!$A$11:$A$20</c:f>
              <c:strCache>
                <c:ptCount val="10"/>
                <c:pt idx="0">
                  <c:v>Сельское хозяйство</c:v>
                </c:pt>
                <c:pt idx="1">
                  <c:v>Добыча полезных ископаемых</c:v>
                </c:pt>
                <c:pt idx="2">
                  <c:v>Обрабатывающие производства</c:v>
                </c:pt>
                <c:pt idx="3">
                  <c:v>Строительство</c:v>
                </c:pt>
                <c:pt idx="4">
                  <c:v>Торговля</c:v>
                </c:pt>
                <c:pt idx="5">
                  <c:v>Транспорт и связь</c:v>
                </c:pt>
                <c:pt idx="6">
                  <c:v>Финансовая деятельность</c:v>
                </c:pt>
                <c:pt idx="7">
                  <c:v>Госуправление</c:v>
                </c:pt>
                <c:pt idx="8">
                  <c:v>Образование</c:v>
                </c:pt>
                <c:pt idx="9">
                  <c:v>Здравоохранение</c:v>
                </c:pt>
              </c:strCache>
            </c:strRef>
          </c:cat>
          <c:val>
            <c:numRef>
              <c:f>образование!$B$11:$B$20</c:f>
              <c:numCache>
                <c:formatCode>General</c:formatCode>
                <c:ptCount val="10"/>
                <c:pt idx="0">
                  <c:v>8.1</c:v>
                </c:pt>
                <c:pt idx="1">
                  <c:v>38.299999999999997</c:v>
                </c:pt>
                <c:pt idx="2">
                  <c:v>17.13</c:v>
                </c:pt>
                <c:pt idx="3">
                  <c:v>17.52</c:v>
                </c:pt>
                <c:pt idx="4">
                  <c:v>18.3</c:v>
                </c:pt>
                <c:pt idx="5">
                  <c:v>11.4</c:v>
                </c:pt>
                <c:pt idx="6">
                  <c:v>65.62</c:v>
                </c:pt>
                <c:pt idx="7">
                  <c:v>37.28</c:v>
                </c:pt>
                <c:pt idx="8">
                  <c:v>49.5</c:v>
                </c:pt>
                <c:pt idx="9">
                  <c:v>29.44</c:v>
                </c:pt>
              </c:numCache>
            </c:numRef>
          </c:val>
        </c:ser>
        <c:ser>
          <c:idx val="1"/>
          <c:order val="1"/>
          <c:tx>
            <c:strRef>
              <c:f>образование!$C$10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образование!$A$11:$A$20</c:f>
              <c:strCache>
                <c:ptCount val="10"/>
                <c:pt idx="0">
                  <c:v>Сельское хозяйство</c:v>
                </c:pt>
                <c:pt idx="1">
                  <c:v>Добыча полезных ископаемых</c:v>
                </c:pt>
                <c:pt idx="2">
                  <c:v>Обрабатывающие производства</c:v>
                </c:pt>
                <c:pt idx="3">
                  <c:v>Строительство</c:v>
                </c:pt>
                <c:pt idx="4">
                  <c:v>Торговля</c:v>
                </c:pt>
                <c:pt idx="5">
                  <c:v>Транспорт и связь</c:v>
                </c:pt>
                <c:pt idx="6">
                  <c:v>Финансовая деятельность</c:v>
                </c:pt>
                <c:pt idx="7">
                  <c:v>Госуправление</c:v>
                </c:pt>
                <c:pt idx="8">
                  <c:v>Образование</c:v>
                </c:pt>
                <c:pt idx="9">
                  <c:v>Здравоохранение</c:v>
                </c:pt>
              </c:strCache>
            </c:strRef>
          </c:cat>
          <c:val>
            <c:numRef>
              <c:f>образование!$C$11:$C$20</c:f>
              <c:numCache>
                <c:formatCode>General</c:formatCode>
                <c:ptCount val="10"/>
                <c:pt idx="0">
                  <c:v>7.79</c:v>
                </c:pt>
                <c:pt idx="1">
                  <c:v>24.39</c:v>
                </c:pt>
                <c:pt idx="2">
                  <c:v>25.64</c:v>
                </c:pt>
                <c:pt idx="3">
                  <c:v>24.64</c:v>
                </c:pt>
                <c:pt idx="4">
                  <c:v>24.05</c:v>
                </c:pt>
                <c:pt idx="5">
                  <c:v>20.85</c:v>
                </c:pt>
                <c:pt idx="6">
                  <c:v>68.180000000000007</c:v>
                </c:pt>
                <c:pt idx="7">
                  <c:v>46.54</c:v>
                </c:pt>
                <c:pt idx="8">
                  <c:v>48.47</c:v>
                </c:pt>
                <c:pt idx="9">
                  <c:v>23.02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537792"/>
        <c:axId val="190918592"/>
      </c:barChart>
      <c:catAx>
        <c:axId val="1895377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90918592"/>
        <c:crosses val="autoZero"/>
        <c:auto val="1"/>
        <c:lblAlgn val="ctr"/>
        <c:lblOffset val="100"/>
        <c:noMultiLvlLbl val="0"/>
      </c:catAx>
      <c:valAx>
        <c:axId val="190918592"/>
        <c:scaling>
          <c:orientation val="minMax"/>
          <c:max val="7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5377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>
                <a:effectLst/>
              </a:rPr>
              <a:t>Численность </a:t>
            </a:r>
            <a:br>
              <a:rPr lang="ru-RU" sz="1800" b="1" i="0" u="none" strike="noStrike" baseline="0" dirty="0">
                <a:effectLst/>
              </a:rPr>
            </a:br>
            <a:r>
              <a:rPr lang="ru-RU" sz="1800" b="1" i="0" u="none" strike="noStrike" baseline="0" dirty="0">
                <a:effectLst/>
              </a:rPr>
              <a:t>воспитанников в дошкольных учреждениях Тюменской области, </a:t>
            </a:r>
            <a:r>
              <a:rPr lang="ru-RU" sz="1800" b="1" i="0" u="none" strike="noStrike" baseline="0" dirty="0" smtClean="0">
                <a:effectLst/>
              </a:rPr>
              <a:t>тыс</a:t>
            </a:r>
            <a:r>
              <a:rPr lang="ru-RU" sz="1800" b="1" i="0" u="none" strike="noStrike" baseline="0" dirty="0">
                <a:effectLst/>
              </a:rPr>
              <a:t>. человек</a:t>
            </a:r>
            <a:endParaRPr lang="ru-RU" sz="18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636929230085547E-2"/>
          <c:y val="0.1418399398623818"/>
          <c:w val="0.96472614153982894"/>
          <c:h val="0.77527388731699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доходы_и_зп!$A$91</c:f>
              <c:strCache>
                <c:ptCount val="1"/>
                <c:pt idx="0">
                  <c:v>Тюменская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доходы_и_зп!$B$90:$I$90</c:f>
              <c:numCache>
                <c:formatCode>General</c:formatCode>
                <c:ptCount val="8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доходы_и_зп!$B$91:$I$91</c:f>
              <c:numCache>
                <c:formatCode>General</c:formatCode>
                <c:ptCount val="8"/>
                <c:pt idx="0">
                  <c:v>38.399999999999991</c:v>
                </c:pt>
                <c:pt idx="1">
                  <c:v>47.299999999999983</c:v>
                </c:pt>
                <c:pt idx="2">
                  <c:v>73</c:v>
                </c:pt>
                <c:pt idx="3">
                  <c:v>78</c:v>
                </c:pt>
                <c:pt idx="4">
                  <c:v>86</c:v>
                </c:pt>
                <c:pt idx="5">
                  <c:v>90.8</c:v>
                </c:pt>
                <c:pt idx="6">
                  <c:v>93.4</c:v>
                </c:pt>
                <c:pt idx="7">
                  <c:v>95.9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0784512"/>
        <c:axId val="190920896"/>
      </c:barChart>
      <c:catAx>
        <c:axId val="19078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90920896"/>
        <c:crosses val="autoZero"/>
        <c:auto val="1"/>
        <c:lblAlgn val="ctr"/>
        <c:lblOffset val="100"/>
        <c:noMultiLvlLbl val="0"/>
      </c:catAx>
      <c:valAx>
        <c:axId val="190920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0784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704-82EE-4892-9477-364592C0B82E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6E65-5935-48A8-AA26-092010778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02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704-82EE-4892-9477-364592C0B82E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6E65-5935-48A8-AA26-092010778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3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704-82EE-4892-9477-364592C0B82E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6E65-5935-48A8-AA26-092010778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57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704-82EE-4892-9477-364592C0B82E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6E65-5935-48A8-AA26-092010778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06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704-82EE-4892-9477-364592C0B82E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6E65-5935-48A8-AA26-092010778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87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704-82EE-4892-9477-364592C0B82E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6E65-5935-48A8-AA26-092010778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28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704-82EE-4892-9477-364592C0B82E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6E65-5935-48A8-AA26-092010778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42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704-82EE-4892-9477-364592C0B82E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6E65-5935-48A8-AA26-092010778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24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704-82EE-4892-9477-364592C0B82E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6E65-5935-48A8-AA26-092010778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91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704-82EE-4892-9477-364592C0B82E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6E65-5935-48A8-AA26-092010778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47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E704-82EE-4892-9477-364592C0B82E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6E65-5935-48A8-AA26-092010778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44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2E704-82EE-4892-9477-364592C0B82E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26E65-5935-48A8-AA26-092010778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93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ge.hse.ru/about" TargetMode="External"/><Relationship Id="rId2" Type="http://schemas.openxmlformats.org/officeDocument/2006/relationships/hyperlink" Target="https://ioe.hse.ru/lepa/news/206295646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Образование населения Тюменской </a:t>
            </a:r>
            <a:r>
              <a:rPr lang="ru-RU" b="1" dirty="0" smtClean="0"/>
              <a:t>области* </a:t>
            </a:r>
            <a:r>
              <a:rPr lang="ru-RU" b="1" dirty="0"/>
              <a:t>как элемент системы формирования человеческого капитала в </a:t>
            </a:r>
            <a:r>
              <a:rPr lang="ru-RU" b="1" dirty="0" smtClean="0"/>
              <a:t>регионе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dirty="0" smtClean="0"/>
              <a:t>М.А. </a:t>
            </a:r>
            <a:r>
              <a:rPr lang="ru-RU" sz="2700" dirty="0" err="1" smtClean="0"/>
              <a:t>Гильтман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Тюменский государственный университет</a:t>
            </a:r>
            <a:endParaRPr lang="ru-RU" sz="27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5805264"/>
            <a:ext cx="8496944" cy="600472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*</a:t>
            </a:r>
            <a:r>
              <a:rPr lang="ru-RU" sz="1600" i="1" dirty="0" smtClean="0">
                <a:solidFill>
                  <a:schemeClr val="tx1"/>
                </a:solidFill>
              </a:rPr>
              <a:t>без автономных округов</a:t>
            </a:r>
            <a:endParaRPr lang="ru-RU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919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Качество приема в вузы и стоимость обучения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554035"/>
              </p:ext>
            </p:extLst>
          </p:nvPr>
        </p:nvGraphicFramePr>
        <p:xfrm>
          <a:off x="611560" y="836712"/>
          <a:ext cx="7992888" cy="32273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31366"/>
                <a:gridCol w="1215170"/>
                <a:gridCol w="1047562"/>
                <a:gridCol w="785669"/>
                <a:gridCol w="1246597"/>
                <a:gridCol w="1686573"/>
                <a:gridCol w="879951"/>
              </a:tblGrid>
              <a:tr h="41359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Тюменская область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359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Средний балл ЕГЭ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effectLst/>
                        </a:rPr>
                        <a:t>Средняя стоимость обучения, руб./ год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>
                          <a:effectLst/>
                        </a:rPr>
                        <a:t>Место среди субъектов РФ</a:t>
                      </a:r>
                      <a:endParaRPr lang="ru-RU" sz="14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247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effectLst/>
                        </a:rPr>
                        <a:t>Бюджетные места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effectLst/>
                        </a:rPr>
                        <a:t>Место среди субъектов РФ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effectLst/>
                        </a:rPr>
                        <a:t>Платные места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effectLst/>
                        </a:rPr>
                        <a:t>Место среди субъектов РФ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55,2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92 155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2015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102 462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2016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67,3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58,2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113 174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2017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68,8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59,6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148 534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166637"/>
              </p:ext>
            </p:extLst>
          </p:nvPr>
        </p:nvGraphicFramePr>
        <p:xfrm>
          <a:off x="611560" y="4221088"/>
          <a:ext cx="7992888" cy="20584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522485"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effectLst/>
                        </a:rPr>
                        <a:t>Средняя стоимость обучения, руб./ год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224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</a:rPr>
                        <a:t>год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</a:rPr>
                        <a:t>Москва и Московская область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</a:rPr>
                        <a:t>Санкт-Петербург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effectLst/>
                        </a:rPr>
                        <a:t>Свердловская область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8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148 106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109 643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96 387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8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173 226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130 478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101 232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8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176 324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134 269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106 141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8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204 720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160 905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124 568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283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4. Образовательная структура населения </a:t>
            </a:r>
            <a:r>
              <a:rPr lang="ru-RU" sz="3200" dirty="0"/>
              <a:t>Тюменской </a:t>
            </a:r>
            <a:r>
              <a:rPr lang="ru-RU" sz="3200" dirty="0" smtClean="0"/>
              <a:t>области**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1296144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1600" i="1" dirty="0" smtClean="0"/>
              <a:t>*По классификации МСКО 2011 (ЮНЕСКО, 2011): </a:t>
            </a:r>
          </a:p>
          <a:p>
            <a:pPr marL="0" indent="0">
              <a:buNone/>
            </a:pPr>
            <a:r>
              <a:rPr lang="en-US" sz="1600" i="1" dirty="0" smtClean="0"/>
              <a:t>-</a:t>
            </a:r>
            <a:r>
              <a:rPr lang="ru-RU" sz="1600" i="1" dirty="0" smtClean="0"/>
              <a:t>третичное (</a:t>
            </a:r>
            <a:r>
              <a:rPr lang="ru-RU" sz="1600" i="1" dirty="0" err="1" smtClean="0"/>
              <a:t>бакалавриат</a:t>
            </a:r>
            <a:r>
              <a:rPr lang="ru-RU" sz="1600" i="1" dirty="0" smtClean="0"/>
              <a:t> и выше), </a:t>
            </a:r>
          </a:p>
          <a:p>
            <a:pPr marL="0" indent="0">
              <a:buNone/>
            </a:pPr>
            <a:r>
              <a:rPr lang="en-US" sz="1600" i="1" dirty="0" smtClean="0"/>
              <a:t>-</a:t>
            </a:r>
            <a:r>
              <a:rPr lang="ru-RU" sz="1600" i="1" dirty="0" smtClean="0"/>
              <a:t>среднее (среднее профессиональное, среднее (полное) общее, основное общее), </a:t>
            </a:r>
          </a:p>
          <a:p>
            <a:pPr marL="0" indent="0">
              <a:buNone/>
            </a:pPr>
            <a:r>
              <a:rPr lang="en-US" sz="1600" i="1" dirty="0" smtClean="0"/>
              <a:t>-</a:t>
            </a:r>
            <a:r>
              <a:rPr lang="ru-RU" sz="1600" i="1" dirty="0" smtClean="0"/>
              <a:t>начальное (начальное профессиональное, начальное общее или не имеют начального общего).</a:t>
            </a:r>
          </a:p>
          <a:p>
            <a:pPr marL="0" indent="0">
              <a:buNone/>
            </a:pPr>
            <a:endParaRPr lang="ru-RU" sz="1600" i="1" dirty="0"/>
          </a:p>
          <a:p>
            <a:pPr marL="0" indent="0">
              <a:buNone/>
            </a:pPr>
            <a:r>
              <a:rPr lang="ru-RU" sz="1600" i="1" dirty="0" smtClean="0"/>
              <a:t>** составлено </a:t>
            </a:r>
            <a:r>
              <a:rPr lang="ru-RU" sz="1500" i="1" dirty="0" smtClean="0"/>
              <a:t>на </a:t>
            </a:r>
            <a:r>
              <a:rPr lang="ru-RU" sz="1500" i="1" dirty="0"/>
              <a:t>основе </a:t>
            </a:r>
            <a:r>
              <a:rPr lang="ru-RU" sz="1500" i="1" dirty="0" err="1" smtClean="0"/>
              <a:t>микроданных</a:t>
            </a:r>
            <a:r>
              <a:rPr lang="ru-RU" sz="1500" i="1" dirty="0" smtClean="0"/>
              <a:t> выборочного </a:t>
            </a:r>
            <a:r>
              <a:rPr lang="ru-RU" sz="1500" i="1" dirty="0"/>
              <a:t>обследования рабочей силы Росстата (2010-2015 гг.)</a:t>
            </a:r>
          </a:p>
          <a:p>
            <a:pPr marL="0" indent="0">
              <a:buNone/>
            </a:pPr>
            <a:endParaRPr lang="ru-RU" sz="1600" i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30155"/>
              </p:ext>
            </p:extLst>
          </p:nvPr>
        </p:nvGraphicFramePr>
        <p:xfrm>
          <a:off x="755576" y="1196752"/>
          <a:ext cx="756084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1850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Доля населения Тюменской области с высшим образованием по возрастным группам,%</a:t>
            </a:r>
            <a:endParaRPr lang="ru-RU" sz="2800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229914"/>
              </p:ext>
            </p:extLst>
          </p:nvPr>
        </p:nvGraphicFramePr>
        <p:xfrm>
          <a:off x="827584" y="1484784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3591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Доля занятых с высшим образованием в Тюменской области по видам экономической деятельности,%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065743"/>
              </p:ext>
            </p:extLst>
          </p:nvPr>
        </p:nvGraphicFramePr>
        <p:xfrm>
          <a:off x="899592" y="1340768"/>
          <a:ext cx="77048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3132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5. Динамическое формирование </a:t>
            </a:r>
            <a:r>
              <a:rPr lang="ru-RU" sz="3200" b="1" dirty="0"/>
              <a:t>человеческого капитала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Охват детей услугами дошкольного образования</a:t>
            </a:r>
          </a:p>
          <a:p>
            <a:endParaRPr lang="ru-RU" dirty="0" smtClean="0"/>
          </a:p>
          <a:p>
            <a:r>
              <a:rPr lang="ru-RU" dirty="0" smtClean="0"/>
              <a:t>Доступность дошкольного образования для  семей с низкими доходами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96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570056"/>
              </p:ext>
            </p:extLst>
          </p:nvPr>
        </p:nvGraphicFramePr>
        <p:xfrm>
          <a:off x="755576" y="764704"/>
          <a:ext cx="792088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3690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846579"/>
              </p:ext>
            </p:extLst>
          </p:nvPr>
        </p:nvGraphicFramePr>
        <p:xfrm>
          <a:off x="827584" y="548680"/>
          <a:ext cx="777686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5624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448334"/>
              </p:ext>
            </p:extLst>
          </p:nvPr>
        </p:nvGraphicFramePr>
        <p:xfrm>
          <a:off x="755576" y="620688"/>
          <a:ext cx="7848872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7570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Выводы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основные индикаторы формирования человеческого </a:t>
            </a:r>
            <a:r>
              <a:rPr lang="ru-RU" dirty="0"/>
              <a:t>капитала в системе образования в Тюменской области </a:t>
            </a:r>
            <a:r>
              <a:rPr lang="ru-RU" dirty="0" smtClean="0"/>
              <a:t>демонстрируют положительную динамику и превосходят среднероссийские значения;</a:t>
            </a:r>
          </a:p>
          <a:p>
            <a:endParaRPr lang="ru-RU" dirty="0" smtClean="0"/>
          </a:p>
          <a:p>
            <a:r>
              <a:rPr lang="ru-RU" dirty="0" smtClean="0"/>
              <a:t>вызовом для </a:t>
            </a:r>
            <a:r>
              <a:rPr lang="ru-RU" smtClean="0"/>
              <a:t>вузов региона в </a:t>
            </a:r>
            <a:r>
              <a:rPr lang="ru-RU" dirty="0" smtClean="0"/>
              <a:t>будущем может стать высокая стоимость обучения в системе высшего образования;</a:t>
            </a:r>
          </a:p>
          <a:p>
            <a:endParaRPr lang="ru-RU" dirty="0" smtClean="0"/>
          </a:p>
          <a:p>
            <a:r>
              <a:rPr lang="ru-RU" dirty="0" smtClean="0"/>
              <a:t>общероссийская проблема - доступность дошкольного образования для  семей с низкими доходами.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87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1. Условия для инвестиций в образование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352943"/>
              </p:ext>
            </p:extLst>
          </p:nvPr>
        </p:nvGraphicFramePr>
        <p:xfrm>
          <a:off x="467544" y="836712"/>
          <a:ext cx="79928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350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916153"/>
              </p:ext>
            </p:extLst>
          </p:nvPr>
        </p:nvGraphicFramePr>
        <p:xfrm>
          <a:off x="683568" y="548680"/>
          <a:ext cx="806489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735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571166"/>
              </p:ext>
            </p:extLst>
          </p:nvPr>
        </p:nvGraphicFramePr>
        <p:xfrm>
          <a:off x="611560" y="548680"/>
          <a:ext cx="806489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9457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2. Выпуск квалифицированных специалистов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930338"/>
              </p:ext>
            </p:extLst>
          </p:nvPr>
        </p:nvGraphicFramePr>
        <p:xfrm>
          <a:off x="539552" y="908720"/>
          <a:ext cx="80648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7134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579738"/>
              </p:ext>
            </p:extLst>
          </p:nvPr>
        </p:nvGraphicFramePr>
        <p:xfrm>
          <a:off x="611560" y="404664"/>
          <a:ext cx="799288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6751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3. Показатели качества образования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i="1" dirty="0"/>
              <a:t>Исследование региональных различий результатов </a:t>
            </a:r>
            <a:r>
              <a:rPr lang="ru-RU" b="1" i="1" dirty="0" smtClean="0"/>
              <a:t>ЕГЭ </a:t>
            </a:r>
            <a:r>
              <a:rPr lang="en-US" u="sng" dirty="0" smtClean="0">
                <a:hlinkClick r:id="rId2"/>
              </a:rPr>
              <a:t>https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err="1" smtClean="0">
                <a:hlinkClick r:id="rId2"/>
              </a:rPr>
              <a:t>ioe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hse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err="1" smtClean="0">
                <a:hlinkClick r:id="rId2"/>
              </a:rPr>
              <a:t>lepa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smtClean="0">
                <a:hlinkClick r:id="rId2"/>
              </a:rPr>
              <a:t>news</a:t>
            </a:r>
            <a:r>
              <a:rPr lang="ru-RU" u="sng" dirty="0" smtClean="0">
                <a:hlinkClick r:id="rId2"/>
              </a:rPr>
              <a:t>/206295646.</a:t>
            </a:r>
            <a:r>
              <a:rPr lang="en-US" u="sng" dirty="0" smtClean="0">
                <a:hlinkClick r:id="rId2"/>
              </a:rPr>
              <a:t>html</a:t>
            </a:r>
            <a:endParaRPr lang="ru-RU" dirty="0" smtClean="0"/>
          </a:p>
          <a:p>
            <a:pPr marL="720725" indent="0">
              <a:buFontTx/>
              <a:buChar char="-"/>
            </a:pPr>
            <a:r>
              <a:rPr lang="ru-RU" dirty="0" smtClean="0"/>
              <a:t>Международная лаборатория </a:t>
            </a:r>
            <a:r>
              <a:rPr lang="ru-RU" dirty="0"/>
              <a:t>анализа образовательной политики НИУ </a:t>
            </a:r>
            <a:r>
              <a:rPr lang="ru-RU" dirty="0" smtClean="0"/>
              <a:t>ВШЭ, Департамент прикладной </a:t>
            </a:r>
            <a:r>
              <a:rPr lang="ru-RU" dirty="0"/>
              <a:t>экономики НИУ </a:t>
            </a:r>
            <a:r>
              <a:rPr lang="ru-RU" dirty="0" smtClean="0"/>
              <a:t>ВШЭ, 2017 год. </a:t>
            </a:r>
          </a:p>
          <a:p>
            <a:pPr marL="720725" indent="0">
              <a:buFontTx/>
              <a:buChar char="-"/>
            </a:pPr>
            <a:r>
              <a:rPr lang="ru-RU" dirty="0" smtClean="0"/>
              <a:t>Результаты </a:t>
            </a:r>
            <a:r>
              <a:rPr lang="ru-RU" dirty="0"/>
              <a:t>ЕГЭ получены с региональных сайтов образовательных ведомств и центров оценки качества образования. Другие показатели собраны на сайтах Министерства образования и науки РФ,  Росстата, Федерального казначейства.</a:t>
            </a:r>
          </a:p>
          <a:p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Мониторинг </a:t>
            </a:r>
            <a:r>
              <a:rPr lang="ru-RU" b="1" i="1" dirty="0"/>
              <a:t>качества приема в вузы </a:t>
            </a:r>
            <a:r>
              <a:rPr lang="ru-RU" b="1" i="1" dirty="0" smtClean="0"/>
              <a:t>РФ</a:t>
            </a:r>
          </a:p>
          <a:p>
            <a:pPr marL="0" indent="0">
              <a:buNone/>
            </a:pPr>
            <a:r>
              <a:rPr lang="ru-RU" u="sng" dirty="0" smtClean="0">
                <a:hlinkClick r:id="rId3"/>
              </a:rPr>
              <a:t>https://ege.hse.ru/about</a:t>
            </a:r>
            <a:endParaRPr lang="ru-RU" dirty="0" smtClean="0"/>
          </a:p>
          <a:p>
            <a:pPr marL="720725" indent="0">
              <a:buNone/>
            </a:pPr>
            <a:r>
              <a:rPr lang="ru-RU" dirty="0" smtClean="0"/>
              <a:t>  - проводится </a:t>
            </a:r>
            <a:r>
              <a:rPr lang="ru-RU" dirty="0"/>
              <a:t>с 2009 года рабочей группой НИУ ВШЭ в сотрудничестве с проектом «Социальный навигатор» МИА «Россия сегодня» при поддержке Министерства образования и науки России и Общественной палаты России. </a:t>
            </a:r>
            <a:endParaRPr lang="ru-RU" dirty="0" smtClean="0"/>
          </a:p>
          <a:p>
            <a:pPr marL="720725" indent="0">
              <a:buNone/>
            </a:pPr>
            <a:r>
              <a:rPr lang="ru-RU" dirty="0" smtClean="0"/>
              <a:t>- в </a:t>
            </a:r>
            <a:r>
              <a:rPr lang="ru-RU" dirty="0"/>
              <a:t>первый год проведения мониторинга в него были включены только московские государственные </a:t>
            </a:r>
            <a:r>
              <a:rPr lang="ru-RU" dirty="0" smtClean="0"/>
              <a:t>вузы, с 2010 </a:t>
            </a:r>
            <a:r>
              <a:rPr lang="ru-RU" dirty="0"/>
              <a:t>года данные собираются по всем государственным вузам РФ, которые ведут прием преимущественно по результатам ЕГЭ (из мониторинга исключены творческие и военные вузы). </a:t>
            </a:r>
          </a:p>
        </p:txBody>
      </p:sp>
    </p:spTree>
    <p:extLst>
      <p:ext uri="{BB962C8B-B14F-4D97-AF65-F5344CB8AC3E}">
        <p14:creationId xmlns:p14="http://schemas.microsoft.com/office/powerpoint/2010/main" val="1960283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5812"/>
            <a:ext cx="9144000" cy="460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046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78" y="0"/>
            <a:ext cx="73836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97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457</Words>
  <Application>Microsoft Office PowerPoint</Application>
  <PresentationFormat>Экран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Образование населения Тюменской области* как элемент системы формирования человеческого капитала в регионе  М.А. Гильтман Тюменский государственный университет</vt:lpstr>
      <vt:lpstr>1. Условия для инвестиций в образование</vt:lpstr>
      <vt:lpstr>Презентация PowerPoint</vt:lpstr>
      <vt:lpstr>Презентация PowerPoint</vt:lpstr>
      <vt:lpstr>2. Выпуск квалифицированных специалистов</vt:lpstr>
      <vt:lpstr>Презентация PowerPoint</vt:lpstr>
      <vt:lpstr>3. Показатели качества образования</vt:lpstr>
      <vt:lpstr>Презентация PowerPoint</vt:lpstr>
      <vt:lpstr>Презентация PowerPoint</vt:lpstr>
      <vt:lpstr>Качество приема в вузы и стоимость обучения</vt:lpstr>
      <vt:lpstr>4. Образовательная структура населения Тюменской области**</vt:lpstr>
      <vt:lpstr>Доля населения Тюменской области с высшим образованием по возрастным группам,%</vt:lpstr>
      <vt:lpstr>Доля занятых с высшим образованием в Тюменской области по видам экономической деятельности,%</vt:lpstr>
      <vt:lpstr>5. Динамическое формирование человеческого капитала</vt:lpstr>
      <vt:lpstr>Презентация PowerPoint</vt:lpstr>
      <vt:lpstr>Презентация PowerPoint</vt:lpstr>
      <vt:lpstr>Презентация PowerPoint</vt:lpstr>
      <vt:lpstr>Выводы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населения Тюменской области* как элемент системы формирования человеческого капитала в регионе </dc:title>
  <dc:creator>RePack by Diakov</dc:creator>
  <cp:lastModifiedBy>RePack by Diakov</cp:lastModifiedBy>
  <cp:revision>22</cp:revision>
  <dcterms:created xsi:type="dcterms:W3CDTF">2018-04-22T10:51:13Z</dcterms:created>
  <dcterms:modified xsi:type="dcterms:W3CDTF">2018-04-24T06:42:35Z</dcterms:modified>
</cp:coreProperties>
</file>