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6" r:id="rId2"/>
    <p:sldId id="331" r:id="rId3"/>
    <p:sldId id="320" r:id="rId4"/>
    <p:sldId id="321" r:id="rId5"/>
    <p:sldId id="322" r:id="rId6"/>
    <p:sldId id="323" r:id="rId7"/>
    <p:sldId id="324" r:id="rId8"/>
    <p:sldId id="325" r:id="rId9"/>
    <p:sldId id="326" r:id="rId10"/>
    <p:sldId id="327" r:id="rId11"/>
    <p:sldId id="328" r:id="rId12"/>
    <p:sldId id="329" r:id="rId13"/>
    <p:sldId id="332" r:id="rId14"/>
  </p:sldIdLst>
  <p:sldSz cx="9144000" cy="6858000" type="screen4x3"/>
  <p:notesSz cx="6797675" cy="9926638"/>
  <p:embeddedFontLst>
    <p:embeddedFont>
      <p:font typeface="Segoe UI Light" pitchFamily="34" charset="0"/>
      <p:regular r:id="rId17"/>
    </p:embeddedFont>
    <p:embeddedFont>
      <p:font typeface="Candara" pitchFamily="34" charset="0"/>
      <p:regular r:id="rId18"/>
      <p:bold r:id="rId19"/>
      <p:italic r:id="rId20"/>
      <p:boldItalic r:id="rId21"/>
    </p:embeddedFont>
    <p:embeddedFont>
      <p:font typeface="Segoe UI" pitchFamily="34" charset="0"/>
      <p:regular r:id="rId22"/>
      <p:bold r:id="rId23"/>
      <p:italic r:id="rId24"/>
      <p:boldItalic r:id="rId25"/>
    </p:embeddedFont>
    <p:embeddedFont>
      <p:font typeface="Segoe UI Black" charset="0"/>
      <p:bold r:id="rId26"/>
      <p:boldItalic r:id="rId27"/>
    </p:embeddedFont>
    <p:embeddedFont>
      <p:font typeface="Franklin Gothic Book" pitchFamily="34" charset="0"/>
      <p:regular r:id="rId28"/>
      <p:italic r:id="rId29"/>
    </p:embeddedFont>
    <p:embeddedFont>
      <p:font typeface="MS PGothic" pitchFamily="34" charset="-128"/>
      <p:regular r:id="rId30"/>
    </p:embeddedFont>
    <p:embeddedFont>
      <p:font typeface="Times New Roman Cyr" pitchFamily="18" charset="-52"/>
      <p:regular r:id="rId31"/>
      <p:bold r:id="rId32"/>
      <p:italic r:id="rId33"/>
      <p:boldItalic r:id="rId34"/>
    </p:embeddedFont>
    <p:embeddedFont>
      <p:font typeface="Franklin Gothic Medium" pitchFamily="34" charset="0"/>
      <p:regular r:id="rId35"/>
      <p:italic r:id="rId36"/>
    </p:embeddedFont>
    <p:embeddedFont>
      <p:font typeface="Calibri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ranklin Gothic Book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8DD7"/>
    <a:srgbClr val="338AA9"/>
    <a:srgbClr val="3701BF"/>
    <a:srgbClr val="003399"/>
    <a:srgbClr val="3694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54" autoAdjust="0"/>
    <p:restoredTop sz="99886" autoAdjust="0"/>
  </p:normalViewPr>
  <p:slideViewPr>
    <p:cSldViewPr snapToGrid="0">
      <p:cViewPr varScale="1">
        <p:scale>
          <a:sx n="85" d="100"/>
          <a:sy n="85" d="100"/>
        </p:scale>
        <p:origin x="-1349" y="-82"/>
      </p:cViewPr>
      <p:guideLst>
        <p:guide orient="horz" pos="2054"/>
        <p:guide pos="27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D7AB51-9B7A-4852-AEA0-08FA7237899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2A07F41-FF86-4D35-8F88-2157B189530A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ru-RU" sz="1400" b="0" kern="1200" cap="none" dirty="0">
            <a:solidFill>
              <a:schemeClr val="bg1"/>
            </a:solidFill>
            <a:latin typeface="Segoe UI Black" pitchFamily="34" charset="0"/>
            <a:ea typeface="Segoe UI Black" pitchFamily="34" charset="0"/>
            <a:cs typeface="Segoe UI Black" pitchFamily="34" charset="0"/>
          </a:endParaRPr>
        </a:p>
      </dgm:t>
    </dgm:pt>
    <dgm:pt modelId="{767D46A8-6D6B-43CE-AD45-8C2F1488F67F}" type="parTrans" cxnId="{0527ADD9-FDD4-4DEB-A8BA-C5562EC0DFCC}">
      <dgm:prSet/>
      <dgm:spPr/>
      <dgm:t>
        <a:bodyPr/>
        <a:lstStyle/>
        <a:p>
          <a:endParaRPr lang="ru-RU"/>
        </a:p>
      </dgm:t>
    </dgm:pt>
    <dgm:pt modelId="{65D876EB-8A95-47E8-927C-C229C18322B7}" type="sibTrans" cxnId="{0527ADD9-FDD4-4DEB-A8BA-C5562EC0DFCC}">
      <dgm:prSet/>
      <dgm:spPr/>
      <dgm:t>
        <a:bodyPr/>
        <a:lstStyle/>
        <a:p>
          <a:endParaRPr lang="ru-RU"/>
        </a:p>
      </dgm:t>
    </dgm:pt>
    <dgm:pt modelId="{CD61BDE2-169C-4BAA-B69E-3EF8806D86F2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 sz="1400" kern="1200" dirty="0">
            <a:solidFill>
              <a:schemeClr val="bg1"/>
            </a:solidFill>
            <a:latin typeface="Segoe UI Black" pitchFamily="34" charset="0"/>
            <a:ea typeface="+mn-ea"/>
            <a:cs typeface="Arial" pitchFamily="34" charset="0"/>
          </a:endParaRPr>
        </a:p>
      </dgm:t>
    </dgm:pt>
    <dgm:pt modelId="{C1B384C6-AE9A-4389-98B5-414D4658637E}" type="parTrans" cxnId="{5CFF4C27-FE55-43FC-8F2A-DD74E3D8CE97}">
      <dgm:prSet/>
      <dgm:spPr/>
      <dgm:t>
        <a:bodyPr/>
        <a:lstStyle/>
        <a:p>
          <a:endParaRPr lang="ru-RU"/>
        </a:p>
      </dgm:t>
    </dgm:pt>
    <dgm:pt modelId="{AF7A1A7E-045B-401C-A9CB-530EA5D0747D}" type="sibTrans" cxnId="{5CFF4C27-FE55-43FC-8F2A-DD74E3D8CE97}">
      <dgm:prSet/>
      <dgm:spPr/>
      <dgm:t>
        <a:bodyPr/>
        <a:lstStyle/>
        <a:p>
          <a:endParaRPr lang="ru-RU"/>
        </a:p>
      </dgm:t>
    </dgm:pt>
    <dgm:pt modelId="{447B040E-9EB8-4108-A2F9-64C6D157EC03}">
      <dgm:prSet phldrT="[Текст]" custT="1"/>
      <dgm:spPr>
        <a:solidFill>
          <a:schemeClr val="accent4"/>
        </a:solidFill>
      </dgm:spPr>
      <dgm:t>
        <a:bodyPr/>
        <a:lstStyle/>
        <a:p>
          <a:endParaRPr lang="ru-RU" sz="1400" kern="1200" dirty="0">
            <a:solidFill>
              <a:srgbClr val="374D81"/>
            </a:solidFill>
            <a:latin typeface="Segoe UI Black" pitchFamily="34" charset="0"/>
            <a:ea typeface="+mn-ea"/>
            <a:cs typeface="Arial" pitchFamily="34" charset="0"/>
          </a:endParaRPr>
        </a:p>
      </dgm:t>
    </dgm:pt>
    <dgm:pt modelId="{5EF178BB-03E8-4F5B-B2E2-EF9256EB25A3}" type="sibTrans" cxnId="{FC4DCB1A-0A3E-47F1-B0A5-BB1CF486C762}">
      <dgm:prSet/>
      <dgm:spPr/>
      <dgm:t>
        <a:bodyPr/>
        <a:lstStyle/>
        <a:p>
          <a:endParaRPr lang="ru-RU"/>
        </a:p>
      </dgm:t>
    </dgm:pt>
    <dgm:pt modelId="{9421EDEC-61A0-40A4-92B7-E778A9F45082}" type="parTrans" cxnId="{FC4DCB1A-0A3E-47F1-B0A5-BB1CF486C762}">
      <dgm:prSet/>
      <dgm:spPr/>
      <dgm:t>
        <a:bodyPr/>
        <a:lstStyle/>
        <a:p>
          <a:endParaRPr lang="ru-RU"/>
        </a:p>
      </dgm:t>
    </dgm:pt>
    <dgm:pt modelId="{E4A20D7E-BB79-408D-B84A-24B58F275E7A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 sz="1400" kern="1200" dirty="0">
            <a:solidFill>
              <a:schemeClr val="bg1"/>
            </a:solidFill>
            <a:latin typeface="Segoe UI Black" pitchFamily="34" charset="0"/>
            <a:ea typeface="+mn-ea"/>
            <a:cs typeface="Arial" pitchFamily="34" charset="0"/>
          </a:endParaRPr>
        </a:p>
      </dgm:t>
    </dgm:pt>
    <dgm:pt modelId="{F8FF211A-ABF2-4DCE-AF66-7B88F0851FC7}" type="parTrans" cxnId="{D854F306-8C89-48D3-9A02-A8D18B301246}">
      <dgm:prSet/>
      <dgm:spPr/>
      <dgm:t>
        <a:bodyPr/>
        <a:lstStyle/>
        <a:p>
          <a:endParaRPr lang="ru-RU"/>
        </a:p>
      </dgm:t>
    </dgm:pt>
    <dgm:pt modelId="{DA7D6DB0-1CB5-40ED-A540-8DA32A175D6D}" type="sibTrans" cxnId="{D854F306-8C89-48D3-9A02-A8D18B301246}">
      <dgm:prSet/>
      <dgm:spPr/>
      <dgm:t>
        <a:bodyPr/>
        <a:lstStyle/>
        <a:p>
          <a:endParaRPr lang="ru-RU"/>
        </a:p>
      </dgm:t>
    </dgm:pt>
    <dgm:pt modelId="{9FA921A4-6842-4B6F-A70D-015146DE6DB7}">
      <dgm:prSet phldrT="[Текст]" custT="1"/>
      <dgm:spPr>
        <a:solidFill>
          <a:schemeClr val="accent4"/>
        </a:solidFill>
      </dgm:spPr>
      <dgm:t>
        <a:bodyPr/>
        <a:lstStyle/>
        <a:p>
          <a:endParaRPr lang="ru-RU" sz="1400" kern="1200" dirty="0">
            <a:solidFill>
              <a:schemeClr val="bg1"/>
            </a:solidFill>
            <a:latin typeface="Segoe UI Black" pitchFamily="34" charset="0"/>
            <a:ea typeface="+mn-ea"/>
            <a:cs typeface="Arial" pitchFamily="34" charset="0"/>
          </a:endParaRPr>
        </a:p>
      </dgm:t>
    </dgm:pt>
    <dgm:pt modelId="{C55FCF61-CFDF-4FDD-81C3-89CBB2FEE4F2}" type="parTrans" cxnId="{A5725148-FB5A-4537-80E8-4B2513CD5384}">
      <dgm:prSet/>
      <dgm:spPr/>
      <dgm:t>
        <a:bodyPr/>
        <a:lstStyle/>
        <a:p>
          <a:endParaRPr lang="ru-RU"/>
        </a:p>
      </dgm:t>
    </dgm:pt>
    <dgm:pt modelId="{4353741A-18AB-4292-B698-4095434D6115}" type="sibTrans" cxnId="{A5725148-FB5A-4537-80E8-4B2513CD5384}">
      <dgm:prSet/>
      <dgm:spPr/>
      <dgm:t>
        <a:bodyPr/>
        <a:lstStyle/>
        <a:p>
          <a:endParaRPr lang="ru-RU"/>
        </a:p>
      </dgm:t>
    </dgm:pt>
    <dgm:pt modelId="{4D029FF5-436D-4154-A2D4-F165D1AD6738}" type="pres">
      <dgm:prSet presAssocID="{2CD7AB51-9B7A-4852-AEA0-08FA7237899C}" presName="Name0" presStyleCnt="0">
        <dgm:presLayoutVars>
          <dgm:dir/>
          <dgm:animLvl val="lvl"/>
          <dgm:resizeHandles val="exact"/>
        </dgm:presLayoutVars>
      </dgm:prSet>
      <dgm:spPr/>
    </dgm:pt>
    <dgm:pt modelId="{09D80BD8-7AEE-4A55-BEE8-857C1D42BBA6}" type="pres">
      <dgm:prSet presAssocID="{32A07F41-FF86-4D35-8F88-2157B189530A}" presName="Name8" presStyleCnt="0"/>
      <dgm:spPr/>
    </dgm:pt>
    <dgm:pt modelId="{E0693386-D9E7-45F5-A56E-8CA98566BE3C}" type="pres">
      <dgm:prSet presAssocID="{32A07F41-FF86-4D35-8F88-2157B189530A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2630F8-4A8B-4B14-A560-2D396C66F82C}" type="pres">
      <dgm:prSet presAssocID="{32A07F41-FF86-4D35-8F88-2157B189530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D0572-398B-4840-AF1D-E9AAF319B92B}" type="pres">
      <dgm:prSet presAssocID="{447B040E-9EB8-4108-A2F9-64C6D157EC03}" presName="Name8" presStyleCnt="0"/>
      <dgm:spPr/>
    </dgm:pt>
    <dgm:pt modelId="{44BB1D41-0E06-4EFF-8DDE-36CAEA94F9F4}" type="pres">
      <dgm:prSet presAssocID="{447B040E-9EB8-4108-A2F9-64C6D157EC03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52CEA-AAC4-4FDC-8719-71A285987B33}" type="pres">
      <dgm:prSet presAssocID="{447B040E-9EB8-4108-A2F9-64C6D157EC0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CF758A-147D-4BF4-A52B-55CEEE6C1AC9}" type="pres">
      <dgm:prSet presAssocID="{E4A20D7E-BB79-408D-B84A-24B58F275E7A}" presName="Name8" presStyleCnt="0"/>
      <dgm:spPr/>
    </dgm:pt>
    <dgm:pt modelId="{18D3CAC5-AEA3-44D2-9FAF-9693ECAF3C16}" type="pres">
      <dgm:prSet presAssocID="{E4A20D7E-BB79-408D-B84A-24B58F275E7A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0A4CF8-0EFB-4EA6-9BC4-CF2AF03B6855}" type="pres">
      <dgm:prSet presAssocID="{E4A20D7E-BB79-408D-B84A-24B58F275E7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BCF5E-8BB6-48C3-BF8F-A2E500B1E415}" type="pres">
      <dgm:prSet presAssocID="{9FA921A4-6842-4B6F-A70D-015146DE6DB7}" presName="Name8" presStyleCnt="0"/>
      <dgm:spPr/>
    </dgm:pt>
    <dgm:pt modelId="{DCFF112E-99B8-41B0-922E-1E31CDC01365}" type="pres">
      <dgm:prSet presAssocID="{9FA921A4-6842-4B6F-A70D-015146DE6DB7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FBC89A-7E92-4F81-9F34-425594302149}" type="pres">
      <dgm:prSet presAssocID="{9FA921A4-6842-4B6F-A70D-015146DE6DB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CE235-B79F-4584-BD65-15D7A855B989}" type="pres">
      <dgm:prSet presAssocID="{CD61BDE2-169C-4BAA-B69E-3EF8806D86F2}" presName="Name8" presStyleCnt="0"/>
      <dgm:spPr/>
    </dgm:pt>
    <dgm:pt modelId="{4279AC3F-3FC6-4557-8D2B-050FD541A4BE}" type="pres">
      <dgm:prSet presAssocID="{CD61BDE2-169C-4BAA-B69E-3EF8806D86F2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4F8C4-54C7-42BC-B59B-553903FA3E23}" type="pres">
      <dgm:prSet presAssocID="{CD61BDE2-169C-4BAA-B69E-3EF8806D86F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5A18AE6-7BBD-4761-9C7D-21239D447C1C}" type="presOf" srcId="{CD61BDE2-169C-4BAA-B69E-3EF8806D86F2}" destId="{4279AC3F-3FC6-4557-8D2B-050FD541A4BE}" srcOrd="0" destOrd="0" presId="urn:microsoft.com/office/officeart/2005/8/layout/pyramid1"/>
    <dgm:cxn modelId="{B0BCCAFE-7B14-4022-ADF7-F2521C3198D1}" type="presOf" srcId="{E4A20D7E-BB79-408D-B84A-24B58F275E7A}" destId="{18D3CAC5-AEA3-44D2-9FAF-9693ECAF3C16}" srcOrd="0" destOrd="0" presId="urn:microsoft.com/office/officeart/2005/8/layout/pyramid1"/>
    <dgm:cxn modelId="{C734E532-7A0B-46C4-9BE7-983823FFD8B8}" type="presOf" srcId="{E4A20D7E-BB79-408D-B84A-24B58F275E7A}" destId="{430A4CF8-0EFB-4EA6-9BC4-CF2AF03B6855}" srcOrd="1" destOrd="0" presId="urn:microsoft.com/office/officeart/2005/8/layout/pyramid1"/>
    <dgm:cxn modelId="{AA487EDE-43DA-49A5-91C3-2A1D4F8FFF7A}" type="presOf" srcId="{9FA921A4-6842-4B6F-A70D-015146DE6DB7}" destId="{3EFBC89A-7E92-4F81-9F34-425594302149}" srcOrd="1" destOrd="0" presId="urn:microsoft.com/office/officeart/2005/8/layout/pyramid1"/>
    <dgm:cxn modelId="{FC4DCB1A-0A3E-47F1-B0A5-BB1CF486C762}" srcId="{2CD7AB51-9B7A-4852-AEA0-08FA7237899C}" destId="{447B040E-9EB8-4108-A2F9-64C6D157EC03}" srcOrd="1" destOrd="0" parTransId="{9421EDEC-61A0-40A4-92B7-E778A9F45082}" sibTransId="{5EF178BB-03E8-4F5B-B2E2-EF9256EB25A3}"/>
    <dgm:cxn modelId="{D854F306-8C89-48D3-9A02-A8D18B301246}" srcId="{2CD7AB51-9B7A-4852-AEA0-08FA7237899C}" destId="{E4A20D7E-BB79-408D-B84A-24B58F275E7A}" srcOrd="2" destOrd="0" parTransId="{F8FF211A-ABF2-4DCE-AF66-7B88F0851FC7}" sibTransId="{DA7D6DB0-1CB5-40ED-A540-8DA32A175D6D}"/>
    <dgm:cxn modelId="{8220ABF6-D7F9-40BE-B802-4BA15A74A417}" type="presOf" srcId="{CD61BDE2-169C-4BAA-B69E-3EF8806D86F2}" destId="{8924F8C4-54C7-42BC-B59B-553903FA3E23}" srcOrd="1" destOrd="0" presId="urn:microsoft.com/office/officeart/2005/8/layout/pyramid1"/>
    <dgm:cxn modelId="{0FC88BE6-97F3-41CB-BEEB-7F21108EDE12}" type="presOf" srcId="{32A07F41-FF86-4D35-8F88-2157B189530A}" destId="{E0693386-D9E7-45F5-A56E-8CA98566BE3C}" srcOrd="0" destOrd="0" presId="urn:microsoft.com/office/officeart/2005/8/layout/pyramid1"/>
    <dgm:cxn modelId="{0527ADD9-FDD4-4DEB-A8BA-C5562EC0DFCC}" srcId="{2CD7AB51-9B7A-4852-AEA0-08FA7237899C}" destId="{32A07F41-FF86-4D35-8F88-2157B189530A}" srcOrd="0" destOrd="0" parTransId="{767D46A8-6D6B-43CE-AD45-8C2F1488F67F}" sibTransId="{65D876EB-8A95-47E8-927C-C229C18322B7}"/>
    <dgm:cxn modelId="{1809EA0D-4ABC-43AE-ABE8-B28BDDA2ACE6}" type="presOf" srcId="{447B040E-9EB8-4108-A2F9-64C6D157EC03}" destId="{1A752CEA-AAC4-4FDC-8719-71A285987B33}" srcOrd="1" destOrd="0" presId="urn:microsoft.com/office/officeart/2005/8/layout/pyramid1"/>
    <dgm:cxn modelId="{8C2993FC-F8A7-4757-ACAC-0184A32DA6A4}" type="presOf" srcId="{9FA921A4-6842-4B6F-A70D-015146DE6DB7}" destId="{DCFF112E-99B8-41B0-922E-1E31CDC01365}" srcOrd="0" destOrd="0" presId="urn:microsoft.com/office/officeart/2005/8/layout/pyramid1"/>
    <dgm:cxn modelId="{A5725148-FB5A-4537-80E8-4B2513CD5384}" srcId="{2CD7AB51-9B7A-4852-AEA0-08FA7237899C}" destId="{9FA921A4-6842-4B6F-A70D-015146DE6DB7}" srcOrd="3" destOrd="0" parTransId="{C55FCF61-CFDF-4FDD-81C3-89CBB2FEE4F2}" sibTransId="{4353741A-18AB-4292-B698-4095434D6115}"/>
    <dgm:cxn modelId="{E4C43719-DBA9-47E5-936A-E1313A661BAC}" type="presOf" srcId="{32A07F41-FF86-4D35-8F88-2157B189530A}" destId="{5E2630F8-4A8B-4B14-A560-2D396C66F82C}" srcOrd="1" destOrd="0" presId="urn:microsoft.com/office/officeart/2005/8/layout/pyramid1"/>
    <dgm:cxn modelId="{ACC0B364-CCE8-4A6B-A75E-6F963C4E7B84}" type="presOf" srcId="{2CD7AB51-9B7A-4852-AEA0-08FA7237899C}" destId="{4D029FF5-436D-4154-A2D4-F165D1AD6738}" srcOrd="0" destOrd="0" presId="urn:microsoft.com/office/officeart/2005/8/layout/pyramid1"/>
    <dgm:cxn modelId="{29344BB4-139E-4316-AF0F-182EF8B971E0}" type="presOf" srcId="{447B040E-9EB8-4108-A2F9-64C6D157EC03}" destId="{44BB1D41-0E06-4EFF-8DDE-36CAEA94F9F4}" srcOrd="0" destOrd="0" presId="urn:microsoft.com/office/officeart/2005/8/layout/pyramid1"/>
    <dgm:cxn modelId="{5CFF4C27-FE55-43FC-8F2A-DD74E3D8CE97}" srcId="{2CD7AB51-9B7A-4852-AEA0-08FA7237899C}" destId="{CD61BDE2-169C-4BAA-B69E-3EF8806D86F2}" srcOrd="4" destOrd="0" parTransId="{C1B384C6-AE9A-4389-98B5-414D4658637E}" sibTransId="{AF7A1A7E-045B-401C-A9CB-530EA5D0747D}"/>
    <dgm:cxn modelId="{BD769F84-132E-4AAF-AE14-EDD20C90C311}" type="presParOf" srcId="{4D029FF5-436D-4154-A2D4-F165D1AD6738}" destId="{09D80BD8-7AEE-4A55-BEE8-857C1D42BBA6}" srcOrd="0" destOrd="0" presId="urn:microsoft.com/office/officeart/2005/8/layout/pyramid1"/>
    <dgm:cxn modelId="{341C418C-95E9-4257-B78D-16B237DB2EDC}" type="presParOf" srcId="{09D80BD8-7AEE-4A55-BEE8-857C1D42BBA6}" destId="{E0693386-D9E7-45F5-A56E-8CA98566BE3C}" srcOrd="0" destOrd="0" presId="urn:microsoft.com/office/officeart/2005/8/layout/pyramid1"/>
    <dgm:cxn modelId="{E579F395-0DFE-4093-97F3-80BD83579E0A}" type="presParOf" srcId="{09D80BD8-7AEE-4A55-BEE8-857C1D42BBA6}" destId="{5E2630F8-4A8B-4B14-A560-2D396C66F82C}" srcOrd="1" destOrd="0" presId="urn:microsoft.com/office/officeart/2005/8/layout/pyramid1"/>
    <dgm:cxn modelId="{E079C5A0-3CC5-400E-AA1A-C378C90B02B9}" type="presParOf" srcId="{4D029FF5-436D-4154-A2D4-F165D1AD6738}" destId="{D7FD0572-398B-4840-AF1D-E9AAF319B92B}" srcOrd="1" destOrd="0" presId="urn:microsoft.com/office/officeart/2005/8/layout/pyramid1"/>
    <dgm:cxn modelId="{240296C2-821D-4B14-9E4F-040036A31374}" type="presParOf" srcId="{D7FD0572-398B-4840-AF1D-E9AAF319B92B}" destId="{44BB1D41-0E06-4EFF-8DDE-36CAEA94F9F4}" srcOrd="0" destOrd="0" presId="urn:microsoft.com/office/officeart/2005/8/layout/pyramid1"/>
    <dgm:cxn modelId="{309CB9F7-FDAB-4B10-B40E-A245535F215F}" type="presParOf" srcId="{D7FD0572-398B-4840-AF1D-E9AAF319B92B}" destId="{1A752CEA-AAC4-4FDC-8719-71A285987B33}" srcOrd="1" destOrd="0" presId="urn:microsoft.com/office/officeart/2005/8/layout/pyramid1"/>
    <dgm:cxn modelId="{5D114E68-36B7-454B-AFD3-DC7D0DE6D306}" type="presParOf" srcId="{4D029FF5-436D-4154-A2D4-F165D1AD6738}" destId="{3FCF758A-147D-4BF4-A52B-55CEEE6C1AC9}" srcOrd="2" destOrd="0" presId="urn:microsoft.com/office/officeart/2005/8/layout/pyramid1"/>
    <dgm:cxn modelId="{E7459E05-CD60-4F96-8964-62039346C7DC}" type="presParOf" srcId="{3FCF758A-147D-4BF4-A52B-55CEEE6C1AC9}" destId="{18D3CAC5-AEA3-44D2-9FAF-9693ECAF3C16}" srcOrd="0" destOrd="0" presId="urn:microsoft.com/office/officeart/2005/8/layout/pyramid1"/>
    <dgm:cxn modelId="{0A34ADFD-C32A-4D19-9641-B71CBD373468}" type="presParOf" srcId="{3FCF758A-147D-4BF4-A52B-55CEEE6C1AC9}" destId="{430A4CF8-0EFB-4EA6-9BC4-CF2AF03B6855}" srcOrd="1" destOrd="0" presId="urn:microsoft.com/office/officeart/2005/8/layout/pyramid1"/>
    <dgm:cxn modelId="{E3012EF8-3FBD-453B-B12E-8B60637F2741}" type="presParOf" srcId="{4D029FF5-436D-4154-A2D4-F165D1AD6738}" destId="{DA3BCF5E-8BB6-48C3-BF8F-A2E500B1E415}" srcOrd="3" destOrd="0" presId="urn:microsoft.com/office/officeart/2005/8/layout/pyramid1"/>
    <dgm:cxn modelId="{FD22DBE1-AFB8-429C-BA1F-9CAEEB2AA406}" type="presParOf" srcId="{DA3BCF5E-8BB6-48C3-BF8F-A2E500B1E415}" destId="{DCFF112E-99B8-41B0-922E-1E31CDC01365}" srcOrd="0" destOrd="0" presId="urn:microsoft.com/office/officeart/2005/8/layout/pyramid1"/>
    <dgm:cxn modelId="{7FAC3BE9-19B8-4F7C-996E-B05CB2822368}" type="presParOf" srcId="{DA3BCF5E-8BB6-48C3-BF8F-A2E500B1E415}" destId="{3EFBC89A-7E92-4F81-9F34-425594302149}" srcOrd="1" destOrd="0" presId="urn:microsoft.com/office/officeart/2005/8/layout/pyramid1"/>
    <dgm:cxn modelId="{F701E114-C4D9-4E3C-9432-9605580B3A9D}" type="presParOf" srcId="{4D029FF5-436D-4154-A2D4-F165D1AD6738}" destId="{CE4CE235-B79F-4584-BD65-15D7A855B989}" srcOrd="4" destOrd="0" presId="urn:microsoft.com/office/officeart/2005/8/layout/pyramid1"/>
    <dgm:cxn modelId="{9E0140B9-B65D-48DE-9F94-A8D365338029}" type="presParOf" srcId="{CE4CE235-B79F-4584-BD65-15D7A855B989}" destId="{4279AC3F-3FC6-4557-8D2B-050FD541A4BE}" srcOrd="0" destOrd="0" presId="urn:microsoft.com/office/officeart/2005/8/layout/pyramid1"/>
    <dgm:cxn modelId="{802F195C-3D4F-446B-B01F-C9616BF42D83}" type="presParOf" srcId="{CE4CE235-B79F-4584-BD65-15D7A855B989}" destId="{8924F8C4-54C7-42BC-B59B-553903FA3E2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D7AB51-9B7A-4852-AEA0-08FA7237899C}" type="doc">
      <dgm:prSet loTypeId="urn:microsoft.com/office/officeart/2005/8/layout/pyramid1" loCatId="pyramid" qsTypeId="urn:microsoft.com/office/officeart/2005/8/quickstyle/simple1" qsCatId="simple" csTypeId="urn:microsoft.com/office/officeart/2005/8/colors/accent1_2" csCatId="accent1" phldr="1"/>
      <dgm:spPr/>
    </dgm:pt>
    <dgm:pt modelId="{32A07F41-FF86-4D35-8F88-2157B189530A}">
      <dgm:prSet phldrT="[Текст]" custT="1"/>
      <dgm:spPr>
        <a:solidFill>
          <a:schemeClr val="accent4">
            <a:lumMod val="40000"/>
            <a:lumOff val="60000"/>
          </a:scheme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endParaRPr lang="ru-RU" sz="1400" b="0" kern="1200" cap="none" dirty="0">
            <a:solidFill>
              <a:schemeClr val="bg1"/>
            </a:solidFill>
            <a:latin typeface="Segoe UI Black" pitchFamily="34" charset="0"/>
            <a:ea typeface="Segoe UI Black" pitchFamily="34" charset="0"/>
            <a:cs typeface="Segoe UI Black" pitchFamily="34" charset="0"/>
          </a:endParaRPr>
        </a:p>
      </dgm:t>
    </dgm:pt>
    <dgm:pt modelId="{767D46A8-6D6B-43CE-AD45-8C2F1488F67F}" type="parTrans" cxnId="{0527ADD9-FDD4-4DEB-A8BA-C5562EC0DFCC}">
      <dgm:prSet/>
      <dgm:spPr/>
      <dgm:t>
        <a:bodyPr/>
        <a:lstStyle/>
        <a:p>
          <a:endParaRPr lang="ru-RU"/>
        </a:p>
      </dgm:t>
    </dgm:pt>
    <dgm:pt modelId="{65D876EB-8A95-47E8-927C-C229C18322B7}" type="sibTrans" cxnId="{0527ADD9-FDD4-4DEB-A8BA-C5562EC0DFCC}">
      <dgm:prSet/>
      <dgm:spPr/>
      <dgm:t>
        <a:bodyPr/>
        <a:lstStyle/>
        <a:p>
          <a:endParaRPr lang="ru-RU"/>
        </a:p>
      </dgm:t>
    </dgm:pt>
    <dgm:pt modelId="{CD61BDE2-169C-4BAA-B69E-3EF8806D86F2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endParaRPr lang="ru-RU" sz="1400" kern="1200" dirty="0">
            <a:solidFill>
              <a:schemeClr val="bg1"/>
            </a:solidFill>
            <a:latin typeface="Segoe UI Black" pitchFamily="34" charset="0"/>
            <a:ea typeface="+mn-ea"/>
            <a:cs typeface="Arial" pitchFamily="34" charset="0"/>
          </a:endParaRPr>
        </a:p>
      </dgm:t>
    </dgm:pt>
    <dgm:pt modelId="{C1B384C6-AE9A-4389-98B5-414D4658637E}" type="parTrans" cxnId="{5CFF4C27-FE55-43FC-8F2A-DD74E3D8CE97}">
      <dgm:prSet/>
      <dgm:spPr/>
      <dgm:t>
        <a:bodyPr/>
        <a:lstStyle/>
        <a:p>
          <a:endParaRPr lang="ru-RU"/>
        </a:p>
      </dgm:t>
    </dgm:pt>
    <dgm:pt modelId="{AF7A1A7E-045B-401C-A9CB-530EA5D0747D}" type="sibTrans" cxnId="{5CFF4C27-FE55-43FC-8F2A-DD74E3D8CE97}">
      <dgm:prSet/>
      <dgm:spPr/>
      <dgm:t>
        <a:bodyPr/>
        <a:lstStyle/>
        <a:p>
          <a:endParaRPr lang="ru-RU"/>
        </a:p>
      </dgm:t>
    </dgm:pt>
    <dgm:pt modelId="{447B040E-9EB8-4108-A2F9-64C6D157EC03}">
      <dgm:prSet phldrT="[Текст]" custT="1"/>
      <dgm:spPr>
        <a:solidFill>
          <a:schemeClr val="accent4"/>
        </a:solidFill>
      </dgm:spPr>
      <dgm:t>
        <a:bodyPr/>
        <a:lstStyle/>
        <a:p>
          <a:endParaRPr lang="ru-RU" sz="1400" kern="1200" dirty="0">
            <a:solidFill>
              <a:srgbClr val="374D81"/>
            </a:solidFill>
            <a:latin typeface="Segoe UI Black" pitchFamily="34" charset="0"/>
            <a:ea typeface="+mn-ea"/>
            <a:cs typeface="Arial" pitchFamily="34" charset="0"/>
          </a:endParaRPr>
        </a:p>
      </dgm:t>
    </dgm:pt>
    <dgm:pt modelId="{5EF178BB-03E8-4F5B-B2E2-EF9256EB25A3}" type="sibTrans" cxnId="{FC4DCB1A-0A3E-47F1-B0A5-BB1CF486C762}">
      <dgm:prSet/>
      <dgm:spPr/>
      <dgm:t>
        <a:bodyPr/>
        <a:lstStyle/>
        <a:p>
          <a:endParaRPr lang="ru-RU"/>
        </a:p>
      </dgm:t>
    </dgm:pt>
    <dgm:pt modelId="{9421EDEC-61A0-40A4-92B7-E778A9F45082}" type="parTrans" cxnId="{FC4DCB1A-0A3E-47F1-B0A5-BB1CF486C762}">
      <dgm:prSet/>
      <dgm:spPr/>
      <dgm:t>
        <a:bodyPr/>
        <a:lstStyle/>
        <a:p>
          <a:endParaRPr lang="ru-RU"/>
        </a:p>
      </dgm:t>
    </dgm:pt>
    <dgm:pt modelId="{4D029FF5-436D-4154-A2D4-F165D1AD6738}" type="pres">
      <dgm:prSet presAssocID="{2CD7AB51-9B7A-4852-AEA0-08FA7237899C}" presName="Name0" presStyleCnt="0">
        <dgm:presLayoutVars>
          <dgm:dir/>
          <dgm:animLvl val="lvl"/>
          <dgm:resizeHandles val="exact"/>
        </dgm:presLayoutVars>
      </dgm:prSet>
      <dgm:spPr/>
    </dgm:pt>
    <dgm:pt modelId="{09D80BD8-7AEE-4A55-BEE8-857C1D42BBA6}" type="pres">
      <dgm:prSet presAssocID="{32A07F41-FF86-4D35-8F88-2157B189530A}" presName="Name8" presStyleCnt="0"/>
      <dgm:spPr/>
    </dgm:pt>
    <dgm:pt modelId="{E0693386-D9E7-45F5-A56E-8CA98566BE3C}" type="pres">
      <dgm:prSet presAssocID="{32A07F41-FF86-4D35-8F88-2157B189530A}" presName="level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2630F8-4A8B-4B14-A560-2D396C66F82C}" type="pres">
      <dgm:prSet presAssocID="{32A07F41-FF86-4D35-8F88-2157B189530A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D0572-398B-4840-AF1D-E9AAF319B92B}" type="pres">
      <dgm:prSet presAssocID="{447B040E-9EB8-4108-A2F9-64C6D157EC03}" presName="Name8" presStyleCnt="0"/>
      <dgm:spPr/>
    </dgm:pt>
    <dgm:pt modelId="{44BB1D41-0E06-4EFF-8DDE-36CAEA94F9F4}" type="pres">
      <dgm:prSet presAssocID="{447B040E-9EB8-4108-A2F9-64C6D157EC03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752CEA-AAC4-4FDC-8719-71A285987B33}" type="pres">
      <dgm:prSet presAssocID="{447B040E-9EB8-4108-A2F9-64C6D157EC0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4CE235-B79F-4584-BD65-15D7A855B989}" type="pres">
      <dgm:prSet presAssocID="{CD61BDE2-169C-4BAA-B69E-3EF8806D86F2}" presName="Name8" presStyleCnt="0"/>
      <dgm:spPr/>
    </dgm:pt>
    <dgm:pt modelId="{4279AC3F-3FC6-4557-8D2B-050FD541A4BE}" type="pres">
      <dgm:prSet presAssocID="{CD61BDE2-169C-4BAA-B69E-3EF8806D86F2}" presName="level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24F8C4-54C7-42BC-B59B-553903FA3E23}" type="pres">
      <dgm:prSet presAssocID="{CD61BDE2-169C-4BAA-B69E-3EF8806D86F2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29EAEA-6E73-41FC-B280-486E510A3991}" type="presOf" srcId="{CD61BDE2-169C-4BAA-B69E-3EF8806D86F2}" destId="{4279AC3F-3FC6-4557-8D2B-050FD541A4BE}" srcOrd="0" destOrd="0" presId="urn:microsoft.com/office/officeart/2005/8/layout/pyramid1"/>
    <dgm:cxn modelId="{59DD79CC-6A47-41FA-B1D6-C8ACF47A763C}" type="presOf" srcId="{CD61BDE2-169C-4BAA-B69E-3EF8806D86F2}" destId="{8924F8C4-54C7-42BC-B59B-553903FA3E23}" srcOrd="1" destOrd="0" presId="urn:microsoft.com/office/officeart/2005/8/layout/pyramid1"/>
    <dgm:cxn modelId="{64F7070B-B9E9-4745-9C3C-58EA6915E700}" type="presOf" srcId="{32A07F41-FF86-4D35-8F88-2157B189530A}" destId="{5E2630F8-4A8B-4B14-A560-2D396C66F82C}" srcOrd="1" destOrd="0" presId="urn:microsoft.com/office/officeart/2005/8/layout/pyramid1"/>
    <dgm:cxn modelId="{EB2B6F62-6A95-41D7-A898-D972FB9E3776}" type="presOf" srcId="{447B040E-9EB8-4108-A2F9-64C6D157EC03}" destId="{44BB1D41-0E06-4EFF-8DDE-36CAEA94F9F4}" srcOrd="0" destOrd="0" presId="urn:microsoft.com/office/officeart/2005/8/layout/pyramid1"/>
    <dgm:cxn modelId="{FC4DCB1A-0A3E-47F1-B0A5-BB1CF486C762}" srcId="{2CD7AB51-9B7A-4852-AEA0-08FA7237899C}" destId="{447B040E-9EB8-4108-A2F9-64C6D157EC03}" srcOrd="1" destOrd="0" parTransId="{9421EDEC-61A0-40A4-92B7-E778A9F45082}" sibTransId="{5EF178BB-03E8-4F5B-B2E2-EF9256EB25A3}"/>
    <dgm:cxn modelId="{4B2BC9D0-337F-4F10-9FAA-E098B3BFAA91}" type="presOf" srcId="{2CD7AB51-9B7A-4852-AEA0-08FA7237899C}" destId="{4D029FF5-436D-4154-A2D4-F165D1AD6738}" srcOrd="0" destOrd="0" presId="urn:microsoft.com/office/officeart/2005/8/layout/pyramid1"/>
    <dgm:cxn modelId="{0527ADD9-FDD4-4DEB-A8BA-C5562EC0DFCC}" srcId="{2CD7AB51-9B7A-4852-AEA0-08FA7237899C}" destId="{32A07F41-FF86-4D35-8F88-2157B189530A}" srcOrd="0" destOrd="0" parTransId="{767D46A8-6D6B-43CE-AD45-8C2F1488F67F}" sibTransId="{65D876EB-8A95-47E8-927C-C229C18322B7}"/>
    <dgm:cxn modelId="{F0A4EC08-3B24-48F2-9A7D-595DEC4A54B0}" type="presOf" srcId="{447B040E-9EB8-4108-A2F9-64C6D157EC03}" destId="{1A752CEA-AAC4-4FDC-8719-71A285987B33}" srcOrd="1" destOrd="0" presId="urn:microsoft.com/office/officeart/2005/8/layout/pyramid1"/>
    <dgm:cxn modelId="{F2758A95-3BEA-45D4-9A98-601920BF3BC0}" type="presOf" srcId="{32A07F41-FF86-4D35-8F88-2157B189530A}" destId="{E0693386-D9E7-45F5-A56E-8CA98566BE3C}" srcOrd="0" destOrd="0" presId="urn:microsoft.com/office/officeart/2005/8/layout/pyramid1"/>
    <dgm:cxn modelId="{5CFF4C27-FE55-43FC-8F2A-DD74E3D8CE97}" srcId="{2CD7AB51-9B7A-4852-AEA0-08FA7237899C}" destId="{CD61BDE2-169C-4BAA-B69E-3EF8806D86F2}" srcOrd="2" destOrd="0" parTransId="{C1B384C6-AE9A-4389-98B5-414D4658637E}" sibTransId="{AF7A1A7E-045B-401C-A9CB-530EA5D0747D}"/>
    <dgm:cxn modelId="{73B8270D-40F1-4A94-8FEE-EBDD57F70106}" type="presParOf" srcId="{4D029FF5-436D-4154-A2D4-F165D1AD6738}" destId="{09D80BD8-7AEE-4A55-BEE8-857C1D42BBA6}" srcOrd="0" destOrd="0" presId="urn:microsoft.com/office/officeart/2005/8/layout/pyramid1"/>
    <dgm:cxn modelId="{8B1869C1-6FE9-4391-BBEA-295C6C73E5D6}" type="presParOf" srcId="{09D80BD8-7AEE-4A55-BEE8-857C1D42BBA6}" destId="{E0693386-D9E7-45F5-A56E-8CA98566BE3C}" srcOrd="0" destOrd="0" presId="urn:microsoft.com/office/officeart/2005/8/layout/pyramid1"/>
    <dgm:cxn modelId="{16A03F02-FAF4-466A-B3E9-E25F4FD59C5A}" type="presParOf" srcId="{09D80BD8-7AEE-4A55-BEE8-857C1D42BBA6}" destId="{5E2630F8-4A8B-4B14-A560-2D396C66F82C}" srcOrd="1" destOrd="0" presId="urn:microsoft.com/office/officeart/2005/8/layout/pyramid1"/>
    <dgm:cxn modelId="{88F8352C-B9B9-4427-9C92-59BCE510B353}" type="presParOf" srcId="{4D029FF5-436D-4154-A2D4-F165D1AD6738}" destId="{D7FD0572-398B-4840-AF1D-E9AAF319B92B}" srcOrd="1" destOrd="0" presId="urn:microsoft.com/office/officeart/2005/8/layout/pyramid1"/>
    <dgm:cxn modelId="{2806ABF6-F92B-4624-8A46-67238C22BF44}" type="presParOf" srcId="{D7FD0572-398B-4840-AF1D-E9AAF319B92B}" destId="{44BB1D41-0E06-4EFF-8DDE-36CAEA94F9F4}" srcOrd="0" destOrd="0" presId="urn:microsoft.com/office/officeart/2005/8/layout/pyramid1"/>
    <dgm:cxn modelId="{3F86312C-F6B1-4809-AF77-C0C5C159F7D4}" type="presParOf" srcId="{D7FD0572-398B-4840-AF1D-E9AAF319B92B}" destId="{1A752CEA-AAC4-4FDC-8719-71A285987B33}" srcOrd="1" destOrd="0" presId="urn:microsoft.com/office/officeart/2005/8/layout/pyramid1"/>
    <dgm:cxn modelId="{A4FAAA12-E874-4C65-A8E3-B1750D74218F}" type="presParOf" srcId="{4D029FF5-436D-4154-A2D4-F165D1AD6738}" destId="{CE4CE235-B79F-4584-BD65-15D7A855B989}" srcOrd="2" destOrd="0" presId="urn:microsoft.com/office/officeart/2005/8/layout/pyramid1"/>
    <dgm:cxn modelId="{B63C88F3-9306-437B-BA2C-E008BE72069E}" type="presParOf" srcId="{CE4CE235-B79F-4584-BD65-15D7A855B989}" destId="{4279AC3F-3FC6-4557-8D2B-050FD541A4BE}" srcOrd="0" destOrd="0" presId="urn:microsoft.com/office/officeart/2005/8/layout/pyramid1"/>
    <dgm:cxn modelId="{63E143CD-D68B-4FC8-A00D-2160B8060834}" type="presParOf" srcId="{CE4CE235-B79F-4584-BD65-15D7A855B989}" destId="{8924F8C4-54C7-42BC-B59B-553903FA3E23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93386-D9E7-45F5-A56E-8CA98566BE3C}">
      <dsp:nvSpPr>
        <dsp:cNvPr id="0" name=""/>
        <dsp:cNvSpPr/>
      </dsp:nvSpPr>
      <dsp:spPr>
        <a:xfrm>
          <a:off x="1466031" y="0"/>
          <a:ext cx="733015" cy="539823"/>
        </a:xfrm>
        <a:prstGeom prst="trapezoid">
          <a:avLst>
            <a:gd name="adj" fmla="val 67894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cap="none" dirty="0">
            <a:solidFill>
              <a:schemeClr val="bg1"/>
            </a:solidFill>
            <a:latin typeface="Segoe UI Black" pitchFamily="34" charset="0"/>
            <a:ea typeface="Segoe UI Black" pitchFamily="34" charset="0"/>
            <a:cs typeface="Segoe UI Black" pitchFamily="34" charset="0"/>
          </a:endParaRPr>
        </a:p>
      </dsp:txBody>
      <dsp:txXfrm>
        <a:off x="1466031" y="0"/>
        <a:ext cx="733015" cy="539823"/>
      </dsp:txXfrm>
    </dsp:sp>
    <dsp:sp modelId="{44BB1D41-0E06-4EFF-8DDE-36CAEA94F9F4}">
      <dsp:nvSpPr>
        <dsp:cNvPr id="0" name=""/>
        <dsp:cNvSpPr/>
      </dsp:nvSpPr>
      <dsp:spPr>
        <a:xfrm>
          <a:off x="1099523" y="539823"/>
          <a:ext cx="1466031" cy="539823"/>
        </a:xfrm>
        <a:prstGeom prst="trapezoid">
          <a:avLst>
            <a:gd name="adj" fmla="val 67894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374D81"/>
            </a:solidFill>
            <a:latin typeface="Segoe UI Black" pitchFamily="34" charset="0"/>
            <a:ea typeface="+mn-ea"/>
            <a:cs typeface="Arial" pitchFamily="34" charset="0"/>
          </a:endParaRPr>
        </a:p>
      </dsp:txBody>
      <dsp:txXfrm>
        <a:off x="1356078" y="539823"/>
        <a:ext cx="952920" cy="539823"/>
      </dsp:txXfrm>
    </dsp:sp>
    <dsp:sp modelId="{18D3CAC5-AEA3-44D2-9FAF-9693ECAF3C16}">
      <dsp:nvSpPr>
        <dsp:cNvPr id="0" name=""/>
        <dsp:cNvSpPr/>
      </dsp:nvSpPr>
      <dsp:spPr>
        <a:xfrm>
          <a:off x="733015" y="1079646"/>
          <a:ext cx="2199046" cy="539823"/>
        </a:xfrm>
        <a:prstGeom prst="trapezoid">
          <a:avLst>
            <a:gd name="adj" fmla="val 67894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/>
            </a:solidFill>
            <a:latin typeface="Segoe UI Black" pitchFamily="34" charset="0"/>
            <a:ea typeface="+mn-ea"/>
            <a:cs typeface="Arial" pitchFamily="34" charset="0"/>
          </a:endParaRPr>
        </a:p>
      </dsp:txBody>
      <dsp:txXfrm>
        <a:off x="1117848" y="1079646"/>
        <a:ext cx="1429380" cy="539823"/>
      </dsp:txXfrm>
    </dsp:sp>
    <dsp:sp modelId="{DCFF112E-99B8-41B0-922E-1E31CDC01365}">
      <dsp:nvSpPr>
        <dsp:cNvPr id="0" name=""/>
        <dsp:cNvSpPr/>
      </dsp:nvSpPr>
      <dsp:spPr>
        <a:xfrm>
          <a:off x="366507" y="1619470"/>
          <a:ext cx="2932062" cy="539823"/>
        </a:xfrm>
        <a:prstGeom prst="trapezoid">
          <a:avLst>
            <a:gd name="adj" fmla="val 67894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/>
            </a:solidFill>
            <a:latin typeface="Segoe UI Black" pitchFamily="34" charset="0"/>
            <a:ea typeface="+mn-ea"/>
            <a:cs typeface="Arial" pitchFamily="34" charset="0"/>
          </a:endParaRPr>
        </a:p>
      </dsp:txBody>
      <dsp:txXfrm>
        <a:off x="879618" y="1619470"/>
        <a:ext cx="1905840" cy="539823"/>
      </dsp:txXfrm>
    </dsp:sp>
    <dsp:sp modelId="{4279AC3F-3FC6-4557-8D2B-050FD541A4BE}">
      <dsp:nvSpPr>
        <dsp:cNvPr id="0" name=""/>
        <dsp:cNvSpPr/>
      </dsp:nvSpPr>
      <dsp:spPr>
        <a:xfrm>
          <a:off x="0" y="2159293"/>
          <a:ext cx="3665078" cy="539823"/>
        </a:xfrm>
        <a:prstGeom prst="trapezoid">
          <a:avLst>
            <a:gd name="adj" fmla="val 67894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/>
            </a:solidFill>
            <a:latin typeface="Segoe UI Black" pitchFamily="34" charset="0"/>
            <a:ea typeface="+mn-ea"/>
            <a:cs typeface="Arial" pitchFamily="34" charset="0"/>
          </a:endParaRPr>
        </a:p>
      </dsp:txBody>
      <dsp:txXfrm>
        <a:off x="641388" y="2159293"/>
        <a:ext cx="2382300" cy="5398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93386-D9E7-45F5-A56E-8CA98566BE3C}">
      <dsp:nvSpPr>
        <dsp:cNvPr id="0" name=""/>
        <dsp:cNvSpPr/>
      </dsp:nvSpPr>
      <dsp:spPr>
        <a:xfrm>
          <a:off x="1221845" y="0"/>
          <a:ext cx="1221845" cy="899703"/>
        </a:xfrm>
        <a:prstGeom prst="trapezoid">
          <a:avLst>
            <a:gd name="adj" fmla="val 67903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0" kern="1200" cap="none" dirty="0">
            <a:solidFill>
              <a:schemeClr val="bg1"/>
            </a:solidFill>
            <a:latin typeface="Segoe UI Black" pitchFamily="34" charset="0"/>
            <a:ea typeface="Segoe UI Black" pitchFamily="34" charset="0"/>
            <a:cs typeface="Segoe UI Black" pitchFamily="34" charset="0"/>
          </a:endParaRPr>
        </a:p>
      </dsp:txBody>
      <dsp:txXfrm>
        <a:off x="1221845" y="0"/>
        <a:ext cx="1221845" cy="899703"/>
      </dsp:txXfrm>
    </dsp:sp>
    <dsp:sp modelId="{44BB1D41-0E06-4EFF-8DDE-36CAEA94F9F4}">
      <dsp:nvSpPr>
        <dsp:cNvPr id="0" name=""/>
        <dsp:cNvSpPr/>
      </dsp:nvSpPr>
      <dsp:spPr>
        <a:xfrm>
          <a:off x="610922" y="899703"/>
          <a:ext cx="2443691" cy="899703"/>
        </a:xfrm>
        <a:prstGeom prst="trapezoid">
          <a:avLst>
            <a:gd name="adj" fmla="val 67903"/>
          </a:avLst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rgbClr val="374D81"/>
            </a:solidFill>
            <a:latin typeface="Segoe UI Black" pitchFamily="34" charset="0"/>
            <a:ea typeface="+mn-ea"/>
            <a:cs typeface="Arial" pitchFamily="34" charset="0"/>
          </a:endParaRPr>
        </a:p>
      </dsp:txBody>
      <dsp:txXfrm>
        <a:off x="1038568" y="899703"/>
        <a:ext cx="1588399" cy="899703"/>
      </dsp:txXfrm>
    </dsp:sp>
    <dsp:sp modelId="{4279AC3F-3FC6-4557-8D2B-050FD541A4BE}">
      <dsp:nvSpPr>
        <dsp:cNvPr id="0" name=""/>
        <dsp:cNvSpPr/>
      </dsp:nvSpPr>
      <dsp:spPr>
        <a:xfrm>
          <a:off x="0" y="1799407"/>
          <a:ext cx="3665537" cy="899703"/>
        </a:xfrm>
        <a:prstGeom prst="trapezoid">
          <a:avLst>
            <a:gd name="adj" fmla="val 67903"/>
          </a:avLst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chemeClr val="bg1"/>
            </a:solidFill>
            <a:latin typeface="Segoe UI Black" pitchFamily="34" charset="0"/>
            <a:ea typeface="+mn-ea"/>
            <a:cs typeface="Arial" pitchFamily="34" charset="0"/>
          </a:endParaRPr>
        </a:p>
      </dsp:txBody>
      <dsp:txXfrm>
        <a:off x="641468" y="1799407"/>
        <a:ext cx="2382599" cy="8997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F1E520-6C48-492D-8F80-A72AED170F4F}" type="datetimeFigureOut">
              <a:rPr lang="en-US"/>
              <a:pPr>
                <a:defRPr/>
              </a:pPr>
              <a:t>12/4/2017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D599E17-1012-43D9-A070-200B3F2977B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518607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5440E2-2C04-489A-A76A-72D2D4DECC4A}" type="datetimeFigureOut">
              <a:rPr lang="ru-RU"/>
              <a:pPr>
                <a:defRPr/>
              </a:pPr>
              <a:t>04.12.2017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55C9898-9985-4AB6-B4B4-9BFDD18D2E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26208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8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3659188" y="6148388"/>
            <a:ext cx="12017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ru-RU" sz="1400" smtClean="0">
                <a:solidFill>
                  <a:srgbClr val="D8D3D9"/>
                </a:solidFill>
                <a:ea typeface="FeSa Cond Pro Book"/>
                <a:cs typeface="FeSa Cond Pro Book"/>
              </a:rPr>
              <a:t>www.tyuiu.ru</a:t>
            </a:r>
            <a:endParaRPr lang="en-US" altLang="ru-RU" sz="1400" smtClean="0">
              <a:solidFill>
                <a:srgbClr val="D8D3D9"/>
              </a:solidFill>
              <a:ea typeface="FeSa Cond Pro Book"/>
              <a:cs typeface="FeSa Cond Pro Book"/>
            </a:endParaRPr>
          </a:p>
        </p:txBody>
      </p:sp>
      <p:pic>
        <p:nvPicPr>
          <p:cNvPr id="5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1231900"/>
            <a:ext cx="3095625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82" y="3322370"/>
            <a:ext cx="5082343" cy="2623261"/>
          </a:xfrm>
        </p:spPr>
        <p:txBody>
          <a:bodyPr/>
          <a:lstStyle>
            <a:lvl1pPr algn="l">
              <a:defRPr sz="3600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8541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97650" y="6510338"/>
            <a:ext cx="2066925" cy="265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2C1FA-C400-4F19-9406-C681A80676D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6084685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0"/>
          <p:cNvSpPr/>
          <p:nvPr userDrawn="1"/>
        </p:nvSpPr>
        <p:spPr>
          <a:xfrm>
            <a:off x="4643438" y="1341438"/>
            <a:ext cx="3960812" cy="358775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ounded Rectangle 9"/>
          <p:cNvSpPr/>
          <p:nvPr userDrawn="1"/>
        </p:nvSpPr>
        <p:spPr>
          <a:xfrm>
            <a:off x="611188" y="1341438"/>
            <a:ext cx="3960812" cy="358775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560" y="1340768"/>
            <a:ext cx="4031878" cy="5040560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4644008" y="1340768"/>
            <a:ext cx="4032448" cy="5040560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>
          <a:xfrm>
            <a:off x="6597650" y="6510338"/>
            <a:ext cx="2066925" cy="2651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C1A94-3C2F-4385-8970-F0FB6A73141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04270342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88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1724025" y="2809875"/>
            <a:ext cx="1201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defRPr/>
            </a:pPr>
            <a:r>
              <a:rPr lang="sk-SK" altLang="ru-RU" sz="1400" smtClean="0">
                <a:solidFill>
                  <a:srgbClr val="D8D3D9"/>
                </a:solidFill>
                <a:ea typeface="FeSa Cond Pro Book"/>
                <a:cs typeface="FeSa Cond Pro Book"/>
              </a:rPr>
              <a:t>www.tyuiu.ru</a:t>
            </a:r>
            <a:endParaRPr lang="en-US" altLang="ru-RU" sz="1400" smtClean="0">
              <a:solidFill>
                <a:srgbClr val="D8D3D9"/>
              </a:solidFill>
              <a:ea typeface="FeSa Cond Pro Book"/>
              <a:cs typeface="FeSa Cond Pro Book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1690688"/>
            <a:ext cx="225107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5441950" y="3857625"/>
            <a:ext cx="2744788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lnSpc>
                <a:spcPct val="140000"/>
              </a:lnSpc>
              <a:defRPr/>
            </a:pPr>
            <a:r>
              <a:rPr lang="ru-RU" altLang="ru-RU" sz="1600" smtClean="0">
                <a:solidFill>
                  <a:srgbClr val="EBE9EC"/>
                </a:solidFill>
              </a:rPr>
              <a:t>+7 (3452) 28-33-95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ru-RU" altLang="ru-RU" sz="1600" smtClean="0">
                <a:solidFill>
                  <a:srgbClr val="EBE9EC"/>
                </a:solidFill>
              </a:rPr>
              <a:t>+7 (3452) 68-57-66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ru-RU" altLang="ru-RU" sz="1600" smtClean="0">
                <a:solidFill>
                  <a:srgbClr val="EBE9EC"/>
                </a:solidFill>
              </a:rPr>
              <a:t>+7 (3452) 28-34-18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ru-RU" altLang="ru-RU" sz="1600" smtClean="0">
                <a:solidFill>
                  <a:srgbClr val="EBE9EC"/>
                </a:solidFill>
              </a:rPr>
              <a:t>+7 (3452) 43-45-31</a:t>
            </a:r>
          </a:p>
          <a:p>
            <a:pPr eaLnBrk="1" hangingPunct="1">
              <a:lnSpc>
                <a:spcPct val="140000"/>
              </a:lnSpc>
              <a:defRPr/>
            </a:pPr>
            <a:r>
              <a:rPr lang="ru-RU" altLang="ru-RU" sz="1600" smtClean="0">
                <a:solidFill>
                  <a:srgbClr val="EBE9EC"/>
                </a:solidFill>
              </a:rPr>
              <a:t>+7 (3452) 28-39-77</a:t>
            </a:r>
            <a:endParaRPr lang="en-US" altLang="ru-RU" smtClean="0">
              <a:solidFill>
                <a:srgbClr val="EBE9EC"/>
              </a:solidFill>
            </a:endParaRPr>
          </a:p>
        </p:txBody>
      </p:sp>
      <p:cxnSp>
        <p:nvCxnSpPr>
          <p:cNvPr id="8" name="Straight Connector 8"/>
          <p:cNvCxnSpPr/>
          <p:nvPr userDrawn="1"/>
        </p:nvCxnSpPr>
        <p:spPr>
          <a:xfrm>
            <a:off x="4281488" y="4184650"/>
            <a:ext cx="1222375" cy="0"/>
          </a:xfrm>
          <a:prstGeom prst="line">
            <a:avLst/>
          </a:prstGeom>
          <a:ln w="6350" cmpd="sng">
            <a:solidFill>
              <a:schemeClr val="accent6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/>
          <p:cNvCxnSpPr/>
          <p:nvPr userDrawn="1"/>
        </p:nvCxnSpPr>
        <p:spPr>
          <a:xfrm>
            <a:off x="4021138" y="4516438"/>
            <a:ext cx="1482725" cy="0"/>
          </a:xfrm>
          <a:prstGeom prst="line">
            <a:avLst/>
          </a:prstGeom>
          <a:ln w="6350" cmpd="sng">
            <a:solidFill>
              <a:schemeClr val="accent6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/>
          <p:cNvCxnSpPr/>
          <p:nvPr userDrawn="1"/>
        </p:nvCxnSpPr>
        <p:spPr>
          <a:xfrm>
            <a:off x="4868863" y="4868863"/>
            <a:ext cx="635000" cy="0"/>
          </a:xfrm>
          <a:prstGeom prst="line">
            <a:avLst/>
          </a:prstGeom>
          <a:ln w="6350" cmpd="sng">
            <a:solidFill>
              <a:schemeClr val="accent6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1"/>
          <p:cNvCxnSpPr/>
          <p:nvPr userDrawn="1"/>
        </p:nvCxnSpPr>
        <p:spPr>
          <a:xfrm>
            <a:off x="4502150" y="5208588"/>
            <a:ext cx="1001713" cy="0"/>
          </a:xfrm>
          <a:prstGeom prst="line">
            <a:avLst/>
          </a:prstGeom>
          <a:ln w="6350" cmpd="sng">
            <a:solidFill>
              <a:schemeClr val="accent6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/>
          <p:cNvCxnSpPr/>
          <p:nvPr userDrawn="1"/>
        </p:nvCxnSpPr>
        <p:spPr>
          <a:xfrm>
            <a:off x="5010150" y="5567363"/>
            <a:ext cx="493713" cy="0"/>
          </a:xfrm>
          <a:prstGeom prst="line">
            <a:avLst/>
          </a:prstGeom>
          <a:ln w="6350" cmpd="sng">
            <a:solidFill>
              <a:schemeClr val="accent6">
                <a:lumMod val="20000"/>
                <a:lumOff val="80000"/>
              </a:schemeClr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3"/>
          <p:cNvSpPr>
            <a:spLocks noChangeArrowheads="1"/>
          </p:cNvSpPr>
          <p:nvPr userDrawn="1"/>
        </p:nvSpPr>
        <p:spPr bwMode="auto">
          <a:xfrm>
            <a:off x="3381375" y="2809875"/>
            <a:ext cx="210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D8D3D9"/>
                </a:solidFill>
                <a:ea typeface="FeSa Cond Pro Book"/>
                <a:cs typeface="FeSa Cond Pro Book"/>
              </a:rPr>
              <a:t>v</a:t>
            </a:r>
            <a:r>
              <a:rPr lang="sk-SK" altLang="ru-RU" sz="1400" smtClean="0">
                <a:solidFill>
                  <a:srgbClr val="D8D3D9"/>
                </a:solidFill>
                <a:ea typeface="FeSa Cond Pro Book"/>
                <a:cs typeface="FeSa Cond Pro Book"/>
              </a:rPr>
              <a:t>k.com/tyuiudreamteam</a:t>
            </a:r>
            <a:endParaRPr lang="en-US" altLang="ru-RU" sz="1400" smtClean="0">
              <a:solidFill>
                <a:srgbClr val="D8D3D9"/>
              </a:solidFill>
              <a:ea typeface="FeSa Cond Pro Book"/>
              <a:cs typeface="FeSa Cond Pro Book"/>
            </a:endParaRPr>
          </a:p>
        </p:txBody>
      </p:sp>
      <p:sp>
        <p:nvSpPr>
          <p:cNvPr id="14" name="Rectangle 14"/>
          <p:cNvSpPr>
            <a:spLocks noChangeArrowheads="1"/>
          </p:cNvSpPr>
          <p:nvPr userDrawn="1"/>
        </p:nvSpPr>
        <p:spPr bwMode="auto">
          <a:xfrm>
            <a:off x="5908675" y="2809875"/>
            <a:ext cx="1384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400" smtClean="0">
                <a:solidFill>
                  <a:srgbClr val="D8D3D9"/>
                </a:solidFill>
                <a:ea typeface="FeSa Cond Pro Book"/>
                <a:cs typeface="FeSa Cond Pro Book"/>
              </a:rPr>
              <a:t>tiu2016@list.ru</a:t>
            </a:r>
          </a:p>
        </p:txBody>
      </p:sp>
      <p:sp>
        <p:nvSpPr>
          <p:cNvPr id="15" name="Title 1"/>
          <p:cNvSpPr txBox="1">
            <a:spLocks/>
          </p:cNvSpPr>
          <p:nvPr userDrawn="1"/>
        </p:nvSpPr>
        <p:spPr>
          <a:xfrm>
            <a:off x="3649663" y="3322638"/>
            <a:ext cx="5081587" cy="26225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cap="all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779637" y="3963684"/>
            <a:ext cx="4013979" cy="1588032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О</a:t>
            </a:r>
            <a:r>
              <a:rPr lang="ru-RU" dirty="0" err="1" smtClean="0"/>
              <a:t>тдел</a:t>
            </a:r>
            <a:r>
              <a:rPr lang="ru-RU" dirty="0" smtClean="0"/>
              <a:t> профориентации </a:t>
            </a:r>
            <a:br>
              <a:rPr lang="ru-RU" dirty="0" smtClean="0"/>
            </a:br>
            <a:r>
              <a:rPr lang="ru-RU" dirty="0" smtClean="0"/>
              <a:t>Приёмная комиссия</a:t>
            </a:r>
            <a:br>
              <a:rPr lang="ru-RU" dirty="0" smtClean="0"/>
            </a:br>
            <a:r>
              <a:rPr lang="ru-RU" dirty="0" smtClean="0"/>
              <a:t>школа инженерного резерва</a:t>
            </a:r>
            <a:br>
              <a:rPr lang="ru-RU" dirty="0" smtClean="0"/>
            </a:br>
            <a:r>
              <a:rPr lang="ru-RU" dirty="0" smtClean="0"/>
              <a:t>подготовительные курсы</a:t>
            </a:r>
            <a:br>
              <a:rPr lang="ru-RU" dirty="0" smtClean="0"/>
            </a:br>
            <a:r>
              <a:rPr lang="ru-RU" dirty="0" smtClean="0"/>
              <a:t>дополнительное образование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30339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_4000px_russia_with_crimea_and_sevastopol copy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2" t="-8054" r="-2031" b="-774"/>
          <a:stretch>
            <a:fillRect/>
          </a:stretch>
        </p:blipFill>
        <p:spPr bwMode="auto">
          <a:xfrm>
            <a:off x="900113" y="188913"/>
            <a:ext cx="7091362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 userDrawn="1"/>
        </p:nvSpPr>
        <p:spPr>
          <a:xfrm>
            <a:off x="611188" y="4149725"/>
            <a:ext cx="7921625" cy="358775"/>
          </a:xfrm>
          <a:prstGeom prst="roundRect">
            <a:avLst>
              <a:gd name="adj" fmla="val 14912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Click to edit Master title style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611560" y="4149080"/>
            <a:ext cx="7920880" cy="2088232"/>
          </a:xfrm>
        </p:spPr>
        <p:txBody>
          <a:bodyPr/>
          <a:lstStyle>
            <a:lvl1pPr>
              <a:defRPr sz="1600" b="1" i="0" strike="noStrike" cap="all" baseline="0">
                <a:solidFill>
                  <a:schemeClr val="bg1"/>
                </a:solidFill>
                <a:latin typeface=""/>
              </a:defRPr>
            </a:lvl1pPr>
            <a:lvl2pPr>
              <a:defRPr sz="1800"/>
            </a:lvl2pPr>
            <a:lvl3pPr>
              <a:defRPr sz="1200" b="1" i="0" cap="all"/>
            </a:lvl3pPr>
            <a:lvl4pPr>
              <a:defRPr sz="1200" b="1" i="0" cap="all">
                <a:solidFill>
                  <a:schemeClr val="accent6">
                    <a:lumMod val="75000"/>
                  </a:schemeClr>
                </a:solidFill>
                <a:latin typeface=""/>
              </a:defRPr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52DCA-56F4-46A7-AD61-B4B27658602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31327129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8800" y="274638"/>
            <a:ext cx="6797675" cy="6302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58800" y="1276350"/>
            <a:ext cx="8016875" cy="50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pic>
        <p:nvPicPr>
          <p:cNvPr id="1029" name="Picture 7" descr="222344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7988"/>
            <a:ext cx="9251950" cy="12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188913"/>
            <a:ext cx="10541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6553200" y="643890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374D81"/>
                </a:solidFill>
              </a:defRPr>
            </a:lvl1pPr>
          </a:lstStyle>
          <a:p>
            <a:pPr>
              <a:defRPr/>
            </a:pPr>
            <a:fld id="{C5627C65-8541-4156-8212-71CE38CF674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</p:sldLayoutIdLst>
  <p:transition spd="slow">
    <p:fade/>
  </p:transition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b="1" kern="1200" cap="all">
          <a:solidFill>
            <a:srgbClr val="374D8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74D81"/>
          </a:solidFill>
          <a:latin typeface="Franklin Gothic Medium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74D81"/>
          </a:solidFill>
          <a:latin typeface="Franklin Gothic Medium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74D81"/>
          </a:solidFill>
          <a:latin typeface="Franklin Gothic Medium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374D81"/>
          </a:solidFill>
          <a:latin typeface="Franklin Gothic Medium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74D81"/>
          </a:solidFill>
          <a:latin typeface="Franklin Gothic Medium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74D81"/>
          </a:solidFill>
          <a:latin typeface="Franklin Gothic Medium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74D81"/>
          </a:solidFill>
          <a:latin typeface="Franklin Gothic Medium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b="1">
          <a:solidFill>
            <a:srgbClr val="374D81"/>
          </a:solidFill>
          <a:latin typeface="Franklin Gothic Medium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374D81"/>
          </a:solidFill>
          <a:latin typeface="+mn-lt"/>
          <a:ea typeface="+mn-ea"/>
          <a:cs typeface="+mn-cs"/>
        </a:defRPr>
      </a:lvl1pPr>
      <a:lvl2pPr marL="4572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374D81"/>
          </a:solidFill>
          <a:latin typeface="+mn-lt"/>
          <a:ea typeface="+mn-ea"/>
          <a:cs typeface="+mn-cs"/>
        </a:defRPr>
      </a:lvl2pPr>
      <a:lvl3pPr marL="9144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374D81"/>
          </a:solidFill>
          <a:latin typeface="+mn-lt"/>
          <a:ea typeface="+mn-ea"/>
          <a:cs typeface="+mn-cs"/>
        </a:defRPr>
      </a:lvl3pPr>
      <a:lvl4pPr marL="13716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374D81"/>
          </a:solidFill>
          <a:latin typeface="+mn-lt"/>
          <a:ea typeface="+mn-ea"/>
          <a:cs typeface="+mn-cs"/>
        </a:defRPr>
      </a:lvl4pPr>
      <a:lvl5pPr marL="1828800" algn="l" defTabSz="457200" rtl="0" eaLnBrk="0" fontAlgn="base" hangingPunct="0">
        <a:spcBef>
          <a:spcPct val="20000"/>
        </a:spcBef>
        <a:spcAft>
          <a:spcPct val="0"/>
        </a:spcAft>
        <a:defRPr sz="1600" kern="1200">
          <a:solidFill>
            <a:srgbClr val="374D8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ctrTitle"/>
          </p:nvPr>
        </p:nvSpPr>
        <p:spPr bwMode="auto">
          <a:xfrm>
            <a:off x="609600" y="54864"/>
            <a:ext cx="7924800" cy="902208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 eaLnBrk="1" hangingPunct="1"/>
            <a:r>
              <a:rPr lang="ru-RU" altLang="ru-RU" sz="2000" b="0" cap="none" dirty="0" smtClean="0">
                <a:solidFill>
                  <a:schemeClr val="bg1"/>
                </a:solidFill>
                <a:ea typeface="Franklin Gothic Book" pitchFamily="34" charset="0"/>
                <a:cs typeface="Franklin Gothic Book" pitchFamily="34" charset="0"/>
              </a:rPr>
              <a:t>«Губернаторские чтения»</a:t>
            </a:r>
            <a:endParaRPr lang="en-US" altLang="ru-RU" sz="2000" cap="none" dirty="0" smtClean="0">
              <a:solidFill>
                <a:srgbClr val="EBE9EC"/>
              </a:solidFill>
              <a:ea typeface="Franklin Gothic Book" pitchFamily="34" charset="0"/>
              <a:cs typeface="Franklin Gothic Book" pitchFamily="34" charset="0"/>
            </a:endParaRPr>
          </a:p>
        </p:txBody>
      </p:sp>
      <p:sp>
        <p:nvSpPr>
          <p:cNvPr id="7171" name="Подзаголовок 2"/>
          <p:cNvSpPr txBox="1">
            <a:spLocks/>
          </p:cNvSpPr>
          <p:nvPr/>
        </p:nvSpPr>
        <p:spPr bwMode="auto">
          <a:xfrm>
            <a:off x="555625" y="5710238"/>
            <a:ext cx="2651125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1400" b="1" dirty="0">
                <a:solidFill>
                  <a:srgbClr val="D8D3D9"/>
                </a:solidFill>
              </a:rPr>
              <a:t>Олег Фёдорович Данилов </a:t>
            </a:r>
            <a:endParaRPr lang="ru-RU" altLang="ru-RU" sz="1400" b="1" dirty="0" smtClean="0">
              <a:solidFill>
                <a:srgbClr val="D8D3D9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ru-RU" altLang="ru-RU" sz="1400" b="1" dirty="0" smtClean="0">
                <a:solidFill>
                  <a:srgbClr val="D8D3D9"/>
                </a:solidFill>
              </a:rPr>
              <a:t>Заслуженный деятель науки РФ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400" b="1" dirty="0" smtClean="0">
                <a:solidFill>
                  <a:srgbClr val="D8D3D9"/>
                </a:solidFill>
              </a:rPr>
              <a:t>д.т.н</a:t>
            </a:r>
            <a:r>
              <a:rPr lang="ru-RU" altLang="ru-RU" sz="1400" b="1" dirty="0">
                <a:solidFill>
                  <a:srgbClr val="D8D3D9"/>
                </a:solidFill>
              </a:rPr>
              <a:t>., профессор </a:t>
            </a:r>
            <a:r>
              <a:rPr lang="en-US" altLang="ru-RU" sz="1400" b="1" dirty="0">
                <a:solidFill>
                  <a:srgbClr val="D8D3D9"/>
                </a:solidFill>
              </a:rPr>
              <a:t/>
            </a:r>
            <a:br>
              <a:rPr lang="en-US" altLang="ru-RU" sz="1400" b="1" dirty="0">
                <a:solidFill>
                  <a:srgbClr val="D8D3D9"/>
                </a:solidFill>
              </a:rPr>
            </a:br>
            <a:endParaRPr lang="ru-RU" altLang="ru-RU" sz="1400" b="1" dirty="0">
              <a:solidFill>
                <a:srgbClr val="D8D3D9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7017384" y="5889533"/>
            <a:ext cx="1791335" cy="39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ru-RU" altLang="ru-RU" sz="1400" b="1" dirty="0" smtClean="0">
                <a:solidFill>
                  <a:srgbClr val="D8D3D9"/>
                </a:solidFill>
              </a:rPr>
              <a:t>Тюмень,</a:t>
            </a:r>
          </a:p>
          <a:p>
            <a:pPr eaLnBrk="1" hangingPunct="1">
              <a:spcBef>
                <a:spcPct val="20000"/>
              </a:spcBef>
            </a:pPr>
            <a:r>
              <a:rPr lang="ru-RU" altLang="ru-RU" sz="1400" b="1" dirty="0" smtClean="0">
                <a:solidFill>
                  <a:srgbClr val="D8D3D9"/>
                </a:solidFill>
              </a:rPr>
              <a:t>5 декабря 2017г.</a:t>
            </a:r>
            <a:endParaRPr lang="ru-RU" altLang="ru-RU" sz="1400" b="1" dirty="0">
              <a:solidFill>
                <a:srgbClr val="D8D3D9"/>
              </a:solidFill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3098483" y="3239580"/>
            <a:ext cx="5083175" cy="1996884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85000" lnSpcReduction="1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 kern="1200" cap="all">
                <a:solidFill>
                  <a:schemeClr val="accent6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9pPr>
          </a:lstStyle>
          <a:p>
            <a:pPr eaLnBrk="1" hangingPunct="1"/>
            <a:r>
              <a:rPr lang="ru-RU" altLang="ru-RU" cap="none" dirty="0" smtClean="0">
                <a:solidFill>
                  <a:schemeClr val="bg1"/>
                </a:solidFill>
                <a:ea typeface="Franklin Gothic Book" pitchFamily="34" charset="0"/>
                <a:cs typeface="Franklin Gothic Book" pitchFamily="34" charset="0"/>
              </a:rPr>
              <a:t>ТРАНСФОРМАЦИЯ ГОРОДСКОЙ СРЕДЫ В КОНТЕКСТЕ ПРОГРАММЫ «ЦИФРОВАЯ ЭКОНОМИКА»</a:t>
            </a:r>
            <a:endParaRPr lang="en-US" altLang="ru-RU" cap="none" dirty="0" smtClean="0">
              <a:solidFill>
                <a:srgbClr val="EBE9EC"/>
              </a:solidFill>
              <a:ea typeface="Franklin Gothic Book" pitchFamily="34" charset="0"/>
              <a:cs typeface="Franklin Gothic Book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3"/>
          <p:cNvSpPr>
            <a:spLocks noGrp="1"/>
          </p:cNvSpPr>
          <p:nvPr>
            <p:ph type="title"/>
          </p:nvPr>
        </p:nvSpPr>
        <p:spPr bwMode="auto">
          <a:xfrm>
            <a:off x="304801" y="201085"/>
            <a:ext cx="6683375" cy="62864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20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Стадии и сроки проекта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364" name="TextBox 27"/>
          <p:cNvSpPr txBox="1">
            <a:spLocks noChangeArrowheads="1"/>
          </p:cNvSpPr>
          <p:nvPr/>
        </p:nvSpPr>
        <p:spPr bwMode="auto">
          <a:xfrm>
            <a:off x="447675" y="4853517"/>
            <a:ext cx="8305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Создание «Интеграционной платформы проекта </a:t>
            </a:r>
            <a:r>
              <a:rPr lang="en-US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Smart City</a:t>
            </a:r>
            <a:r>
              <a:rPr lang="ru-RU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,</a:t>
            </a:r>
            <a:r>
              <a:rPr lang="en-US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ru-RU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построение ЦОД и развертывание облачных сервисов. Решение вопросов правового, нормативного, инфраструктурного, кадрового, экономического и организационного характера</a:t>
            </a:r>
          </a:p>
        </p:txBody>
      </p:sp>
      <p:sp>
        <p:nvSpPr>
          <p:cNvPr id="15365" name="TextBox 31"/>
          <p:cNvSpPr txBox="1">
            <a:spLocks noChangeArrowheads="1"/>
          </p:cNvSpPr>
          <p:nvPr/>
        </p:nvSpPr>
        <p:spPr bwMode="auto">
          <a:xfrm>
            <a:off x="460376" y="3147485"/>
            <a:ext cx="82645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buClr>
                <a:srgbClr val="7889FB"/>
              </a:buClr>
            </a:pPr>
            <a:r>
              <a:rPr lang="ru-RU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Основываясь на существующих требованиях концепции в мировом и отечественном опыте решения аналогичных задач, разработать проект экосистемы Умного города.</a:t>
            </a:r>
            <a:endParaRPr lang="en-US" altLang="ru-RU">
              <a:solidFill>
                <a:srgbClr val="374D8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40" name="TextBox 31"/>
          <p:cNvSpPr txBox="1">
            <a:spLocks noChangeArrowheads="1"/>
          </p:cNvSpPr>
          <p:nvPr/>
        </p:nvSpPr>
        <p:spPr bwMode="auto">
          <a:xfrm>
            <a:off x="447676" y="2770718"/>
            <a:ext cx="8277225" cy="369332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Segoe UI Black" pitchFamily="34" charset="0"/>
              </a:rPr>
              <a:t>Стадия 2. «Проектирование»</a:t>
            </a:r>
          </a:p>
        </p:txBody>
      </p:sp>
      <p:sp>
        <p:nvSpPr>
          <p:cNvPr id="43" name="TextBox 31"/>
          <p:cNvSpPr txBox="1">
            <a:spLocks noChangeArrowheads="1"/>
          </p:cNvSpPr>
          <p:nvPr/>
        </p:nvSpPr>
        <p:spPr bwMode="auto">
          <a:xfrm>
            <a:off x="447676" y="4493684"/>
            <a:ext cx="8277225" cy="369332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Segoe UI Black" pitchFamily="34" charset="0"/>
              </a:rPr>
              <a:t>Стадия 3. «Реализация»</a:t>
            </a:r>
          </a:p>
        </p:txBody>
      </p:sp>
      <p:sp>
        <p:nvSpPr>
          <p:cNvPr id="15368" name="TextBox 27"/>
          <p:cNvSpPr txBox="1">
            <a:spLocks noChangeArrowheads="1"/>
          </p:cNvSpPr>
          <p:nvPr/>
        </p:nvSpPr>
        <p:spPr bwMode="auto">
          <a:xfrm>
            <a:off x="441325" y="1739901"/>
            <a:ext cx="830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Должно быть выстроено на основе принятой идеологии создания</a:t>
            </a:r>
          </a:p>
          <a:p>
            <a:r>
              <a:rPr lang="en-US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Smart City</a:t>
            </a:r>
            <a:r>
              <a:rPr lang="ru-RU" altLang="ru-RU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11" name="TextBox 31"/>
          <p:cNvSpPr txBox="1">
            <a:spLocks noChangeArrowheads="1"/>
          </p:cNvSpPr>
          <p:nvPr/>
        </p:nvSpPr>
        <p:spPr bwMode="auto">
          <a:xfrm>
            <a:off x="441326" y="1371600"/>
            <a:ext cx="8277225" cy="369332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Segoe UI Black" pitchFamily="34" charset="0"/>
              </a:rPr>
              <a:t>Стадия 1. «Формирование концептуального видения </a:t>
            </a:r>
            <a:r>
              <a:rPr lang="en-US" dirty="0" smtClean="0">
                <a:solidFill>
                  <a:schemeClr val="bg1"/>
                </a:solidFill>
                <a:latin typeface="Segoe UI Black" pitchFamily="34" charset="0"/>
              </a:rPr>
              <a:t>Smart City</a:t>
            </a:r>
            <a:r>
              <a:rPr lang="ru-RU" dirty="0" smtClean="0">
                <a:solidFill>
                  <a:schemeClr val="bg1"/>
                </a:solidFill>
                <a:latin typeface="Segoe UI Black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415467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3"/>
          <p:cNvSpPr>
            <a:spLocks noGrp="1"/>
          </p:cNvSpPr>
          <p:nvPr>
            <p:ph type="title"/>
          </p:nvPr>
        </p:nvSpPr>
        <p:spPr bwMode="auto">
          <a:xfrm>
            <a:off x="304801" y="201085"/>
            <a:ext cx="6683375" cy="62864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1400" b="0" cap="none" dirty="0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Роль университетского сообщества в разработке и реализации проекта </a:t>
            </a:r>
            <a:r>
              <a:rPr lang="en-US" altLang="ru-RU" sz="1400" b="0" cap="none" dirty="0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Smart City</a:t>
            </a:r>
            <a:endParaRPr lang="ru-RU" altLang="ru-RU" sz="1400" b="0" cap="none" dirty="0" smtClean="0">
              <a:solidFill>
                <a:srgbClr val="4A66AC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88" name="TextBox 5"/>
          <p:cNvSpPr txBox="1">
            <a:spLocks noChangeArrowheads="1"/>
          </p:cNvSpPr>
          <p:nvPr/>
        </p:nvSpPr>
        <p:spPr bwMode="auto">
          <a:xfrm>
            <a:off x="433389" y="946151"/>
            <a:ext cx="8212137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/>
            </a:pPr>
            <a:r>
              <a:rPr lang="ru-RU" altLang="ru-RU" b="1" dirty="0" smtClean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Формирование современной парадигмы системы образование в цифровой экономике, основанной на </a:t>
            </a:r>
            <a:r>
              <a:rPr lang="ru-RU" altLang="ru-RU" b="1" dirty="0" err="1" smtClean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куррикулумном</a:t>
            </a:r>
            <a:r>
              <a:rPr lang="ru-RU" altLang="ru-RU" b="1" dirty="0" smtClean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подходе.</a:t>
            </a:r>
            <a:endParaRPr lang="en-US" altLang="ru-RU" b="1" dirty="0" smtClean="0">
              <a:solidFill>
                <a:srgbClr val="374D81"/>
              </a:solidFill>
              <a:latin typeface="Segoe UI Light" pitchFamily="34" charset="0"/>
              <a:ea typeface="MS PGothic" pitchFamily="34" charset="-128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/>
            </a:pPr>
            <a:r>
              <a:rPr lang="ru-RU" altLang="ru-RU" b="1" dirty="0" smtClean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Актуализация 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образовательных программ </a:t>
            </a:r>
            <a:r>
              <a:rPr lang="ru-RU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бакалавриата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и магистратуры с формированием </a:t>
            </a:r>
            <a:r>
              <a:rPr lang="ru-RU" altLang="ru-RU" b="1" dirty="0" smtClean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у студентов 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знаний  и навыков в 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области цифровых технологий.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/>
            </a:pP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Открытие программ магистратуры и </a:t>
            </a:r>
            <a:r>
              <a:rPr lang="ru-RU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бакалавриата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для подготовки специалистов с компетенциями 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IT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во всех сферах экономики, жизни.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/>
            </a:pP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Разработка программ дополнительного образования в сферах 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Smart City, </a:t>
            </a:r>
            <a:r>
              <a:rPr lang="ru-RU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IoT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/I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I</a:t>
            </a:r>
            <a:r>
              <a:rPr lang="ru-RU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oT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и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Big </a:t>
            </a:r>
            <a:r>
              <a:rPr lang="en-US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Dat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е.</a:t>
            </a:r>
            <a:endParaRPr lang="ru-RU" altLang="ru-RU" b="1" dirty="0">
              <a:solidFill>
                <a:srgbClr val="374D81"/>
              </a:solidFill>
              <a:latin typeface="Segoe UI Black" pitchFamily="34" charset="0"/>
              <a:ea typeface="MS PGothic" pitchFamily="34" charset="-128"/>
            </a:endParaRP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/>
            </a:pP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Организация проектного обучения (международная инициатива 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CDIO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), направленного на решение задач реализации производства и сервисов для горожан с использованием цифровых технологий.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/>
            </a:pP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Создание университетами инженерных технологических </a:t>
            </a:r>
            <a:r>
              <a:rPr lang="ru-RU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коворкингов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в сфере 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Smart City, </a:t>
            </a:r>
            <a:r>
              <a:rPr lang="ru-RU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IoT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/I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I</a:t>
            </a:r>
            <a:r>
              <a:rPr lang="ru-RU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oT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и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Big </a:t>
            </a:r>
            <a:r>
              <a:rPr lang="en-US" altLang="ru-RU" b="1" dirty="0" err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Dat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е</a:t>
            </a:r>
            <a:r>
              <a:rPr lang="en-US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</a:t>
            </a:r>
            <a:r>
              <a:rPr lang="ru-RU" altLang="ru-RU" b="1" dirty="0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с функциями инкубатора и акселератора проектов.</a:t>
            </a:r>
          </a:p>
        </p:txBody>
      </p:sp>
    </p:spTree>
    <p:extLst>
      <p:ext uri="{BB962C8B-B14F-4D97-AF65-F5344CB8AC3E}">
        <p14:creationId xmlns:p14="http://schemas.microsoft.com/office/powerpoint/2010/main" val="2447187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 bwMode="auto">
          <a:xfrm>
            <a:off x="304801" y="201085"/>
            <a:ext cx="6683375" cy="62864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sz="14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Роль университетского сообщества в разработке и реализации проекта </a:t>
            </a:r>
            <a:r>
              <a:rPr lang="en-US" altLang="ru-RU" sz="14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Smart City</a:t>
            </a:r>
            <a:endParaRPr lang="ru-RU" altLang="ru-RU" sz="1400" b="0" cap="none" smtClean="0">
              <a:solidFill>
                <a:srgbClr val="4A66AC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2" name="TextBox 5"/>
          <p:cNvSpPr txBox="1">
            <a:spLocks noChangeArrowheads="1"/>
          </p:cNvSpPr>
          <p:nvPr/>
        </p:nvSpPr>
        <p:spPr bwMode="auto">
          <a:xfrm>
            <a:off x="441325" y="982134"/>
            <a:ext cx="8204200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 startAt="6"/>
            </a:pP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Организация в ВУЗах Центров компетенций технологий, ведущих </a:t>
            </a:r>
            <a:r>
              <a:rPr lang="en-US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IT</a:t>
            </a: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вендеров в сфере </a:t>
            </a:r>
            <a:r>
              <a:rPr lang="en-US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Smart City, </a:t>
            </a: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IoT/I</a:t>
            </a:r>
            <a:r>
              <a:rPr lang="en-US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I</a:t>
            </a: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oT</a:t>
            </a:r>
            <a:r>
              <a:rPr lang="en-US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</a:t>
            </a: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и</a:t>
            </a:r>
            <a:r>
              <a:rPr lang="en-US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 Big Dat</a:t>
            </a: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е.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 startAt="6"/>
            </a:pP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Разработка концептуального видения </a:t>
            </a:r>
            <a:r>
              <a:rPr lang="en-US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Smart City</a:t>
            </a: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1200"/>
              </a:spcAft>
              <a:buFont typeface="Franklin Gothic Medium" pitchFamily="34" charset="0"/>
              <a:buAutoNum type="arabicPeriod" startAt="6"/>
            </a:pPr>
            <a:r>
              <a:rPr lang="ru-RU" altLang="ru-RU" sz="2000" b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Разработка программно-аппаратных решений для всех сфер жизни и бизнеса.</a:t>
            </a:r>
            <a:endParaRPr lang="ru-RU" altLang="ru-RU" sz="2000">
              <a:solidFill>
                <a:srgbClr val="374D8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7413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752851"/>
            <a:ext cx="91535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9525" y="3752851"/>
            <a:ext cx="9153525" cy="3166533"/>
          </a:xfrm>
          <a:prstGeom prst="rect">
            <a:avLst/>
          </a:prstGeom>
          <a:solidFill>
            <a:srgbClr val="002060">
              <a:alpha val="70000"/>
            </a:srgbClr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08200" y="4396318"/>
            <a:ext cx="5003800" cy="156966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2400" i="1" dirty="0" smtClean="0">
                <a:solidFill>
                  <a:srgbClr val="F2F2F2"/>
                </a:solidFill>
                <a:latin typeface="Candara" pitchFamily="34" charset="0"/>
              </a:rPr>
              <a:t>             Есть нечто более сильное, </a:t>
            </a:r>
          </a:p>
          <a:p>
            <a:pPr>
              <a:defRPr/>
            </a:pPr>
            <a:r>
              <a:rPr lang="ru-RU" altLang="ru-RU" sz="2400" i="1" dirty="0" smtClean="0">
                <a:solidFill>
                  <a:srgbClr val="F2F2F2"/>
                </a:solidFill>
                <a:latin typeface="Candara" pitchFamily="34" charset="0"/>
              </a:rPr>
              <a:t>             чем все на свете войска:</a:t>
            </a:r>
          </a:p>
          <a:p>
            <a:pPr>
              <a:defRPr/>
            </a:pPr>
            <a:r>
              <a:rPr lang="ru-RU" altLang="ru-RU" sz="2400" i="1" dirty="0" smtClean="0">
                <a:solidFill>
                  <a:srgbClr val="F2F2F2"/>
                </a:solidFill>
                <a:latin typeface="Candara" pitchFamily="34" charset="0"/>
              </a:rPr>
              <a:t>это </a:t>
            </a:r>
            <a:r>
              <a:rPr lang="ru-RU" altLang="ru-RU" sz="2400" b="1" i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идея</a:t>
            </a:r>
            <a:r>
              <a:rPr lang="ru-RU" altLang="ru-RU" sz="2400" i="1" dirty="0" smtClean="0">
                <a:solidFill>
                  <a:srgbClr val="F2F2F2"/>
                </a:solidFill>
                <a:latin typeface="Candara" pitchFamily="34" charset="0"/>
              </a:rPr>
              <a:t>, </a:t>
            </a:r>
            <a:r>
              <a:rPr lang="ru-RU" altLang="ru-RU" sz="2400" b="1" i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время</a:t>
            </a:r>
            <a:r>
              <a:rPr lang="ru-RU" altLang="ru-RU" sz="2400" i="1" dirty="0" smtClean="0">
                <a:solidFill>
                  <a:srgbClr val="F2F2F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ndara" pitchFamily="34" charset="0"/>
              </a:rPr>
              <a:t> </a:t>
            </a:r>
            <a:r>
              <a:rPr lang="ru-RU" altLang="ru-RU" sz="2400" i="1" dirty="0" smtClean="0">
                <a:solidFill>
                  <a:srgbClr val="F2F2F2"/>
                </a:solidFill>
                <a:latin typeface="Candara" pitchFamily="34" charset="0"/>
              </a:rPr>
              <a:t>которой пришло</a:t>
            </a:r>
          </a:p>
          <a:p>
            <a:pPr>
              <a:defRPr/>
            </a:pPr>
            <a:r>
              <a:rPr lang="ru-RU" altLang="ru-RU" sz="2400" i="1" dirty="0" smtClean="0">
                <a:solidFill>
                  <a:srgbClr val="F2F2F2"/>
                </a:solidFill>
                <a:latin typeface="Candara" pitchFamily="34" charset="0"/>
              </a:rPr>
              <a:t>                                                         В. Гюго</a:t>
            </a:r>
            <a:endParaRPr lang="ru-RU" altLang="ru-RU" sz="2400" i="1" dirty="0" smtClean="0">
              <a:latin typeface="Candar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>
            <a:off x="2009963" y="4391650"/>
            <a:ext cx="74892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8800" b="1" i="1" dirty="0">
                <a:solidFill>
                  <a:schemeClr val="bg1">
                    <a:lumMod val="95000"/>
                  </a:schemeClr>
                </a:solidFill>
                <a:latin typeface="Times New Roman Cyr" panose="02020603050405020304" pitchFamily="18" charset="-52"/>
                <a:cs typeface="Segoe UI Light" panose="020B0502040204020203" pitchFamily="34" charset="0"/>
              </a:rPr>
              <a:t>,,</a:t>
            </a:r>
            <a:endParaRPr lang="ru-RU" sz="8800" i="1" dirty="0">
              <a:latin typeface="Times New Roman Cyr" panose="02020603050405020304" pitchFamily="18" charset="-5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4607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176214"/>
            <a:ext cx="9182100" cy="710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 bwMode="auto">
          <a:xfrm>
            <a:off x="2695761" y="919321"/>
            <a:ext cx="4867275" cy="47148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rgbClr val="374D8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9pPr>
          </a:lstStyle>
          <a:p>
            <a:pPr eaLnBrk="1" hangingPunct="1"/>
            <a:r>
              <a:rPr lang="en-US" altLang="ru-RU" sz="2000" b="0" cap="none" dirty="0" smtClean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Ц</a:t>
            </a:r>
            <a:r>
              <a:rPr lang="ru-RU" altLang="ru-RU" sz="2000" b="0" cap="none" dirty="0" smtClean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ЕЛЬ ПРОЕКТА</a:t>
            </a:r>
            <a:endParaRPr lang="en-US" altLang="ru-RU" sz="2000" b="0" cap="none" dirty="0" smtClean="0">
              <a:solidFill>
                <a:srgbClr val="FFFF00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 bwMode="auto">
          <a:xfrm>
            <a:off x="262123" y="194254"/>
            <a:ext cx="4867275" cy="47148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rgbClr val="374D8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9pPr>
          </a:lstStyle>
          <a:p>
            <a:pPr eaLnBrk="1" hangingPunct="1"/>
            <a:r>
              <a:rPr lang="ru-RU" altLang="ru-RU" sz="2000" b="0" cap="none" dirty="0" smtClean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ТЕМА ПРОЕКТА</a:t>
            </a:r>
            <a:endParaRPr lang="en-US" altLang="ru-RU" sz="2000" b="0" cap="none" dirty="0" smtClean="0">
              <a:solidFill>
                <a:srgbClr val="FFFF00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2695761" y="1494981"/>
            <a:ext cx="61055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b="1" dirty="0">
                <a:solidFill>
                  <a:srgbClr val="F2F2F2"/>
                </a:solidFill>
                <a:latin typeface="Segoe UI Light" pitchFamily="34" charset="0"/>
              </a:rPr>
              <a:t>Формирование в регионе центра компетенций </a:t>
            </a:r>
          </a:p>
          <a:p>
            <a:pPr eaLnBrk="1" hangingPunct="1"/>
            <a:r>
              <a:rPr lang="ru-RU" altLang="ru-RU" b="1" dirty="0">
                <a:solidFill>
                  <a:srgbClr val="F2F2F2"/>
                </a:solidFill>
                <a:latin typeface="Segoe UI Light" pitchFamily="34" charset="0"/>
              </a:rPr>
              <a:t>и инициатив по разработке и реализации инновационных решений эффективного управления городскими ресурсами и </a:t>
            </a:r>
            <a:r>
              <a:rPr lang="ru-RU" altLang="ru-RU" b="1" dirty="0" smtClean="0">
                <a:solidFill>
                  <a:srgbClr val="F2F2F2"/>
                </a:solidFill>
                <a:latin typeface="Segoe UI Light" pitchFamily="34" charset="0"/>
              </a:rPr>
              <a:t>средой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695760" y="106833"/>
            <a:ext cx="6105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rgbClr val="F2F2F2"/>
                </a:solidFill>
                <a:latin typeface="Segoe UI Light" pitchFamily="34" charset="0"/>
              </a:rPr>
              <a:t>Создание регионального инновационного кластера в сфере компетенций </a:t>
            </a:r>
            <a:r>
              <a:rPr lang="en-US" altLang="ru-RU" b="1" dirty="0" smtClean="0">
                <a:solidFill>
                  <a:srgbClr val="F2F2F2"/>
                </a:solidFill>
                <a:latin typeface="Segoe UI Light" pitchFamily="34" charset="0"/>
              </a:rPr>
              <a:t>Smart City, IOT/IIOT </a:t>
            </a:r>
            <a:r>
              <a:rPr lang="ru-RU" altLang="ru-RU" b="1" dirty="0" smtClean="0">
                <a:solidFill>
                  <a:srgbClr val="F2F2F2"/>
                </a:solidFill>
                <a:latin typeface="Segoe UI Light" pitchFamily="34" charset="0"/>
              </a:rPr>
              <a:t>и </a:t>
            </a:r>
            <a:r>
              <a:rPr lang="en-US" altLang="ru-RU" b="1" dirty="0" smtClean="0">
                <a:solidFill>
                  <a:srgbClr val="F2F2F2"/>
                </a:solidFill>
                <a:latin typeface="Segoe UI Light" pitchFamily="34" charset="0"/>
              </a:rPr>
              <a:t>BIG DATA</a:t>
            </a:r>
            <a:endParaRPr lang="ru-RU" altLang="ru-RU" b="1" dirty="0">
              <a:solidFill>
                <a:srgbClr val="F2F2F2"/>
              </a:solidFill>
              <a:latin typeface="Segoe UI Light" pitchFamily="34" charset="0"/>
            </a:endParaRPr>
          </a:p>
        </p:txBody>
      </p:sp>
      <p:sp>
        <p:nvSpPr>
          <p:cNvPr id="14" name="Title 3"/>
          <p:cNvSpPr txBox="1">
            <a:spLocks/>
          </p:cNvSpPr>
          <p:nvPr/>
        </p:nvSpPr>
        <p:spPr bwMode="auto">
          <a:xfrm>
            <a:off x="2695759" y="2780654"/>
            <a:ext cx="4867275" cy="471487"/>
          </a:xfrm>
          <a:prstGeom prst="rect">
            <a:avLst/>
          </a:pr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rgbClr val="374D8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374D81"/>
                </a:solidFill>
                <a:latin typeface="Franklin Gothic Medium" pitchFamily="34" charset="0"/>
              </a:defRPr>
            </a:lvl9pPr>
          </a:lstStyle>
          <a:p>
            <a:pPr eaLnBrk="1" hangingPunct="1"/>
            <a:r>
              <a:rPr lang="ru-RU" altLang="ru-RU" sz="2000" b="0" cap="none" dirty="0" smtClean="0">
                <a:solidFill>
                  <a:srgbClr val="FFFF00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ФОРСАЙТ ПРОЕКТА</a:t>
            </a:r>
            <a:endParaRPr lang="en-US" altLang="ru-RU" sz="2000" b="0" cap="none" dirty="0" smtClean="0">
              <a:solidFill>
                <a:srgbClr val="FFFF00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695759" y="3374420"/>
            <a:ext cx="61055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rgbClr val="F2F2F2"/>
                </a:solidFill>
                <a:latin typeface="Segoe UI Light" pitchFamily="34" charset="0"/>
              </a:rPr>
              <a:t>Создание умной креативной индустрии на территории </a:t>
            </a:r>
          </a:p>
          <a:p>
            <a:pPr eaLnBrk="1" hangingPunct="1"/>
            <a:r>
              <a:rPr lang="ru-RU" altLang="ru-RU" b="1" dirty="0" smtClean="0">
                <a:solidFill>
                  <a:srgbClr val="F2F2F2"/>
                </a:solidFill>
                <a:latin typeface="Segoe UI Light" pitchFamily="34" charset="0"/>
              </a:rPr>
              <a:t>г. Тюмени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97486" y="4524334"/>
            <a:ext cx="5003800" cy="156966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2400" i="1" dirty="0" smtClean="0">
                <a:solidFill>
                  <a:srgbClr val="F2F2F2"/>
                </a:solidFill>
                <a:latin typeface="Candara" pitchFamily="34" charset="0"/>
              </a:rPr>
              <a:t>             </a:t>
            </a:r>
            <a:r>
              <a:rPr lang="en-US" altLang="ru-RU" sz="2400" i="1" dirty="0" smtClean="0">
                <a:solidFill>
                  <a:srgbClr val="FFFF00"/>
                </a:solidFill>
                <a:latin typeface="Candara" pitchFamily="34" charset="0"/>
              </a:rPr>
              <a:t>Smart City – </a:t>
            </a:r>
            <a:r>
              <a:rPr lang="ru-RU" altLang="ru-RU" sz="2400" i="1" dirty="0" smtClean="0">
                <a:solidFill>
                  <a:srgbClr val="FFFF00"/>
                </a:solidFill>
                <a:latin typeface="Candara" pitchFamily="34" charset="0"/>
              </a:rPr>
              <a:t>это будущее,</a:t>
            </a:r>
          </a:p>
          <a:p>
            <a:pPr>
              <a:defRPr/>
            </a:pPr>
            <a:r>
              <a:rPr lang="ru-RU" altLang="ru-RU" sz="2400" i="1" dirty="0" smtClean="0">
                <a:solidFill>
                  <a:srgbClr val="FFFF00"/>
                </a:solidFill>
                <a:latin typeface="Candara" pitchFamily="34" charset="0"/>
              </a:rPr>
              <a:t>		наша мечта и наша цель!</a:t>
            </a:r>
          </a:p>
          <a:p>
            <a:pPr>
              <a:defRPr/>
            </a:pPr>
            <a:r>
              <a:rPr lang="ru-RU" altLang="ru-RU" sz="2400" i="1" dirty="0" smtClean="0">
                <a:solidFill>
                  <a:srgbClr val="FFFF00"/>
                </a:solidFill>
                <a:latin typeface="Candara" pitchFamily="34" charset="0"/>
              </a:rPr>
              <a:t>			</a:t>
            </a:r>
          </a:p>
          <a:p>
            <a:pPr>
              <a:defRPr/>
            </a:pPr>
            <a:r>
              <a:rPr lang="ru-RU" altLang="ru-RU" sz="2400" i="1" dirty="0">
                <a:solidFill>
                  <a:srgbClr val="FFFF00"/>
                </a:solidFill>
                <a:latin typeface="Candara" pitchFamily="34" charset="0"/>
              </a:rPr>
              <a:t>	</a:t>
            </a:r>
            <a:r>
              <a:rPr lang="ru-RU" altLang="ru-RU" sz="2400" i="1" dirty="0" smtClean="0">
                <a:solidFill>
                  <a:srgbClr val="FFFF00"/>
                </a:solidFill>
                <a:latin typeface="Candara" pitchFamily="34" charset="0"/>
              </a:rPr>
              <a:t>				Команда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33838838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Title 3"/>
          <p:cNvSpPr>
            <a:spLocks noGrp="1"/>
          </p:cNvSpPr>
          <p:nvPr>
            <p:ph type="title"/>
          </p:nvPr>
        </p:nvSpPr>
        <p:spPr bwMode="auto">
          <a:xfrm>
            <a:off x="63030" y="218018"/>
            <a:ext cx="7105866" cy="628649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ru-RU" altLang="ru-RU" sz="2000" b="0" cap="none" dirty="0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Место </a:t>
            </a:r>
            <a:r>
              <a:rPr lang="en-US" altLang="ru-RU" sz="2000" b="0" cap="none" dirty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Smart City </a:t>
            </a:r>
            <a:r>
              <a:rPr lang="ru-RU" altLang="ru-RU" sz="2000" b="0" cap="none" dirty="0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в Программе </a:t>
            </a:r>
            <a:r>
              <a:rPr lang="ru-RU" altLang="ru-RU" sz="2000" b="0" cap="none" dirty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Цифровой Экономики РФ</a:t>
            </a:r>
            <a:endParaRPr lang="ru-RU" altLang="ru-RU" sz="2000" b="0" cap="none" dirty="0" smtClean="0">
              <a:solidFill>
                <a:srgbClr val="4A66AC"/>
              </a:solidFill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229" name="TextBox 55"/>
          <p:cNvSpPr txBox="1">
            <a:spLocks noChangeArrowheads="1"/>
          </p:cNvSpPr>
          <p:nvPr/>
        </p:nvSpPr>
        <p:spPr bwMode="auto">
          <a:xfrm>
            <a:off x="3006804" y="4765035"/>
            <a:ext cx="32308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dirty="0" smtClean="0">
                <a:solidFill>
                  <a:srgbClr val="FF0000"/>
                </a:solidFill>
                <a:latin typeface="Segoe UI Black" pitchFamily="34" charset="0"/>
              </a:rPr>
              <a:t>ОТРАСЛЕВЫЕ ПРОЕКТЫ</a:t>
            </a:r>
            <a:endParaRPr lang="ru-RU" altLang="ru-RU" dirty="0">
              <a:solidFill>
                <a:srgbClr val="FF0000"/>
              </a:solidFill>
              <a:latin typeface="Segoe UI Black" pitchFamily="34" charset="0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1682495" y="943681"/>
            <a:ext cx="5331873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endParaRPr lang="en-US" sz="600" dirty="0" smtClean="0">
              <a:solidFill>
                <a:schemeClr val="bg1"/>
              </a:solidFill>
              <a:latin typeface="Segoe UI Black" pitchFamily="34" charset="0"/>
            </a:endParaRPr>
          </a:p>
          <a:p>
            <a:pPr algn="ctr" eaLnBrk="0" hangingPunct="0">
              <a:defRPr/>
            </a:pP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Программа «Цифровая экономика Российской Федерации»</a:t>
            </a:r>
          </a:p>
          <a:p>
            <a:pPr algn="ctr" eaLnBrk="0" hangingPunct="0">
              <a:defRPr/>
            </a:pP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Сроки реализации 2017-2024г.</a:t>
            </a:r>
            <a:endParaRPr lang="en-US" sz="1200" dirty="0" smtClean="0">
              <a:solidFill>
                <a:schemeClr val="bg1"/>
              </a:solidFill>
              <a:latin typeface="Segoe UI Black" pitchFamily="34" charset="0"/>
            </a:endParaRPr>
          </a:p>
          <a:p>
            <a:pPr algn="ctr" eaLnBrk="0" hangingPunct="0">
              <a:defRPr/>
            </a:pPr>
            <a:endParaRPr lang="ru-RU" sz="600" dirty="0">
              <a:solidFill>
                <a:schemeClr val="bg1"/>
              </a:solidFill>
              <a:latin typeface="Segoe UI Black" pitchFamily="34" charset="0"/>
            </a:endParaRPr>
          </a:p>
        </p:txBody>
      </p:sp>
      <p:sp>
        <p:nvSpPr>
          <p:cNvPr id="28" name="TextBox 55"/>
          <p:cNvSpPr txBox="1">
            <a:spLocks noChangeArrowheads="1"/>
          </p:cNvSpPr>
          <p:nvPr/>
        </p:nvSpPr>
        <p:spPr bwMode="auto">
          <a:xfrm>
            <a:off x="1675589" y="1709569"/>
            <a:ext cx="5331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/>
            <a:r>
              <a:rPr lang="ru-RU" altLang="ru-RU" dirty="0" smtClean="0">
                <a:solidFill>
                  <a:srgbClr val="FF0000"/>
                </a:solidFill>
                <a:latin typeface="Segoe UI Black" pitchFamily="34" charset="0"/>
              </a:rPr>
              <a:t>БАЗОВЫЕ НАПРАВЛЕНИЯ РАЗВИТИЯ</a:t>
            </a:r>
            <a:endParaRPr lang="ru-RU" altLang="ru-RU" dirty="0">
              <a:solidFill>
                <a:srgbClr val="FF0000"/>
              </a:solidFill>
              <a:latin typeface="Segoe UI Black" pitchFamily="34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918874" y="2135712"/>
            <a:ext cx="342264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eaLnBrk="0" hangingPunct="0"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Нормативное регулирование</a:t>
            </a: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4552204" y="2135712"/>
            <a:ext cx="3422649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eaLnBrk="0" hangingPunct="0"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Кадры и образование</a:t>
            </a: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918876" y="2886705"/>
            <a:ext cx="3422649" cy="923330"/>
          </a:xfrm>
          <a:prstGeom prst="rect">
            <a:avLst/>
          </a:prstGeom>
          <a:solidFill>
            <a:schemeClr val="accent4"/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0" hangingPunct="0">
              <a:defRPr/>
            </a:pPr>
            <a:endParaRPr lang="ru-RU" sz="9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инфраструктура</a:t>
            </a:r>
          </a:p>
          <a:p>
            <a:pPr eaLnBrk="0" hangingPunct="0">
              <a:defRPr/>
            </a:pPr>
            <a:endParaRPr lang="ru-RU" altLang="ru-RU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552204" y="2886705"/>
            <a:ext cx="3422649" cy="923330"/>
          </a:xfrm>
          <a:prstGeom prst="rect">
            <a:avLst/>
          </a:prstGeom>
          <a:solidFill>
            <a:schemeClr val="accent4"/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0" hangingPunct="0">
              <a:defRPr/>
            </a:pPr>
            <a:endParaRPr lang="ru-RU" sz="9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Информационная безопасность</a:t>
            </a:r>
          </a:p>
          <a:p>
            <a:pPr eaLnBrk="0" hangingPunct="0">
              <a:defRPr/>
            </a:pPr>
            <a:endParaRPr lang="ru-RU" altLang="ru-RU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618191" y="3923208"/>
            <a:ext cx="7868027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  <a:cs typeface="+mn-cs"/>
              </a:defRPr>
            </a:lvl1pPr>
            <a:lvl2pPr marL="742950" indent="-285750">
              <a:defRPr>
                <a:latin typeface="+mn-lt"/>
                <a:cs typeface="+mn-cs"/>
              </a:defRPr>
            </a:lvl2pPr>
            <a:lvl3pPr marL="1143000" indent="-228600">
              <a:defRPr>
                <a:latin typeface="+mn-lt"/>
                <a:cs typeface="+mn-cs"/>
              </a:defRPr>
            </a:lvl3pPr>
            <a:lvl4pPr marL="1600200" indent="-228600">
              <a:defRPr>
                <a:latin typeface="+mn-lt"/>
                <a:cs typeface="+mn-cs"/>
              </a:defRPr>
            </a:lvl4pPr>
            <a:lvl5pPr marL="2057400" indent="-228600">
              <a:defRPr>
                <a:latin typeface="+mn-lt"/>
                <a:cs typeface="+mn-c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9pPr>
          </a:lstStyle>
          <a:p>
            <a:pPr eaLnBrk="0" hangingPunct="0">
              <a:defRPr/>
            </a:pPr>
            <a:endParaRPr lang="ru-RU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Формирование исследовательских компетенций и технических заделов</a:t>
            </a:r>
            <a:endParaRPr lang="ru-RU" sz="1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4844700" y="5356066"/>
            <a:ext cx="329265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eaLnBrk="0" hangingPunct="0"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Государственное управление</a:t>
            </a: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618191" y="5361973"/>
            <a:ext cx="168548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eaLnBrk="0" hangingPunct="0"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Умный город</a:t>
            </a: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2441223" y="5361973"/>
            <a:ext cx="2257983" cy="646331"/>
          </a:xfrm>
          <a:prstGeom prst="rect">
            <a:avLst/>
          </a:prstGeom>
          <a:solidFill>
            <a:schemeClr val="accent4"/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0" hangingPunct="0">
              <a:defRPr/>
            </a:pPr>
            <a:endParaRPr lang="ru-RU" sz="9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Здравоохранение</a:t>
            </a:r>
          </a:p>
          <a:p>
            <a:pPr eaLnBrk="0" hangingPunct="0">
              <a:defRPr/>
            </a:pPr>
            <a:endParaRPr lang="ru-RU" altLang="ru-RU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60080" y="549456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711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/>
          <p:cNvSpPr>
            <a:spLocks noGrp="1"/>
          </p:cNvSpPr>
          <p:nvPr>
            <p:ph type="title"/>
          </p:nvPr>
        </p:nvSpPr>
        <p:spPr bwMode="auto">
          <a:xfrm>
            <a:off x="373064" y="234952"/>
            <a:ext cx="6569075" cy="62864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</a:pPr>
            <a:r>
              <a:rPr lang="ru-RU" altLang="ru-RU" sz="20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Зачем нужен проект </a:t>
            </a:r>
            <a:r>
              <a:rPr lang="en-US" altLang="ru-RU" sz="20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Smart City</a:t>
            </a:r>
            <a:r>
              <a:rPr lang="ru-RU" altLang="ru-RU" sz="20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городу?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0" y="86571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121275" y="1170518"/>
            <a:ext cx="3390900" cy="923330"/>
          </a:xfrm>
          <a:prstGeom prst="rect">
            <a:avLst/>
          </a:prstGeom>
          <a:solidFill>
            <a:schemeClr val="accent4"/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eaLnBrk="0" hangingPunct="0">
              <a:defRPr/>
            </a:pPr>
            <a:endParaRPr lang="ru-RU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Создание комфортных условий  для горожан</a:t>
            </a:r>
          </a:p>
          <a:p>
            <a:pPr eaLnBrk="0" hangingPunct="0">
              <a:defRPr/>
            </a:pPr>
            <a:endParaRPr lang="ru-RU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47789" y="2309285"/>
            <a:ext cx="3538537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 eaLnBrk="0" hangingPunct="0"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Обеспечение безопасности жителей города</a:t>
            </a: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21275" y="2307167"/>
            <a:ext cx="3390900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  <a:cs typeface="+mn-cs"/>
              </a:defRPr>
            </a:lvl1pPr>
            <a:lvl2pPr marL="742950" indent="-285750">
              <a:defRPr>
                <a:latin typeface="+mn-lt"/>
                <a:cs typeface="+mn-cs"/>
              </a:defRPr>
            </a:lvl2pPr>
            <a:lvl3pPr marL="1143000" indent="-228600">
              <a:defRPr>
                <a:latin typeface="+mn-lt"/>
                <a:cs typeface="+mn-cs"/>
              </a:defRPr>
            </a:lvl3pPr>
            <a:lvl4pPr marL="1600200" indent="-228600">
              <a:defRPr>
                <a:latin typeface="+mn-lt"/>
                <a:cs typeface="+mn-cs"/>
              </a:defRPr>
            </a:lvl4pPr>
            <a:lvl5pPr marL="2057400" indent="-228600">
              <a:defRPr>
                <a:latin typeface="+mn-lt"/>
                <a:cs typeface="+mn-c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9pPr>
          </a:lstStyle>
          <a:p>
            <a:pPr eaLnBrk="0" hangingPunct="0"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Умные сервисы и </a:t>
            </a:r>
          </a:p>
          <a:p>
            <a:pPr eaLnBrk="0" hangingPunct="0">
              <a:defRPr/>
            </a:pPr>
            <a:r>
              <a:rPr lang="ru-RU" sz="1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аналитика данных</a:t>
            </a: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199" name="Прямоугольник 7"/>
          <p:cNvSpPr>
            <a:spLocks noChangeArrowheads="1"/>
          </p:cNvSpPr>
          <p:nvPr/>
        </p:nvSpPr>
        <p:spPr bwMode="auto">
          <a:xfrm>
            <a:off x="635001" y="5573184"/>
            <a:ext cx="7877175" cy="830997"/>
          </a:xfrm>
          <a:prstGeom prst="rect">
            <a:avLst/>
          </a:prstGeom>
          <a:solidFill>
            <a:srgbClr val="FF0000">
              <a:alpha val="1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lg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endParaRPr lang="ru-RU" altLang="ru-RU" sz="600">
              <a:solidFill>
                <a:srgbClr val="374D81"/>
              </a:solidFill>
              <a:latin typeface="Segoe UI Black" pitchFamily="34" charset="0"/>
            </a:endParaRPr>
          </a:p>
          <a:p>
            <a:pPr algn="ctr" eaLnBrk="0" hangingPunct="0"/>
            <a:r>
              <a:rPr lang="ru-RU" altLang="ru-RU">
                <a:solidFill>
                  <a:srgbClr val="FF0000"/>
                </a:solidFill>
                <a:latin typeface="Segoe UI Black" pitchFamily="34" charset="0"/>
              </a:rPr>
              <a:t>Формирование принципиально нового уровня </a:t>
            </a:r>
            <a:endParaRPr lang="en-US" altLang="ru-RU">
              <a:solidFill>
                <a:srgbClr val="FF0000"/>
              </a:solidFill>
              <a:latin typeface="Segoe UI Black" pitchFamily="34" charset="0"/>
            </a:endParaRPr>
          </a:p>
          <a:p>
            <a:pPr algn="ctr" eaLnBrk="0" hangingPunct="0"/>
            <a:r>
              <a:rPr lang="ru-RU" altLang="ru-RU">
                <a:solidFill>
                  <a:srgbClr val="FF0000"/>
                </a:solidFill>
                <a:latin typeface="Segoe UI Black" pitchFamily="34" charset="0"/>
              </a:rPr>
              <a:t>качества жизни населения</a:t>
            </a:r>
          </a:p>
          <a:p>
            <a:pPr algn="ctr" eaLnBrk="0" hangingPunct="0"/>
            <a:endParaRPr lang="ru-RU" altLang="ru-RU" sz="600">
              <a:solidFill>
                <a:srgbClr val="374D81"/>
              </a:solidFill>
              <a:latin typeface="Segoe UI Black" pitchFamily="34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347788" y="1170518"/>
            <a:ext cx="3567112" cy="923330"/>
          </a:xfrm>
          <a:prstGeom prst="rect">
            <a:avLst/>
          </a:prstGeom>
          <a:solidFill>
            <a:schemeClr val="accent4"/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0" hangingPunct="0">
              <a:defRPr/>
            </a:pPr>
            <a:endParaRPr lang="ru-RU" sz="900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Устойчивое развитие </a:t>
            </a:r>
          </a:p>
          <a:p>
            <a:pPr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города</a:t>
            </a:r>
          </a:p>
          <a:p>
            <a:pPr eaLnBrk="0" hangingPunct="0">
              <a:defRPr/>
            </a:pPr>
            <a:endParaRPr lang="ru-RU" altLang="ru-RU" sz="9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347789" y="3448051"/>
            <a:ext cx="7164387" cy="646331"/>
          </a:xfrm>
          <a:prstGeom prst="rect">
            <a:avLst/>
          </a:prstGeom>
          <a:solidFill>
            <a:schemeClr val="accent4"/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  <a:cs typeface="+mn-cs"/>
              </a:defRPr>
            </a:lvl1pPr>
            <a:lvl2pPr marL="742950" indent="-285750">
              <a:defRPr>
                <a:latin typeface="+mn-lt"/>
                <a:cs typeface="+mn-cs"/>
              </a:defRPr>
            </a:lvl2pPr>
            <a:lvl3pPr marL="1143000" indent="-228600">
              <a:defRPr>
                <a:latin typeface="+mn-lt"/>
                <a:cs typeface="+mn-cs"/>
              </a:defRPr>
            </a:lvl3pPr>
            <a:lvl4pPr marL="1600200" indent="-228600">
              <a:defRPr>
                <a:latin typeface="+mn-lt"/>
                <a:cs typeface="+mn-cs"/>
              </a:defRPr>
            </a:lvl4pPr>
            <a:lvl5pPr marL="2057400" indent="-228600">
              <a:defRPr>
                <a:latin typeface="+mn-lt"/>
                <a:cs typeface="+mn-c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9pPr>
          </a:lstStyle>
          <a:p>
            <a:pPr eaLnBrk="0" hangingPunct="0">
              <a:defRPr/>
            </a:pPr>
            <a:endParaRPr lang="ru-RU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 smtClean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Оптимизация бизнес-процессов - «умная экономика»</a:t>
            </a: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14501" y="4311651"/>
            <a:ext cx="6797675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  <a:cs typeface="+mn-cs"/>
              </a:defRPr>
            </a:lvl1pPr>
            <a:lvl2pPr marL="742950" indent="-285750">
              <a:defRPr>
                <a:latin typeface="+mn-lt"/>
                <a:cs typeface="+mn-cs"/>
              </a:defRPr>
            </a:lvl2pPr>
            <a:lvl3pPr marL="1143000" indent="-228600">
              <a:defRPr>
                <a:latin typeface="+mn-lt"/>
                <a:cs typeface="+mn-cs"/>
              </a:defRPr>
            </a:lvl3pPr>
            <a:lvl4pPr marL="1600200" indent="-228600">
              <a:defRPr>
                <a:latin typeface="+mn-lt"/>
                <a:cs typeface="+mn-cs"/>
              </a:defRPr>
            </a:lvl4pPr>
            <a:lvl5pPr marL="2057400" indent="-228600">
              <a:defRPr>
                <a:latin typeface="+mn-lt"/>
                <a:cs typeface="+mn-cs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+mn-lt"/>
                <a:cs typeface="+mn-cs"/>
              </a:defRPr>
            </a:lvl9pPr>
          </a:lstStyle>
          <a:p>
            <a:pPr eaLnBrk="0" hangingPunct="0">
              <a:defRPr/>
            </a:pPr>
            <a:endParaRPr lang="ru-RU" dirty="0" smtClean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0" hangingPunct="0">
              <a:defRPr/>
            </a:pPr>
            <a:r>
              <a:rPr lang="ru-RU" sz="1800" dirty="0">
                <a:latin typeface="Segoe UI" panose="020B0502040204020203" pitchFamily="34" charset="0"/>
                <a:cs typeface="Segoe UI" panose="020B0502040204020203" pitchFamily="34" charset="0"/>
              </a:rPr>
              <a:t>Новое качество управления ресурсами, предоставления услуг</a:t>
            </a:r>
          </a:p>
          <a:p>
            <a:pPr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Стрелка вниз 23"/>
          <p:cNvSpPr/>
          <p:nvPr/>
        </p:nvSpPr>
        <p:spPr bwMode="auto">
          <a:xfrm>
            <a:off x="4264026" y="5105400"/>
            <a:ext cx="650875" cy="306735"/>
          </a:xfrm>
          <a:prstGeom prst="downArrow">
            <a:avLst/>
          </a:prstGeom>
          <a:solidFill>
            <a:schemeClr val="accent4"/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/>
          <a:p>
            <a:pPr eaLnBrk="0" hangingPunct="0">
              <a:defRPr/>
            </a:pPr>
            <a:endParaRPr lang="ru-RU" sz="900">
              <a:solidFill>
                <a:srgbClr val="374D81"/>
              </a:solidFill>
              <a:latin typeface="Segoe UI Black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 rot="16200000">
            <a:off x="-573351" y="2378870"/>
            <a:ext cx="2923116" cy="5064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 eaLnBrk="0" hangingPunct="0"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0" hangingPunct="0">
              <a:defRPr/>
            </a:pPr>
            <a:r>
              <a:rPr lang="ru-RU" altLang="ru-RU" sz="1800" dirty="0" smtClean="0">
                <a:latin typeface="Segoe UI" pitchFamily="34" charset="0"/>
                <a:cs typeface="Segoe UI" pitchFamily="34" charset="0"/>
              </a:rPr>
              <a:t>Вчера</a:t>
            </a: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5000" y="4311651"/>
            <a:ext cx="10795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6350">
            <a:noFill/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spAutoFit/>
          </a:bodyPr>
          <a:lstStyle>
            <a:defPPr>
              <a:defRPr lang="en-US"/>
            </a:defPPr>
            <a:lvl1pPr>
              <a:defRPr sz="900">
                <a:solidFill>
                  <a:srgbClr val="374D81"/>
                </a:solidFill>
                <a:latin typeface="Segoe UI Black" pitchFamily="34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algn="ctr" eaLnBrk="0" hangingPunct="0">
              <a:defRPr/>
            </a:pPr>
            <a:endParaRPr lang="ru-RU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0" hangingPunct="0">
              <a:defRPr/>
            </a:pPr>
            <a:r>
              <a:rPr lang="ru-RU" altLang="ru-RU" sz="1800" dirty="0" smtClean="0">
                <a:latin typeface="Segoe UI" pitchFamily="34" charset="0"/>
                <a:cs typeface="Segoe UI" pitchFamily="34" charset="0"/>
              </a:rPr>
              <a:t>Сегодня</a:t>
            </a:r>
            <a:endParaRPr lang="en-US" altLang="ru-RU" sz="1800" dirty="0" smtClean="0">
              <a:latin typeface="Segoe UI" pitchFamily="34" charset="0"/>
              <a:cs typeface="Segoe UI" pitchFamily="34" charset="0"/>
            </a:endParaRPr>
          </a:p>
          <a:p>
            <a:pPr algn="ctr" eaLnBrk="0" hangingPunct="0">
              <a:defRPr/>
            </a:pPr>
            <a:endParaRPr lang="ru-RU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141413" y="1170518"/>
            <a:ext cx="0" cy="2923116"/>
          </a:xfrm>
          <a:prstGeom prst="line">
            <a:avLst/>
          </a:prstGeom>
          <a:ln w="127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3038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Схема 37"/>
          <p:cNvGraphicFramePr/>
          <p:nvPr/>
        </p:nvGraphicFramePr>
        <p:xfrm>
          <a:off x="5016282" y="1294798"/>
          <a:ext cx="3665078" cy="2699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219" name="TextBox 43"/>
          <p:cNvSpPr txBox="1">
            <a:spLocks noChangeArrowheads="1"/>
          </p:cNvSpPr>
          <p:nvPr/>
        </p:nvSpPr>
        <p:spPr bwMode="auto">
          <a:xfrm>
            <a:off x="6167438" y="2091267"/>
            <a:ext cx="14208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200">
                <a:solidFill>
                  <a:schemeClr val="bg1"/>
                </a:solidFill>
                <a:latin typeface="Segoe UI Black" pitchFamily="34" charset="0"/>
              </a:rPr>
              <a:t>независимость</a:t>
            </a:r>
          </a:p>
        </p:txBody>
      </p:sp>
      <p:sp>
        <p:nvSpPr>
          <p:cNvPr id="9220" name="TextBox 44"/>
          <p:cNvSpPr txBox="1">
            <a:spLocks noChangeArrowheads="1"/>
          </p:cNvSpPr>
          <p:nvPr/>
        </p:nvSpPr>
        <p:spPr bwMode="auto">
          <a:xfrm>
            <a:off x="6530976" y="3160184"/>
            <a:ext cx="6651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200">
                <a:solidFill>
                  <a:schemeClr val="bg1"/>
                </a:solidFill>
                <a:latin typeface="Segoe UI Black" pitchFamily="34" charset="0"/>
              </a:rPr>
              <a:t>семья</a:t>
            </a:r>
          </a:p>
        </p:txBody>
      </p:sp>
      <p:sp>
        <p:nvSpPr>
          <p:cNvPr id="9221" name="TextBox 45"/>
          <p:cNvSpPr txBox="1">
            <a:spLocks noChangeArrowheads="1"/>
          </p:cNvSpPr>
          <p:nvPr/>
        </p:nvSpPr>
        <p:spPr bwMode="auto">
          <a:xfrm>
            <a:off x="6122989" y="3695701"/>
            <a:ext cx="1481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200">
                <a:solidFill>
                  <a:srgbClr val="374D81"/>
                </a:solidFill>
                <a:latin typeface="Segoe UI Black" pitchFamily="34" charset="0"/>
              </a:rPr>
              <a:t>инициативность</a:t>
            </a:r>
          </a:p>
        </p:txBody>
      </p:sp>
      <p:sp>
        <p:nvSpPr>
          <p:cNvPr id="9222" name="TextBox 47"/>
          <p:cNvSpPr txBox="1">
            <a:spLocks noChangeArrowheads="1"/>
          </p:cNvSpPr>
          <p:nvPr/>
        </p:nvSpPr>
        <p:spPr bwMode="auto">
          <a:xfrm>
            <a:off x="6419851" y="2645834"/>
            <a:ext cx="88741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200">
                <a:solidFill>
                  <a:srgbClr val="374D81"/>
                </a:solidFill>
                <a:latin typeface="Segoe UI Black" pitchFamily="34" charset="0"/>
              </a:rPr>
              <a:t>порядок</a:t>
            </a:r>
          </a:p>
        </p:txBody>
      </p:sp>
      <p:sp>
        <p:nvSpPr>
          <p:cNvPr id="9223" name="TextBox 48"/>
          <p:cNvSpPr txBox="1">
            <a:spLocks noChangeArrowheads="1"/>
          </p:cNvSpPr>
          <p:nvPr/>
        </p:nvSpPr>
        <p:spPr bwMode="auto">
          <a:xfrm>
            <a:off x="6519864" y="1568451"/>
            <a:ext cx="682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200">
                <a:solidFill>
                  <a:srgbClr val="374D81"/>
                </a:solidFill>
                <a:latin typeface="Segoe UI Black" pitchFamily="34" charset="0"/>
              </a:rPr>
              <a:t>жизнь</a:t>
            </a:r>
          </a:p>
        </p:txBody>
      </p:sp>
      <p:sp>
        <p:nvSpPr>
          <p:cNvPr id="9224" name="Title 3"/>
          <p:cNvSpPr>
            <a:spLocks noGrp="1"/>
          </p:cNvSpPr>
          <p:nvPr>
            <p:ph type="title"/>
          </p:nvPr>
        </p:nvSpPr>
        <p:spPr bwMode="auto">
          <a:xfrm>
            <a:off x="1" y="201085"/>
            <a:ext cx="6926263" cy="62864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000" b="0" cap="none" dirty="0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   В чем смысл понятия качества жизни?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226" name="Группа 3"/>
          <p:cNvGrpSpPr>
            <a:grpSpLocks/>
          </p:cNvGrpSpPr>
          <p:nvPr/>
        </p:nvGrpSpPr>
        <p:grpSpPr bwMode="auto">
          <a:xfrm>
            <a:off x="541339" y="1295400"/>
            <a:ext cx="3665537" cy="2699111"/>
            <a:chOff x="541020" y="1295400"/>
            <a:chExt cx="3665219" cy="2698879"/>
          </a:xfrm>
        </p:grpSpPr>
        <p:graphicFrame>
          <p:nvGraphicFramePr>
            <p:cNvPr id="30" name="Схема 29"/>
            <p:cNvGraphicFramePr/>
            <p:nvPr/>
          </p:nvGraphicFramePr>
          <p:xfrm>
            <a:off x="541020" y="1295400"/>
            <a:ext cx="3665219" cy="269887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9239" name="TextBox 2"/>
            <p:cNvSpPr txBox="1">
              <a:spLocks noChangeArrowheads="1"/>
            </p:cNvSpPr>
            <p:nvPr/>
          </p:nvSpPr>
          <p:spPr bwMode="auto">
            <a:xfrm>
              <a:off x="1889812" y="1907180"/>
              <a:ext cx="990320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200">
                  <a:solidFill>
                    <a:srgbClr val="374D81"/>
                  </a:solidFill>
                  <a:latin typeface="Segoe UI Black" pitchFamily="34" charset="0"/>
                </a:rPr>
                <a:t>духовные</a:t>
              </a:r>
            </a:p>
          </p:txBody>
        </p:sp>
        <p:sp>
          <p:nvSpPr>
            <p:cNvPr id="9240" name="TextBox 33"/>
            <p:cNvSpPr txBox="1">
              <a:spLocks noChangeArrowheads="1"/>
            </p:cNvSpPr>
            <p:nvPr/>
          </p:nvSpPr>
          <p:spPr bwMode="auto">
            <a:xfrm>
              <a:off x="1800250" y="2807349"/>
              <a:ext cx="1169442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200">
                  <a:solidFill>
                    <a:schemeClr val="bg1"/>
                  </a:solidFill>
                  <a:latin typeface="Segoe UI Black" pitchFamily="34" charset="0"/>
                </a:rPr>
                <a:t>социальные</a:t>
              </a:r>
            </a:p>
          </p:txBody>
        </p:sp>
        <p:sp>
          <p:nvSpPr>
            <p:cNvPr id="9241" name="TextBox 34"/>
            <p:cNvSpPr txBox="1">
              <a:spLocks noChangeArrowheads="1"/>
            </p:cNvSpPr>
            <p:nvPr/>
          </p:nvSpPr>
          <p:spPr bwMode="auto">
            <a:xfrm>
              <a:off x="1581030" y="3702878"/>
              <a:ext cx="1607882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ranklin Gothic Book" pitchFamily="34" charset="0"/>
                  <a:cs typeface="Arial" pitchFamily="34" charset="0"/>
                </a:defRPr>
              </a:lvl9pPr>
            </a:lstStyle>
            <a:p>
              <a:r>
                <a:rPr lang="ru-RU" altLang="ru-RU" sz="1200" dirty="0">
                  <a:solidFill>
                    <a:srgbClr val="374D81"/>
                  </a:solidFill>
                  <a:latin typeface="Segoe UI Black" pitchFamily="34" charset="0"/>
                </a:rPr>
                <a:t>физиологические</a:t>
              </a:r>
            </a:p>
          </p:txBody>
        </p:sp>
      </p:grpSp>
      <p:sp>
        <p:nvSpPr>
          <p:cNvPr id="9227" name="TextBox 4"/>
          <p:cNvSpPr txBox="1">
            <a:spLocks noChangeArrowheads="1"/>
          </p:cNvSpPr>
          <p:nvPr/>
        </p:nvSpPr>
        <p:spPr bwMode="auto">
          <a:xfrm rot="-2883708">
            <a:off x="-87577" y="2135982"/>
            <a:ext cx="309456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600">
                <a:solidFill>
                  <a:srgbClr val="374D81"/>
                </a:solidFill>
                <a:latin typeface="Segoe UI Black" pitchFamily="34" charset="0"/>
              </a:rPr>
              <a:t>ПОТРЕБНОСТИ</a:t>
            </a:r>
          </a:p>
        </p:txBody>
      </p:sp>
      <p:sp>
        <p:nvSpPr>
          <p:cNvPr id="9228" name="TextBox 46"/>
          <p:cNvSpPr txBox="1">
            <a:spLocks noChangeArrowheads="1"/>
          </p:cNvSpPr>
          <p:nvPr/>
        </p:nvSpPr>
        <p:spPr bwMode="auto">
          <a:xfrm rot="-2912428">
            <a:off x="4796896" y="2411414"/>
            <a:ext cx="1877484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600">
                <a:solidFill>
                  <a:srgbClr val="374D81"/>
                </a:solidFill>
                <a:latin typeface="Segoe UI Black" pitchFamily="34" charset="0"/>
              </a:rPr>
              <a:t>ЦЕННОСТИ</a:t>
            </a:r>
          </a:p>
        </p:txBody>
      </p:sp>
      <p:sp>
        <p:nvSpPr>
          <p:cNvPr id="9229" name="TextBox 55"/>
          <p:cNvSpPr txBox="1">
            <a:spLocks noChangeArrowheads="1"/>
          </p:cNvSpPr>
          <p:nvPr/>
        </p:nvSpPr>
        <p:spPr bwMode="auto">
          <a:xfrm>
            <a:off x="3440113" y="4328584"/>
            <a:ext cx="24685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>
                <a:solidFill>
                  <a:srgbClr val="FF0000"/>
                </a:solidFill>
                <a:latin typeface="Segoe UI Black" pitchFamily="34" charset="0"/>
              </a:rPr>
              <a:t>КАЧЕСТВО ЖИЗНИ</a:t>
            </a:r>
          </a:p>
        </p:txBody>
      </p:sp>
      <p:sp>
        <p:nvSpPr>
          <p:cNvPr id="57" name="TextBox 56"/>
          <p:cNvSpPr txBox="1"/>
          <p:nvPr/>
        </p:nvSpPr>
        <p:spPr bwMode="auto">
          <a:xfrm>
            <a:off x="547689" y="4900084"/>
            <a:ext cx="3616325" cy="276999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Жизненный</a:t>
            </a:r>
            <a:r>
              <a:rPr lang="en-US" sz="1200" dirty="0" smtClean="0">
                <a:solidFill>
                  <a:schemeClr val="bg1"/>
                </a:solidFill>
                <a:latin typeface="Segoe UI Black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потенциал</a:t>
            </a:r>
            <a:endParaRPr lang="ru-RU" sz="1200" dirty="0">
              <a:solidFill>
                <a:schemeClr val="bg1"/>
              </a:solidFill>
              <a:latin typeface="Segoe UI Black" pitchFamily="34" charset="0"/>
            </a:endParaRPr>
          </a:p>
        </p:txBody>
      </p:sp>
      <p:sp>
        <p:nvSpPr>
          <p:cNvPr id="62" name="TextBox 61"/>
          <p:cNvSpPr txBox="1"/>
          <p:nvPr/>
        </p:nvSpPr>
        <p:spPr bwMode="auto">
          <a:xfrm>
            <a:off x="547689" y="5325534"/>
            <a:ext cx="3616325" cy="2769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ru-RU" sz="1200" dirty="0">
                <a:solidFill>
                  <a:srgbClr val="374D81"/>
                </a:solidFill>
                <a:latin typeface="Segoe UI Black" pitchFamily="34" charset="0"/>
              </a:rPr>
              <a:t>Жизнедеятельность и </a:t>
            </a:r>
            <a:r>
              <a:rPr lang="ru-RU" sz="1200" b="1" dirty="0">
                <a:solidFill>
                  <a:srgbClr val="374D81"/>
                </a:solidFill>
                <a:latin typeface="Segoe UI Black" pitchFamily="34" charset="0"/>
              </a:rPr>
              <a:t>самореализация</a:t>
            </a:r>
          </a:p>
        </p:txBody>
      </p:sp>
      <p:sp>
        <p:nvSpPr>
          <p:cNvPr id="80" name="TextBox 79"/>
          <p:cNvSpPr txBox="1"/>
          <p:nvPr/>
        </p:nvSpPr>
        <p:spPr bwMode="auto">
          <a:xfrm>
            <a:off x="539751" y="5869518"/>
            <a:ext cx="3624263" cy="276999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Условия</a:t>
            </a:r>
            <a:r>
              <a:rPr lang="en-US" sz="1200" dirty="0" smtClean="0">
                <a:solidFill>
                  <a:schemeClr val="bg1"/>
                </a:solidFill>
                <a:latin typeface="Segoe UI Black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среды</a:t>
            </a:r>
            <a:endParaRPr lang="ru-RU" sz="1200" dirty="0">
              <a:solidFill>
                <a:schemeClr val="bg1"/>
              </a:solidFill>
              <a:latin typeface="Segoe UI Black" pitchFamily="34" charset="0"/>
            </a:endParaRPr>
          </a:p>
        </p:txBody>
      </p:sp>
      <p:cxnSp>
        <p:nvCxnSpPr>
          <p:cNvPr id="81" name="Прямая соединительная линия 80"/>
          <p:cNvCxnSpPr>
            <a:stCxn id="57" idx="3"/>
            <a:endCxn id="83" idx="1"/>
          </p:cNvCxnSpPr>
          <p:nvPr/>
        </p:nvCxnSpPr>
        <p:spPr bwMode="auto">
          <a:xfrm>
            <a:off x="4164014" y="5038584"/>
            <a:ext cx="906461" cy="20240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>
            <a:stCxn id="62" idx="3"/>
            <a:endCxn id="83" idx="1"/>
          </p:cNvCxnSpPr>
          <p:nvPr/>
        </p:nvCxnSpPr>
        <p:spPr bwMode="auto">
          <a:xfrm flipV="1">
            <a:off x="4164014" y="5240984"/>
            <a:ext cx="906461" cy="22305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 bwMode="auto">
          <a:xfrm>
            <a:off x="5070475" y="5010151"/>
            <a:ext cx="3582988" cy="461665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endParaRPr lang="en-US" sz="600" dirty="0" smtClean="0">
              <a:solidFill>
                <a:schemeClr val="bg1"/>
              </a:solidFill>
              <a:latin typeface="Segoe UI Black" pitchFamily="34" charset="0"/>
            </a:endParaRPr>
          </a:p>
          <a:p>
            <a:pPr algn="ctr" eaLnBrk="0" hangingPunct="0">
              <a:defRPr/>
            </a:pP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Здоровье, образование, культура ...</a:t>
            </a:r>
            <a:endParaRPr lang="en-US" sz="1200" dirty="0" smtClean="0">
              <a:solidFill>
                <a:schemeClr val="bg1"/>
              </a:solidFill>
              <a:latin typeface="Segoe UI Black" pitchFamily="34" charset="0"/>
            </a:endParaRPr>
          </a:p>
          <a:p>
            <a:pPr algn="ctr" eaLnBrk="0" hangingPunct="0">
              <a:defRPr/>
            </a:pPr>
            <a:endParaRPr lang="ru-RU" sz="600" dirty="0">
              <a:solidFill>
                <a:schemeClr val="bg1"/>
              </a:solidFill>
              <a:latin typeface="Segoe UI Black" pitchFamily="34" charset="0"/>
            </a:endParaRPr>
          </a:p>
        </p:txBody>
      </p:sp>
      <p:cxnSp>
        <p:nvCxnSpPr>
          <p:cNvPr id="84" name="Прямая соединительная линия 83"/>
          <p:cNvCxnSpPr>
            <a:stCxn id="80" idx="3"/>
            <a:endCxn id="85" idx="1"/>
          </p:cNvCxnSpPr>
          <p:nvPr/>
        </p:nvCxnSpPr>
        <p:spPr bwMode="auto">
          <a:xfrm>
            <a:off x="4164014" y="6008018"/>
            <a:ext cx="906461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 bwMode="auto">
          <a:xfrm>
            <a:off x="5070475" y="5869518"/>
            <a:ext cx="3582988" cy="276999"/>
          </a:xfrm>
          <a:prstGeom prst="rect">
            <a:avLst/>
          </a:prstGeom>
          <a:solidFill>
            <a:schemeClr val="accent4"/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Работа, условия быта,</a:t>
            </a:r>
            <a:r>
              <a:rPr lang="en-US" sz="1200" dirty="0" smtClean="0">
                <a:solidFill>
                  <a:schemeClr val="bg1"/>
                </a:solidFill>
                <a:latin typeface="Segoe UI Black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Segoe UI Black" pitchFamily="34" charset="0"/>
              </a:rPr>
              <a:t>социум ...</a:t>
            </a:r>
            <a:endParaRPr lang="ru-RU" sz="1200" dirty="0">
              <a:solidFill>
                <a:schemeClr val="bg1"/>
              </a:solidFill>
              <a:latin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59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itle 3"/>
          <p:cNvSpPr>
            <a:spLocks noGrp="1"/>
          </p:cNvSpPr>
          <p:nvPr>
            <p:ph type="title"/>
          </p:nvPr>
        </p:nvSpPr>
        <p:spPr bwMode="auto">
          <a:xfrm>
            <a:off x="15876" y="211667"/>
            <a:ext cx="6797675" cy="62865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000" b="0" cap="none" dirty="0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    Что включает в себя </a:t>
            </a:r>
            <a:r>
              <a:rPr lang="en-US" altLang="ru-RU" sz="2000" b="0" cap="none" dirty="0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Smart City </a:t>
            </a:r>
            <a:r>
              <a:rPr lang="ru-RU" altLang="ru-RU" sz="2000" b="0" cap="none" dirty="0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?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0" y="86571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2" name="Picture 2" descr="2_29 basis AAs03"/>
          <p:cNvPicPr>
            <a:picLocks noChangeAspect="1" noChangeArrowheads="1"/>
          </p:cNvPicPr>
          <p:nvPr/>
        </p:nvPicPr>
        <p:blipFill>
          <a:blip r:embed="rId2">
            <a:lum bright="4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09" y="1666718"/>
            <a:ext cx="4290058" cy="402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40000" contrast="-10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1600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3" name="Group 26"/>
          <p:cNvGrpSpPr>
            <a:grpSpLocks/>
          </p:cNvGrpSpPr>
          <p:nvPr/>
        </p:nvGrpSpPr>
        <p:grpSpPr bwMode="auto">
          <a:xfrm>
            <a:off x="4059871" y="3023707"/>
            <a:ext cx="944147" cy="1138173"/>
            <a:chOff x="4159" y="1941"/>
            <a:chExt cx="404" cy="688"/>
          </a:xfrm>
          <a:solidFill>
            <a:schemeClr val="accent6"/>
          </a:solidFill>
        </p:grpSpPr>
        <p:sp>
          <p:nvSpPr>
            <p:cNvPr id="74" name="Freeform 27"/>
            <p:cNvSpPr>
              <a:spLocks noChangeArrowheads="1"/>
            </p:cNvSpPr>
            <p:nvPr/>
          </p:nvSpPr>
          <p:spPr bwMode="auto">
            <a:xfrm>
              <a:off x="4344" y="1944"/>
              <a:ext cx="219" cy="678"/>
            </a:xfrm>
            <a:custGeom>
              <a:avLst/>
              <a:gdLst>
                <a:gd name="T0" fmla="*/ 0 w 1040"/>
                <a:gd name="T1" fmla="*/ 0 h 3210"/>
                <a:gd name="T2" fmla="*/ 0 w 1040"/>
                <a:gd name="T3" fmla="*/ 0 h 3210"/>
                <a:gd name="T4" fmla="*/ 0 w 1040"/>
                <a:gd name="T5" fmla="*/ 0 h 3210"/>
                <a:gd name="T6" fmla="*/ 0 w 1040"/>
                <a:gd name="T7" fmla="*/ 0 h 3210"/>
                <a:gd name="T8" fmla="*/ 0 w 1040"/>
                <a:gd name="T9" fmla="*/ 0 h 3210"/>
                <a:gd name="T10" fmla="*/ 0 w 1040"/>
                <a:gd name="T11" fmla="*/ 0 h 3210"/>
                <a:gd name="T12" fmla="*/ 0 w 1040"/>
                <a:gd name="T13" fmla="*/ 0 h 3210"/>
                <a:gd name="T14" fmla="*/ 0 w 1040"/>
                <a:gd name="T15" fmla="*/ 0 h 3210"/>
                <a:gd name="T16" fmla="*/ 0 w 1040"/>
                <a:gd name="T17" fmla="*/ 0 h 3210"/>
                <a:gd name="T18" fmla="*/ 0 w 1040"/>
                <a:gd name="T19" fmla="*/ 0 h 3210"/>
                <a:gd name="T20" fmla="*/ 0 w 1040"/>
                <a:gd name="T21" fmla="*/ 0 h 3210"/>
                <a:gd name="T22" fmla="*/ 0 w 1040"/>
                <a:gd name="T23" fmla="*/ 0 h 3210"/>
                <a:gd name="T24" fmla="*/ 0 w 1040"/>
                <a:gd name="T25" fmla="*/ 0 h 3210"/>
                <a:gd name="T26" fmla="*/ 0 w 1040"/>
                <a:gd name="T27" fmla="*/ 1 h 3210"/>
                <a:gd name="T28" fmla="*/ 0 w 1040"/>
                <a:gd name="T29" fmla="*/ 1 h 3210"/>
                <a:gd name="T30" fmla="*/ 0 w 1040"/>
                <a:gd name="T31" fmla="*/ 1 h 3210"/>
                <a:gd name="T32" fmla="*/ 0 w 1040"/>
                <a:gd name="T33" fmla="*/ 1 h 3210"/>
                <a:gd name="T34" fmla="*/ 0 w 1040"/>
                <a:gd name="T35" fmla="*/ 1 h 3210"/>
                <a:gd name="T36" fmla="*/ 0 w 1040"/>
                <a:gd name="T37" fmla="*/ 1 h 3210"/>
                <a:gd name="T38" fmla="*/ 0 w 1040"/>
                <a:gd name="T39" fmla="*/ 1 h 3210"/>
                <a:gd name="T40" fmla="*/ 0 w 1040"/>
                <a:gd name="T41" fmla="*/ 1 h 3210"/>
                <a:gd name="T42" fmla="*/ 0 w 1040"/>
                <a:gd name="T43" fmla="*/ 1 h 3210"/>
                <a:gd name="T44" fmla="*/ 0 w 1040"/>
                <a:gd name="T45" fmla="*/ 1 h 3210"/>
                <a:gd name="T46" fmla="*/ 0 w 1040"/>
                <a:gd name="T47" fmla="*/ 1 h 3210"/>
                <a:gd name="T48" fmla="*/ 0 w 1040"/>
                <a:gd name="T49" fmla="*/ 1 h 3210"/>
                <a:gd name="T50" fmla="*/ 0 w 1040"/>
                <a:gd name="T51" fmla="*/ 1 h 3210"/>
                <a:gd name="T52" fmla="*/ 0 w 1040"/>
                <a:gd name="T53" fmla="*/ 1 h 3210"/>
                <a:gd name="T54" fmla="*/ 0 w 1040"/>
                <a:gd name="T55" fmla="*/ 1 h 3210"/>
                <a:gd name="T56" fmla="*/ 0 w 1040"/>
                <a:gd name="T57" fmla="*/ 1 h 3210"/>
                <a:gd name="T58" fmla="*/ 0 w 1040"/>
                <a:gd name="T59" fmla="*/ 1 h 3210"/>
                <a:gd name="T60" fmla="*/ 0 w 1040"/>
                <a:gd name="T61" fmla="*/ 1 h 3210"/>
                <a:gd name="T62" fmla="*/ 0 w 1040"/>
                <a:gd name="T63" fmla="*/ 1 h 3210"/>
                <a:gd name="T64" fmla="*/ 0 w 1040"/>
                <a:gd name="T65" fmla="*/ 1 h 3210"/>
                <a:gd name="T66" fmla="*/ 0 w 1040"/>
                <a:gd name="T67" fmla="*/ 1 h 3210"/>
                <a:gd name="T68" fmla="*/ 0 w 1040"/>
                <a:gd name="T69" fmla="*/ 1 h 3210"/>
                <a:gd name="T70" fmla="*/ 0 w 1040"/>
                <a:gd name="T71" fmla="*/ 1 h 3210"/>
                <a:gd name="T72" fmla="*/ 0 w 1040"/>
                <a:gd name="T73" fmla="*/ 1 h 3210"/>
                <a:gd name="T74" fmla="*/ 0 w 1040"/>
                <a:gd name="T75" fmla="*/ 1 h 3210"/>
                <a:gd name="T76" fmla="*/ 0 w 1040"/>
                <a:gd name="T77" fmla="*/ 1 h 3210"/>
                <a:gd name="T78" fmla="*/ 0 w 1040"/>
                <a:gd name="T79" fmla="*/ 1 h 3210"/>
                <a:gd name="T80" fmla="*/ 0 w 1040"/>
                <a:gd name="T81" fmla="*/ 1 h 3210"/>
                <a:gd name="T82" fmla="*/ 0 w 1040"/>
                <a:gd name="T83" fmla="*/ 1 h 3210"/>
                <a:gd name="T84" fmla="*/ 0 w 1040"/>
                <a:gd name="T85" fmla="*/ 1 h 3210"/>
                <a:gd name="T86" fmla="*/ 0 w 1040"/>
                <a:gd name="T87" fmla="*/ 1 h 3210"/>
                <a:gd name="T88" fmla="*/ 0 w 1040"/>
                <a:gd name="T89" fmla="*/ 1 h 3210"/>
                <a:gd name="T90" fmla="*/ 0 w 1040"/>
                <a:gd name="T91" fmla="*/ 1 h 3210"/>
                <a:gd name="T92" fmla="*/ 0 w 1040"/>
                <a:gd name="T93" fmla="*/ 1 h 3210"/>
                <a:gd name="T94" fmla="*/ 0 w 1040"/>
                <a:gd name="T95" fmla="*/ 1 h 3210"/>
                <a:gd name="T96" fmla="*/ 0 w 1040"/>
                <a:gd name="T97" fmla="*/ 1 h 3210"/>
                <a:gd name="T98" fmla="*/ 0 w 1040"/>
                <a:gd name="T99" fmla="*/ 1 h 3210"/>
                <a:gd name="T100" fmla="*/ 0 w 1040"/>
                <a:gd name="T101" fmla="*/ 1 h 3210"/>
                <a:gd name="T102" fmla="*/ 0 w 1040"/>
                <a:gd name="T103" fmla="*/ 0 h 3210"/>
                <a:gd name="T104" fmla="*/ 0 w 1040"/>
                <a:gd name="T105" fmla="*/ 0 h 3210"/>
                <a:gd name="T106" fmla="*/ 0 w 1040"/>
                <a:gd name="T107" fmla="*/ 0 h 3210"/>
                <a:gd name="T108" fmla="*/ 0 w 1040"/>
                <a:gd name="T109" fmla="*/ 0 h 3210"/>
                <a:gd name="T110" fmla="*/ 0 w 1040"/>
                <a:gd name="T111" fmla="*/ 0 h 3210"/>
                <a:gd name="T112" fmla="*/ 0 w 1040"/>
                <a:gd name="T113" fmla="*/ 0 h 3210"/>
                <a:gd name="T114" fmla="*/ 0 w 1040"/>
                <a:gd name="T115" fmla="*/ 0 h 3210"/>
                <a:gd name="T116" fmla="*/ 0 w 1040"/>
                <a:gd name="T117" fmla="*/ 0 h 3210"/>
                <a:gd name="T118" fmla="*/ 0 w 1040"/>
                <a:gd name="T119" fmla="*/ 0 h 3210"/>
                <a:gd name="T120" fmla="*/ 0 w 1040"/>
                <a:gd name="T121" fmla="*/ 0 h 3210"/>
                <a:gd name="T122" fmla="*/ 0 w 1040"/>
                <a:gd name="T123" fmla="*/ 0 h 321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40"/>
                <a:gd name="T187" fmla="*/ 0 h 3210"/>
                <a:gd name="T188" fmla="*/ 1040 w 1040"/>
                <a:gd name="T189" fmla="*/ 3210 h 321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40" h="3210">
                  <a:moveTo>
                    <a:pt x="608" y="406"/>
                  </a:moveTo>
                  <a:lnTo>
                    <a:pt x="608" y="406"/>
                  </a:lnTo>
                  <a:lnTo>
                    <a:pt x="606" y="418"/>
                  </a:lnTo>
                  <a:lnTo>
                    <a:pt x="608" y="406"/>
                  </a:lnTo>
                  <a:close/>
                  <a:moveTo>
                    <a:pt x="500" y="0"/>
                  </a:moveTo>
                  <a:lnTo>
                    <a:pt x="500" y="0"/>
                  </a:lnTo>
                  <a:lnTo>
                    <a:pt x="472" y="6"/>
                  </a:lnTo>
                  <a:lnTo>
                    <a:pt x="450" y="12"/>
                  </a:lnTo>
                  <a:lnTo>
                    <a:pt x="432" y="22"/>
                  </a:lnTo>
                  <a:lnTo>
                    <a:pt x="418" y="32"/>
                  </a:lnTo>
                  <a:lnTo>
                    <a:pt x="408" y="42"/>
                  </a:lnTo>
                  <a:lnTo>
                    <a:pt x="402" y="50"/>
                  </a:lnTo>
                  <a:lnTo>
                    <a:pt x="396" y="58"/>
                  </a:lnTo>
                  <a:lnTo>
                    <a:pt x="382" y="64"/>
                  </a:lnTo>
                  <a:lnTo>
                    <a:pt x="372" y="72"/>
                  </a:lnTo>
                  <a:lnTo>
                    <a:pt x="364" y="82"/>
                  </a:lnTo>
                  <a:lnTo>
                    <a:pt x="360" y="90"/>
                  </a:lnTo>
                  <a:lnTo>
                    <a:pt x="354" y="106"/>
                  </a:lnTo>
                  <a:lnTo>
                    <a:pt x="352" y="114"/>
                  </a:lnTo>
                  <a:lnTo>
                    <a:pt x="344" y="134"/>
                  </a:lnTo>
                  <a:lnTo>
                    <a:pt x="340" y="148"/>
                  </a:lnTo>
                  <a:lnTo>
                    <a:pt x="336" y="172"/>
                  </a:lnTo>
                  <a:lnTo>
                    <a:pt x="330" y="210"/>
                  </a:lnTo>
                  <a:lnTo>
                    <a:pt x="328" y="224"/>
                  </a:lnTo>
                  <a:lnTo>
                    <a:pt x="332" y="240"/>
                  </a:lnTo>
                  <a:lnTo>
                    <a:pt x="336" y="256"/>
                  </a:lnTo>
                  <a:lnTo>
                    <a:pt x="342" y="268"/>
                  </a:lnTo>
                  <a:lnTo>
                    <a:pt x="360" y="292"/>
                  </a:lnTo>
                  <a:lnTo>
                    <a:pt x="370" y="314"/>
                  </a:lnTo>
                  <a:lnTo>
                    <a:pt x="374" y="320"/>
                  </a:lnTo>
                  <a:lnTo>
                    <a:pt x="378" y="322"/>
                  </a:lnTo>
                  <a:lnTo>
                    <a:pt x="380" y="336"/>
                  </a:lnTo>
                  <a:lnTo>
                    <a:pt x="386" y="348"/>
                  </a:lnTo>
                  <a:lnTo>
                    <a:pt x="392" y="358"/>
                  </a:lnTo>
                  <a:lnTo>
                    <a:pt x="400" y="364"/>
                  </a:lnTo>
                  <a:lnTo>
                    <a:pt x="400" y="372"/>
                  </a:lnTo>
                  <a:lnTo>
                    <a:pt x="400" y="370"/>
                  </a:lnTo>
                  <a:lnTo>
                    <a:pt x="398" y="370"/>
                  </a:lnTo>
                  <a:lnTo>
                    <a:pt x="396" y="370"/>
                  </a:lnTo>
                  <a:lnTo>
                    <a:pt x="394" y="380"/>
                  </a:lnTo>
                  <a:lnTo>
                    <a:pt x="388" y="382"/>
                  </a:lnTo>
                  <a:lnTo>
                    <a:pt x="382" y="386"/>
                  </a:lnTo>
                  <a:lnTo>
                    <a:pt x="368" y="408"/>
                  </a:lnTo>
                  <a:lnTo>
                    <a:pt x="354" y="424"/>
                  </a:lnTo>
                  <a:lnTo>
                    <a:pt x="342" y="436"/>
                  </a:lnTo>
                  <a:lnTo>
                    <a:pt x="336" y="442"/>
                  </a:lnTo>
                  <a:lnTo>
                    <a:pt x="332" y="448"/>
                  </a:lnTo>
                  <a:lnTo>
                    <a:pt x="330" y="450"/>
                  </a:lnTo>
                  <a:lnTo>
                    <a:pt x="318" y="450"/>
                  </a:lnTo>
                  <a:lnTo>
                    <a:pt x="304" y="452"/>
                  </a:lnTo>
                  <a:lnTo>
                    <a:pt x="288" y="458"/>
                  </a:lnTo>
                  <a:lnTo>
                    <a:pt x="242" y="474"/>
                  </a:lnTo>
                  <a:lnTo>
                    <a:pt x="216" y="484"/>
                  </a:lnTo>
                  <a:lnTo>
                    <a:pt x="194" y="490"/>
                  </a:lnTo>
                  <a:lnTo>
                    <a:pt x="140" y="498"/>
                  </a:lnTo>
                  <a:lnTo>
                    <a:pt x="116" y="504"/>
                  </a:lnTo>
                  <a:lnTo>
                    <a:pt x="102" y="508"/>
                  </a:lnTo>
                  <a:lnTo>
                    <a:pt x="100" y="512"/>
                  </a:lnTo>
                  <a:lnTo>
                    <a:pt x="94" y="518"/>
                  </a:lnTo>
                  <a:lnTo>
                    <a:pt x="86" y="538"/>
                  </a:lnTo>
                  <a:lnTo>
                    <a:pt x="76" y="556"/>
                  </a:lnTo>
                  <a:lnTo>
                    <a:pt x="72" y="570"/>
                  </a:lnTo>
                  <a:lnTo>
                    <a:pt x="60" y="604"/>
                  </a:lnTo>
                  <a:lnTo>
                    <a:pt x="52" y="628"/>
                  </a:lnTo>
                  <a:lnTo>
                    <a:pt x="48" y="638"/>
                  </a:lnTo>
                  <a:lnTo>
                    <a:pt x="48" y="648"/>
                  </a:lnTo>
                  <a:lnTo>
                    <a:pt x="40" y="714"/>
                  </a:lnTo>
                  <a:lnTo>
                    <a:pt x="32" y="762"/>
                  </a:lnTo>
                  <a:lnTo>
                    <a:pt x="22" y="792"/>
                  </a:lnTo>
                  <a:lnTo>
                    <a:pt x="14" y="816"/>
                  </a:lnTo>
                  <a:lnTo>
                    <a:pt x="10" y="838"/>
                  </a:lnTo>
                  <a:lnTo>
                    <a:pt x="10" y="846"/>
                  </a:lnTo>
                  <a:lnTo>
                    <a:pt x="12" y="854"/>
                  </a:lnTo>
                  <a:lnTo>
                    <a:pt x="16" y="870"/>
                  </a:lnTo>
                  <a:lnTo>
                    <a:pt x="20" y="888"/>
                  </a:lnTo>
                  <a:lnTo>
                    <a:pt x="20" y="898"/>
                  </a:lnTo>
                  <a:lnTo>
                    <a:pt x="18" y="912"/>
                  </a:lnTo>
                  <a:lnTo>
                    <a:pt x="6" y="960"/>
                  </a:lnTo>
                  <a:lnTo>
                    <a:pt x="2" y="992"/>
                  </a:lnTo>
                  <a:lnTo>
                    <a:pt x="0" y="1010"/>
                  </a:lnTo>
                  <a:lnTo>
                    <a:pt x="0" y="1024"/>
                  </a:lnTo>
                  <a:lnTo>
                    <a:pt x="2" y="1054"/>
                  </a:lnTo>
                  <a:lnTo>
                    <a:pt x="6" y="1082"/>
                  </a:lnTo>
                  <a:lnTo>
                    <a:pt x="10" y="1108"/>
                  </a:lnTo>
                  <a:lnTo>
                    <a:pt x="16" y="1126"/>
                  </a:lnTo>
                  <a:lnTo>
                    <a:pt x="56" y="1232"/>
                  </a:lnTo>
                  <a:lnTo>
                    <a:pt x="82" y="1300"/>
                  </a:lnTo>
                  <a:lnTo>
                    <a:pt x="92" y="1324"/>
                  </a:lnTo>
                  <a:lnTo>
                    <a:pt x="100" y="1336"/>
                  </a:lnTo>
                  <a:lnTo>
                    <a:pt x="110" y="1348"/>
                  </a:lnTo>
                  <a:lnTo>
                    <a:pt x="122" y="1356"/>
                  </a:lnTo>
                  <a:lnTo>
                    <a:pt x="132" y="1364"/>
                  </a:lnTo>
                  <a:lnTo>
                    <a:pt x="136" y="1376"/>
                  </a:lnTo>
                  <a:lnTo>
                    <a:pt x="140" y="1388"/>
                  </a:lnTo>
                  <a:lnTo>
                    <a:pt x="142" y="1406"/>
                  </a:lnTo>
                  <a:lnTo>
                    <a:pt x="142" y="1424"/>
                  </a:lnTo>
                  <a:lnTo>
                    <a:pt x="136" y="1450"/>
                  </a:lnTo>
                  <a:lnTo>
                    <a:pt x="122" y="1522"/>
                  </a:lnTo>
                  <a:lnTo>
                    <a:pt x="100" y="1620"/>
                  </a:lnTo>
                  <a:lnTo>
                    <a:pt x="98" y="1626"/>
                  </a:lnTo>
                  <a:lnTo>
                    <a:pt x="98" y="1632"/>
                  </a:lnTo>
                  <a:lnTo>
                    <a:pt x="102" y="1642"/>
                  </a:lnTo>
                  <a:lnTo>
                    <a:pt x="108" y="1650"/>
                  </a:lnTo>
                  <a:lnTo>
                    <a:pt x="134" y="1680"/>
                  </a:lnTo>
                  <a:lnTo>
                    <a:pt x="136" y="1712"/>
                  </a:lnTo>
                  <a:lnTo>
                    <a:pt x="150" y="1716"/>
                  </a:lnTo>
                  <a:lnTo>
                    <a:pt x="182" y="1720"/>
                  </a:lnTo>
                  <a:lnTo>
                    <a:pt x="200" y="1720"/>
                  </a:lnTo>
                  <a:lnTo>
                    <a:pt x="214" y="1720"/>
                  </a:lnTo>
                  <a:lnTo>
                    <a:pt x="230" y="1718"/>
                  </a:lnTo>
                  <a:lnTo>
                    <a:pt x="238" y="1814"/>
                  </a:lnTo>
                  <a:lnTo>
                    <a:pt x="248" y="1890"/>
                  </a:lnTo>
                  <a:lnTo>
                    <a:pt x="252" y="1922"/>
                  </a:lnTo>
                  <a:lnTo>
                    <a:pt x="256" y="1948"/>
                  </a:lnTo>
                  <a:lnTo>
                    <a:pt x="260" y="1974"/>
                  </a:lnTo>
                  <a:lnTo>
                    <a:pt x="262" y="2014"/>
                  </a:lnTo>
                  <a:lnTo>
                    <a:pt x="262" y="2106"/>
                  </a:lnTo>
                  <a:lnTo>
                    <a:pt x="260" y="2192"/>
                  </a:lnTo>
                  <a:lnTo>
                    <a:pt x="258" y="2220"/>
                  </a:lnTo>
                  <a:lnTo>
                    <a:pt x="256" y="2232"/>
                  </a:lnTo>
                  <a:lnTo>
                    <a:pt x="250" y="2248"/>
                  </a:lnTo>
                  <a:lnTo>
                    <a:pt x="242" y="2284"/>
                  </a:lnTo>
                  <a:lnTo>
                    <a:pt x="234" y="2330"/>
                  </a:lnTo>
                  <a:lnTo>
                    <a:pt x="228" y="2378"/>
                  </a:lnTo>
                  <a:lnTo>
                    <a:pt x="228" y="2452"/>
                  </a:lnTo>
                  <a:lnTo>
                    <a:pt x="230" y="2554"/>
                  </a:lnTo>
                  <a:lnTo>
                    <a:pt x="232" y="2702"/>
                  </a:lnTo>
                  <a:lnTo>
                    <a:pt x="232" y="2714"/>
                  </a:lnTo>
                  <a:lnTo>
                    <a:pt x="234" y="2732"/>
                  </a:lnTo>
                  <a:lnTo>
                    <a:pt x="242" y="2772"/>
                  </a:lnTo>
                  <a:lnTo>
                    <a:pt x="252" y="2822"/>
                  </a:lnTo>
                  <a:lnTo>
                    <a:pt x="242" y="2894"/>
                  </a:lnTo>
                  <a:lnTo>
                    <a:pt x="236" y="2950"/>
                  </a:lnTo>
                  <a:lnTo>
                    <a:pt x="232" y="2990"/>
                  </a:lnTo>
                  <a:lnTo>
                    <a:pt x="234" y="3010"/>
                  </a:lnTo>
                  <a:lnTo>
                    <a:pt x="238" y="3022"/>
                  </a:lnTo>
                  <a:lnTo>
                    <a:pt x="242" y="3028"/>
                  </a:lnTo>
                  <a:lnTo>
                    <a:pt x="246" y="3034"/>
                  </a:lnTo>
                  <a:lnTo>
                    <a:pt x="248" y="3042"/>
                  </a:lnTo>
                  <a:lnTo>
                    <a:pt x="248" y="3046"/>
                  </a:lnTo>
                  <a:lnTo>
                    <a:pt x="248" y="3052"/>
                  </a:lnTo>
                  <a:lnTo>
                    <a:pt x="248" y="3054"/>
                  </a:lnTo>
                  <a:lnTo>
                    <a:pt x="250" y="3060"/>
                  </a:lnTo>
                  <a:lnTo>
                    <a:pt x="252" y="3060"/>
                  </a:lnTo>
                  <a:lnTo>
                    <a:pt x="248" y="3072"/>
                  </a:lnTo>
                  <a:lnTo>
                    <a:pt x="246" y="3082"/>
                  </a:lnTo>
                  <a:lnTo>
                    <a:pt x="244" y="3090"/>
                  </a:lnTo>
                  <a:lnTo>
                    <a:pt x="246" y="3104"/>
                  </a:lnTo>
                  <a:lnTo>
                    <a:pt x="248" y="3110"/>
                  </a:lnTo>
                  <a:lnTo>
                    <a:pt x="246" y="3114"/>
                  </a:lnTo>
                  <a:lnTo>
                    <a:pt x="244" y="3118"/>
                  </a:lnTo>
                  <a:lnTo>
                    <a:pt x="242" y="3122"/>
                  </a:lnTo>
                  <a:lnTo>
                    <a:pt x="242" y="3156"/>
                  </a:lnTo>
                  <a:lnTo>
                    <a:pt x="260" y="3172"/>
                  </a:lnTo>
                  <a:lnTo>
                    <a:pt x="270" y="3172"/>
                  </a:lnTo>
                  <a:lnTo>
                    <a:pt x="270" y="3174"/>
                  </a:lnTo>
                  <a:lnTo>
                    <a:pt x="274" y="3182"/>
                  </a:lnTo>
                  <a:lnTo>
                    <a:pt x="276" y="3188"/>
                  </a:lnTo>
                  <a:lnTo>
                    <a:pt x="280" y="3192"/>
                  </a:lnTo>
                  <a:lnTo>
                    <a:pt x="284" y="3196"/>
                  </a:lnTo>
                  <a:lnTo>
                    <a:pt x="292" y="3200"/>
                  </a:lnTo>
                  <a:lnTo>
                    <a:pt x="308" y="3204"/>
                  </a:lnTo>
                  <a:lnTo>
                    <a:pt x="334" y="3206"/>
                  </a:lnTo>
                  <a:lnTo>
                    <a:pt x="384" y="3210"/>
                  </a:lnTo>
                  <a:lnTo>
                    <a:pt x="446" y="3208"/>
                  </a:lnTo>
                  <a:lnTo>
                    <a:pt x="494" y="3206"/>
                  </a:lnTo>
                  <a:lnTo>
                    <a:pt x="500" y="3204"/>
                  </a:lnTo>
                  <a:lnTo>
                    <a:pt x="500" y="3200"/>
                  </a:lnTo>
                  <a:lnTo>
                    <a:pt x="496" y="3190"/>
                  </a:lnTo>
                  <a:lnTo>
                    <a:pt x="496" y="3186"/>
                  </a:lnTo>
                  <a:lnTo>
                    <a:pt x="492" y="3182"/>
                  </a:lnTo>
                  <a:lnTo>
                    <a:pt x="488" y="3176"/>
                  </a:lnTo>
                  <a:lnTo>
                    <a:pt x="488" y="3168"/>
                  </a:lnTo>
                  <a:lnTo>
                    <a:pt x="488" y="3158"/>
                  </a:lnTo>
                  <a:lnTo>
                    <a:pt x="484" y="3148"/>
                  </a:lnTo>
                  <a:lnTo>
                    <a:pt x="474" y="3126"/>
                  </a:lnTo>
                  <a:lnTo>
                    <a:pt x="508" y="3118"/>
                  </a:lnTo>
                  <a:lnTo>
                    <a:pt x="508" y="3112"/>
                  </a:lnTo>
                  <a:lnTo>
                    <a:pt x="536" y="3122"/>
                  </a:lnTo>
                  <a:lnTo>
                    <a:pt x="560" y="3132"/>
                  </a:lnTo>
                  <a:lnTo>
                    <a:pt x="586" y="3138"/>
                  </a:lnTo>
                  <a:lnTo>
                    <a:pt x="616" y="3140"/>
                  </a:lnTo>
                  <a:lnTo>
                    <a:pt x="652" y="3140"/>
                  </a:lnTo>
                  <a:lnTo>
                    <a:pt x="692" y="3140"/>
                  </a:lnTo>
                  <a:lnTo>
                    <a:pt x="726" y="3136"/>
                  </a:lnTo>
                  <a:lnTo>
                    <a:pt x="750" y="3132"/>
                  </a:lnTo>
                  <a:lnTo>
                    <a:pt x="768" y="3128"/>
                  </a:lnTo>
                  <a:lnTo>
                    <a:pt x="776" y="3126"/>
                  </a:lnTo>
                  <a:lnTo>
                    <a:pt x="782" y="3122"/>
                  </a:lnTo>
                  <a:lnTo>
                    <a:pt x="782" y="3120"/>
                  </a:lnTo>
                  <a:lnTo>
                    <a:pt x="782" y="3116"/>
                  </a:lnTo>
                  <a:lnTo>
                    <a:pt x="782" y="3112"/>
                  </a:lnTo>
                  <a:lnTo>
                    <a:pt x="780" y="3110"/>
                  </a:lnTo>
                  <a:lnTo>
                    <a:pt x="776" y="3110"/>
                  </a:lnTo>
                  <a:lnTo>
                    <a:pt x="772" y="3108"/>
                  </a:lnTo>
                  <a:lnTo>
                    <a:pt x="774" y="3100"/>
                  </a:lnTo>
                  <a:lnTo>
                    <a:pt x="774" y="3094"/>
                  </a:lnTo>
                  <a:lnTo>
                    <a:pt x="770" y="3088"/>
                  </a:lnTo>
                  <a:lnTo>
                    <a:pt x="754" y="3076"/>
                  </a:lnTo>
                  <a:lnTo>
                    <a:pt x="744" y="3072"/>
                  </a:lnTo>
                  <a:lnTo>
                    <a:pt x="734" y="3068"/>
                  </a:lnTo>
                  <a:lnTo>
                    <a:pt x="672" y="3052"/>
                  </a:lnTo>
                  <a:lnTo>
                    <a:pt x="662" y="3048"/>
                  </a:lnTo>
                  <a:lnTo>
                    <a:pt x="648" y="3040"/>
                  </a:lnTo>
                  <a:lnTo>
                    <a:pt x="628" y="3028"/>
                  </a:lnTo>
                  <a:lnTo>
                    <a:pt x="630" y="3024"/>
                  </a:lnTo>
                  <a:lnTo>
                    <a:pt x="630" y="3022"/>
                  </a:lnTo>
                  <a:lnTo>
                    <a:pt x="628" y="3020"/>
                  </a:lnTo>
                  <a:lnTo>
                    <a:pt x="618" y="3014"/>
                  </a:lnTo>
                  <a:lnTo>
                    <a:pt x="612" y="3004"/>
                  </a:lnTo>
                  <a:lnTo>
                    <a:pt x="614" y="3002"/>
                  </a:lnTo>
                  <a:lnTo>
                    <a:pt x="612" y="2998"/>
                  </a:lnTo>
                  <a:lnTo>
                    <a:pt x="608" y="2994"/>
                  </a:lnTo>
                  <a:lnTo>
                    <a:pt x="606" y="2992"/>
                  </a:lnTo>
                  <a:lnTo>
                    <a:pt x="600" y="2986"/>
                  </a:lnTo>
                  <a:lnTo>
                    <a:pt x="594" y="2980"/>
                  </a:lnTo>
                  <a:lnTo>
                    <a:pt x="596" y="2978"/>
                  </a:lnTo>
                  <a:lnTo>
                    <a:pt x="596" y="2976"/>
                  </a:lnTo>
                  <a:lnTo>
                    <a:pt x="596" y="2972"/>
                  </a:lnTo>
                  <a:lnTo>
                    <a:pt x="560" y="2904"/>
                  </a:lnTo>
                  <a:lnTo>
                    <a:pt x="558" y="2898"/>
                  </a:lnTo>
                  <a:lnTo>
                    <a:pt x="558" y="2890"/>
                  </a:lnTo>
                  <a:lnTo>
                    <a:pt x="560" y="2880"/>
                  </a:lnTo>
                  <a:lnTo>
                    <a:pt x="574" y="2872"/>
                  </a:lnTo>
                  <a:lnTo>
                    <a:pt x="584" y="2864"/>
                  </a:lnTo>
                  <a:lnTo>
                    <a:pt x="586" y="2860"/>
                  </a:lnTo>
                  <a:lnTo>
                    <a:pt x="588" y="2856"/>
                  </a:lnTo>
                  <a:lnTo>
                    <a:pt x="590" y="2842"/>
                  </a:lnTo>
                  <a:lnTo>
                    <a:pt x="590" y="2822"/>
                  </a:lnTo>
                  <a:lnTo>
                    <a:pt x="590" y="2802"/>
                  </a:lnTo>
                  <a:lnTo>
                    <a:pt x="592" y="2786"/>
                  </a:lnTo>
                  <a:lnTo>
                    <a:pt x="604" y="2738"/>
                  </a:lnTo>
                  <a:lnTo>
                    <a:pt x="614" y="2708"/>
                  </a:lnTo>
                  <a:lnTo>
                    <a:pt x="620" y="2688"/>
                  </a:lnTo>
                  <a:lnTo>
                    <a:pt x="626" y="2666"/>
                  </a:lnTo>
                  <a:lnTo>
                    <a:pt x="634" y="2632"/>
                  </a:lnTo>
                  <a:lnTo>
                    <a:pt x="642" y="2596"/>
                  </a:lnTo>
                  <a:lnTo>
                    <a:pt x="650" y="2568"/>
                  </a:lnTo>
                  <a:lnTo>
                    <a:pt x="662" y="2524"/>
                  </a:lnTo>
                  <a:lnTo>
                    <a:pt x="680" y="2446"/>
                  </a:lnTo>
                  <a:lnTo>
                    <a:pt x="702" y="2354"/>
                  </a:lnTo>
                  <a:lnTo>
                    <a:pt x="720" y="2268"/>
                  </a:lnTo>
                  <a:lnTo>
                    <a:pt x="732" y="2176"/>
                  </a:lnTo>
                  <a:lnTo>
                    <a:pt x="746" y="2068"/>
                  </a:lnTo>
                  <a:lnTo>
                    <a:pt x="762" y="1912"/>
                  </a:lnTo>
                  <a:lnTo>
                    <a:pt x="778" y="1732"/>
                  </a:lnTo>
                  <a:lnTo>
                    <a:pt x="806" y="1732"/>
                  </a:lnTo>
                  <a:lnTo>
                    <a:pt x="826" y="1730"/>
                  </a:lnTo>
                  <a:lnTo>
                    <a:pt x="832" y="1730"/>
                  </a:lnTo>
                  <a:lnTo>
                    <a:pt x="834" y="1728"/>
                  </a:lnTo>
                  <a:lnTo>
                    <a:pt x="832" y="1640"/>
                  </a:lnTo>
                  <a:lnTo>
                    <a:pt x="832" y="1546"/>
                  </a:lnTo>
                  <a:lnTo>
                    <a:pt x="828" y="1470"/>
                  </a:lnTo>
                  <a:lnTo>
                    <a:pt x="846" y="1520"/>
                  </a:lnTo>
                  <a:lnTo>
                    <a:pt x="860" y="1558"/>
                  </a:lnTo>
                  <a:lnTo>
                    <a:pt x="870" y="1580"/>
                  </a:lnTo>
                  <a:lnTo>
                    <a:pt x="876" y="1588"/>
                  </a:lnTo>
                  <a:lnTo>
                    <a:pt x="886" y="1596"/>
                  </a:lnTo>
                  <a:lnTo>
                    <a:pt x="900" y="1602"/>
                  </a:lnTo>
                  <a:lnTo>
                    <a:pt x="918" y="1606"/>
                  </a:lnTo>
                  <a:lnTo>
                    <a:pt x="922" y="1610"/>
                  </a:lnTo>
                  <a:lnTo>
                    <a:pt x="930" y="1644"/>
                  </a:lnTo>
                  <a:lnTo>
                    <a:pt x="938" y="1658"/>
                  </a:lnTo>
                  <a:lnTo>
                    <a:pt x="944" y="1668"/>
                  </a:lnTo>
                  <a:lnTo>
                    <a:pt x="932" y="1668"/>
                  </a:lnTo>
                  <a:lnTo>
                    <a:pt x="922" y="1670"/>
                  </a:lnTo>
                  <a:lnTo>
                    <a:pt x="916" y="1672"/>
                  </a:lnTo>
                  <a:lnTo>
                    <a:pt x="910" y="1678"/>
                  </a:lnTo>
                  <a:lnTo>
                    <a:pt x="906" y="1688"/>
                  </a:lnTo>
                  <a:lnTo>
                    <a:pt x="908" y="1690"/>
                  </a:lnTo>
                  <a:lnTo>
                    <a:pt x="912" y="1694"/>
                  </a:lnTo>
                  <a:lnTo>
                    <a:pt x="916" y="1694"/>
                  </a:lnTo>
                  <a:lnTo>
                    <a:pt x="916" y="1698"/>
                  </a:lnTo>
                  <a:lnTo>
                    <a:pt x="916" y="1702"/>
                  </a:lnTo>
                  <a:lnTo>
                    <a:pt x="918" y="1706"/>
                  </a:lnTo>
                  <a:lnTo>
                    <a:pt x="922" y="1708"/>
                  </a:lnTo>
                  <a:lnTo>
                    <a:pt x="928" y="1708"/>
                  </a:lnTo>
                  <a:lnTo>
                    <a:pt x="936" y="1706"/>
                  </a:lnTo>
                  <a:lnTo>
                    <a:pt x="948" y="1706"/>
                  </a:lnTo>
                  <a:lnTo>
                    <a:pt x="970" y="1702"/>
                  </a:lnTo>
                  <a:lnTo>
                    <a:pt x="982" y="1694"/>
                  </a:lnTo>
                  <a:lnTo>
                    <a:pt x="992" y="1690"/>
                  </a:lnTo>
                  <a:lnTo>
                    <a:pt x="988" y="1700"/>
                  </a:lnTo>
                  <a:lnTo>
                    <a:pt x="986" y="1710"/>
                  </a:lnTo>
                  <a:lnTo>
                    <a:pt x="986" y="1716"/>
                  </a:lnTo>
                  <a:lnTo>
                    <a:pt x="990" y="1720"/>
                  </a:lnTo>
                  <a:lnTo>
                    <a:pt x="996" y="1720"/>
                  </a:lnTo>
                  <a:lnTo>
                    <a:pt x="1002" y="1720"/>
                  </a:lnTo>
                  <a:lnTo>
                    <a:pt x="1008" y="1716"/>
                  </a:lnTo>
                  <a:lnTo>
                    <a:pt x="1016" y="1704"/>
                  </a:lnTo>
                  <a:lnTo>
                    <a:pt x="1022" y="1692"/>
                  </a:lnTo>
                  <a:lnTo>
                    <a:pt x="1028" y="1670"/>
                  </a:lnTo>
                  <a:lnTo>
                    <a:pt x="1034" y="1654"/>
                  </a:lnTo>
                  <a:lnTo>
                    <a:pt x="1038" y="1642"/>
                  </a:lnTo>
                  <a:lnTo>
                    <a:pt x="1040" y="1638"/>
                  </a:lnTo>
                  <a:lnTo>
                    <a:pt x="1040" y="1634"/>
                  </a:lnTo>
                  <a:lnTo>
                    <a:pt x="1038" y="1624"/>
                  </a:lnTo>
                  <a:lnTo>
                    <a:pt x="1034" y="1612"/>
                  </a:lnTo>
                  <a:lnTo>
                    <a:pt x="1036" y="1598"/>
                  </a:lnTo>
                  <a:lnTo>
                    <a:pt x="1036" y="1586"/>
                  </a:lnTo>
                  <a:lnTo>
                    <a:pt x="1034" y="1578"/>
                  </a:lnTo>
                  <a:lnTo>
                    <a:pt x="1010" y="1550"/>
                  </a:lnTo>
                  <a:lnTo>
                    <a:pt x="1002" y="1478"/>
                  </a:lnTo>
                  <a:lnTo>
                    <a:pt x="996" y="1426"/>
                  </a:lnTo>
                  <a:lnTo>
                    <a:pt x="990" y="1386"/>
                  </a:lnTo>
                  <a:lnTo>
                    <a:pt x="968" y="1278"/>
                  </a:lnTo>
                  <a:lnTo>
                    <a:pt x="956" y="1210"/>
                  </a:lnTo>
                  <a:lnTo>
                    <a:pt x="948" y="1158"/>
                  </a:lnTo>
                  <a:lnTo>
                    <a:pt x="946" y="1136"/>
                  </a:lnTo>
                  <a:lnTo>
                    <a:pt x="942" y="1114"/>
                  </a:lnTo>
                  <a:lnTo>
                    <a:pt x="930" y="1068"/>
                  </a:lnTo>
                  <a:lnTo>
                    <a:pt x="920" y="1028"/>
                  </a:lnTo>
                  <a:lnTo>
                    <a:pt x="916" y="1012"/>
                  </a:lnTo>
                  <a:lnTo>
                    <a:pt x="916" y="1000"/>
                  </a:lnTo>
                  <a:lnTo>
                    <a:pt x="910" y="960"/>
                  </a:lnTo>
                  <a:lnTo>
                    <a:pt x="902" y="896"/>
                  </a:lnTo>
                  <a:lnTo>
                    <a:pt x="886" y="772"/>
                  </a:lnTo>
                  <a:lnTo>
                    <a:pt x="872" y="666"/>
                  </a:lnTo>
                  <a:lnTo>
                    <a:pt x="862" y="614"/>
                  </a:lnTo>
                  <a:lnTo>
                    <a:pt x="858" y="592"/>
                  </a:lnTo>
                  <a:lnTo>
                    <a:pt x="854" y="578"/>
                  </a:lnTo>
                  <a:lnTo>
                    <a:pt x="850" y="570"/>
                  </a:lnTo>
                  <a:lnTo>
                    <a:pt x="846" y="562"/>
                  </a:lnTo>
                  <a:lnTo>
                    <a:pt x="840" y="556"/>
                  </a:lnTo>
                  <a:lnTo>
                    <a:pt x="834" y="552"/>
                  </a:lnTo>
                  <a:lnTo>
                    <a:pt x="826" y="548"/>
                  </a:lnTo>
                  <a:lnTo>
                    <a:pt x="822" y="546"/>
                  </a:lnTo>
                  <a:lnTo>
                    <a:pt x="782" y="528"/>
                  </a:lnTo>
                  <a:lnTo>
                    <a:pt x="730" y="504"/>
                  </a:lnTo>
                  <a:lnTo>
                    <a:pt x="650" y="466"/>
                  </a:lnTo>
                  <a:lnTo>
                    <a:pt x="622" y="438"/>
                  </a:lnTo>
                  <a:lnTo>
                    <a:pt x="620" y="424"/>
                  </a:lnTo>
                  <a:lnTo>
                    <a:pt x="616" y="412"/>
                  </a:lnTo>
                  <a:lnTo>
                    <a:pt x="612" y="408"/>
                  </a:lnTo>
                  <a:lnTo>
                    <a:pt x="608" y="404"/>
                  </a:lnTo>
                  <a:lnTo>
                    <a:pt x="610" y="396"/>
                  </a:lnTo>
                  <a:lnTo>
                    <a:pt x="612" y="360"/>
                  </a:lnTo>
                  <a:lnTo>
                    <a:pt x="618" y="356"/>
                  </a:lnTo>
                  <a:lnTo>
                    <a:pt x="626" y="346"/>
                  </a:lnTo>
                  <a:lnTo>
                    <a:pt x="632" y="322"/>
                  </a:lnTo>
                  <a:lnTo>
                    <a:pt x="636" y="308"/>
                  </a:lnTo>
                  <a:lnTo>
                    <a:pt x="648" y="302"/>
                  </a:lnTo>
                  <a:lnTo>
                    <a:pt x="650" y="298"/>
                  </a:lnTo>
                  <a:lnTo>
                    <a:pt x="654" y="288"/>
                  </a:lnTo>
                  <a:lnTo>
                    <a:pt x="656" y="276"/>
                  </a:lnTo>
                  <a:lnTo>
                    <a:pt x="660" y="266"/>
                  </a:lnTo>
                  <a:lnTo>
                    <a:pt x="670" y="238"/>
                  </a:lnTo>
                  <a:lnTo>
                    <a:pt x="674" y="224"/>
                  </a:lnTo>
                  <a:lnTo>
                    <a:pt x="672" y="218"/>
                  </a:lnTo>
                  <a:lnTo>
                    <a:pt x="670" y="212"/>
                  </a:lnTo>
                  <a:lnTo>
                    <a:pt x="666" y="208"/>
                  </a:lnTo>
                  <a:lnTo>
                    <a:pt x="666" y="194"/>
                  </a:lnTo>
                  <a:lnTo>
                    <a:pt x="664" y="186"/>
                  </a:lnTo>
                  <a:lnTo>
                    <a:pt x="660" y="178"/>
                  </a:lnTo>
                  <a:lnTo>
                    <a:pt x="654" y="168"/>
                  </a:lnTo>
                  <a:lnTo>
                    <a:pt x="654" y="144"/>
                  </a:lnTo>
                  <a:lnTo>
                    <a:pt x="652" y="118"/>
                  </a:lnTo>
                  <a:lnTo>
                    <a:pt x="652" y="110"/>
                  </a:lnTo>
                  <a:lnTo>
                    <a:pt x="650" y="96"/>
                  </a:lnTo>
                  <a:lnTo>
                    <a:pt x="646" y="88"/>
                  </a:lnTo>
                  <a:lnTo>
                    <a:pt x="642" y="76"/>
                  </a:lnTo>
                  <a:lnTo>
                    <a:pt x="636" y="64"/>
                  </a:lnTo>
                  <a:lnTo>
                    <a:pt x="626" y="52"/>
                  </a:lnTo>
                  <a:lnTo>
                    <a:pt x="614" y="38"/>
                  </a:lnTo>
                  <a:lnTo>
                    <a:pt x="602" y="30"/>
                  </a:lnTo>
                  <a:lnTo>
                    <a:pt x="590" y="24"/>
                  </a:lnTo>
                  <a:lnTo>
                    <a:pt x="578" y="22"/>
                  </a:lnTo>
                  <a:lnTo>
                    <a:pt x="560" y="20"/>
                  </a:lnTo>
                  <a:lnTo>
                    <a:pt x="552" y="20"/>
                  </a:lnTo>
                  <a:lnTo>
                    <a:pt x="552" y="18"/>
                  </a:lnTo>
                  <a:lnTo>
                    <a:pt x="544" y="10"/>
                  </a:lnTo>
                  <a:lnTo>
                    <a:pt x="540" y="6"/>
                  </a:lnTo>
                  <a:lnTo>
                    <a:pt x="532" y="4"/>
                  </a:lnTo>
                  <a:lnTo>
                    <a:pt x="522" y="2"/>
                  </a:lnTo>
                  <a:lnTo>
                    <a:pt x="510" y="0"/>
                  </a:lnTo>
                  <a:lnTo>
                    <a:pt x="500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Freeform 28"/>
            <p:cNvSpPr>
              <a:spLocks noChangeArrowheads="1"/>
            </p:cNvSpPr>
            <p:nvPr/>
          </p:nvSpPr>
          <p:spPr bwMode="auto">
            <a:xfrm>
              <a:off x="4159" y="1941"/>
              <a:ext cx="172" cy="688"/>
            </a:xfrm>
            <a:custGeom>
              <a:avLst/>
              <a:gdLst>
                <a:gd name="T0" fmla="*/ 0 w 808"/>
                <a:gd name="T1" fmla="*/ 0 h 3210"/>
                <a:gd name="T2" fmla="*/ 0 w 808"/>
                <a:gd name="T3" fmla="*/ 0 h 3210"/>
                <a:gd name="T4" fmla="*/ 0 w 808"/>
                <a:gd name="T5" fmla="*/ 0 h 3210"/>
                <a:gd name="T6" fmla="*/ 0 w 808"/>
                <a:gd name="T7" fmla="*/ 0 h 3210"/>
                <a:gd name="T8" fmla="*/ 0 w 808"/>
                <a:gd name="T9" fmla="*/ 0 h 3210"/>
                <a:gd name="T10" fmla="*/ 0 w 808"/>
                <a:gd name="T11" fmla="*/ 0 h 3210"/>
                <a:gd name="T12" fmla="*/ 0 w 808"/>
                <a:gd name="T13" fmla="*/ 0 h 3210"/>
                <a:gd name="T14" fmla="*/ 0 w 808"/>
                <a:gd name="T15" fmla="*/ 0 h 3210"/>
                <a:gd name="T16" fmla="*/ 0 w 808"/>
                <a:gd name="T17" fmla="*/ 0 h 3210"/>
                <a:gd name="T18" fmla="*/ 0 w 808"/>
                <a:gd name="T19" fmla="*/ 0 h 3210"/>
                <a:gd name="T20" fmla="*/ 0 w 808"/>
                <a:gd name="T21" fmla="*/ 0 h 3210"/>
                <a:gd name="T22" fmla="*/ 0 w 808"/>
                <a:gd name="T23" fmla="*/ 0 h 3210"/>
                <a:gd name="T24" fmla="*/ 0 w 808"/>
                <a:gd name="T25" fmla="*/ 0 h 3210"/>
                <a:gd name="T26" fmla="*/ 0 w 808"/>
                <a:gd name="T27" fmla="*/ 0 h 3210"/>
                <a:gd name="T28" fmla="*/ 0 w 808"/>
                <a:gd name="T29" fmla="*/ 0 h 3210"/>
                <a:gd name="T30" fmla="*/ 0 w 808"/>
                <a:gd name="T31" fmla="*/ 0 h 3210"/>
                <a:gd name="T32" fmla="*/ 0 w 808"/>
                <a:gd name="T33" fmla="*/ 1 h 3210"/>
                <a:gd name="T34" fmla="*/ 0 w 808"/>
                <a:gd name="T35" fmla="*/ 1 h 3210"/>
                <a:gd name="T36" fmla="*/ 0 w 808"/>
                <a:gd name="T37" fmla="*/ 1 h 3210"/>
                <a:gd name="T38" fmla="*/ 0 w 808"/>
                <a:gd name="T39" fmla="*/ 1 h 3210"/>
                <a:gd name="T40" fmla="*/ 0 w 808"/>
                <a:gd name="T41" fmla="*/ 1 h 3210"/>
                <a:gd name="T42" fmla="*/ 0 w 808"/>
                <a:gd name="T43" fmla="*/ 1 h 3210"/>
                <a:gd name="T44" fmla="*/ 0 w 808"/>
                <a:gd name="T45" fmla="*/ 2 h 3210"/>
                <a:gd name="T46" fmla="*/ 0 w 808"/>
                <a:gd name="T47" fmla="*/ 2 h 3210"/>
                <a:gd name="T48" fmla="*/ 0 w 808"/>
                <a:gd name="T49" fmla="*/ 2 h 3210"/>
                <a:gd name="T50" fmla="*/ 0 w 808"/>
                <a:gd name="T51" fmla="*/ 2 h 3210"/>
                <a:gd name="T52" fmla="*/ 0 w 808"/>
                <a:gd name="T53" fmla="*/ 2 h 3210"/>
                <a:gd name="T54" fmla="*/ 0 w 808"/>
                <a:gd name="T55" fmla="*/ 2 h 3210"/>
                <a:gd name="T56" fmla="*/ 0 w 808"/>
                <a:gd name="T57" fmla="*/ 2 h 3210"/>
                <a:gd name="T58" fmla="*/ 0 w 808"/>
                <a:gd name="T59" fmla="*/ 2 h 3210"/>
                <a:gd name="T60" fmla="*/ 0 w 808"/>
                <a:gd name="T61" fmla="*/ 2 h 3210"/>
                <a:gd name="T62" fmla="*/ 0 w 808"/>
                <a:gd name="T63" fmla="*/ 2 h 3210"/>
                <a:gd name="T64" fmla="*/ 0 w 808"/>
                <a:gd name="T65" fmla="*/ 2 h 3210"/>
                <a:gd name="T66" fmla="*/ 0 w 808"/>
                <a:gd name="T67" fmla="*/ 1 h 3210"/>
                <a:gd name="T68" fmla="*/ 0 w 808"/>
                <a:gd name="T69" fmla="*/ 1 h 3210"/>
                <a:gd name="T70" fmla="*/ 0 w 808"/>
                <a:gd name="T71" fmla="*/ 2 h 3210"/>
                <a:gd name="T72" fmla="*/ 0 w 808"/>
                <a:gd name="T73" fmla="*/ 2 h 3210"/>
                <a:gd name="T74" fmla="*/ 0 w 808"/>
                <a:gd name="T75" fmla="*/ 2 h 3210"/>
                <a:gd name="T76" fmla="*/ 0 w 808"/>
                <a:gd name="T77" fmla="*/ 2 h 3210"/>
                <a:gd name="T78" fmla="*/ 0 w 808"/>
                <a:gd name="T79" fmla="*/ 2 h 3210"/>
                <a:gd name="T80" fmla="*/ 0 w 808"/>
                <a:gd name="T81" fmla="*/ 2 h 3210"/>
                <a:gd name="T82" fmla="*/ 0 w 808"/>
                <a:gd name="T83" fmla="*/ 2 h 3210"/>
                <a:gd name="T84" fmla="*/ 0 w 808"/>
                <a:gd name="T85" fmla="*/ 2 h 3210"/>
                <a:gd name="T86" fmla="*/ 0 w 808"/>
                <a:gd name="T87" fmla="*/ 2 h 3210"/>
                <a:gd name="T88" fmla="*/ 0 w 808"/>
                <a:gd name="T89" fmla="*/ 1 h 3210"/>
                <a:gd name="T90" fmla="*/ 0 w 808"/>
                <a:gd name="T91" fmla="*/ 1 h 3210"/>
                <a:gd name="T92" fmla="*/ 0 w 808"/>
                <a:gd name="T93" fmla="*/ 1 h 3210"/>
                <a:gd name="T94" fmla="*/ 0 w 808"/>
                <a:gd name="T95" fmla="*/ 1 h 3210"/>
                <a:gd name="T96" fmla="*/ 0 w 808"/>
                <a:gd name="T97" fmla="*/ 1 h 3210"/>
                <a:gd name="T98" fmla="*/ 0 w 808"/>
                <a:gd name="T99" fmla="*/ 0 h 3210"/>
                <a:gd name="T100" fmla="*/ 0 w 808"/>
                <a:gd name="T101" fmla="*/ 0 h 3210"/>
                <a:gd name="T102" fmla="*/ 0 w 808"/>
                <a:gd name="T103" fmla="*/ 0 h 3210"/>
                <a:gd name="T104" fmla="*/ 0 w 808"/>
                <a:gd name="T105" fmla="*/ 0 h 3210"/>
                <a:gd name="T106" fmla="*/ 0 w 808"/>
                <a:gd name="T107" fmla="*/ 0 h 3210"/>
                <a:gd name="T108" fmla="*/ 0 w 808"/>
                <a:gd name="T109" fmla="*/ 0 h 3210"/>
                <a:gd name="T110" fmla="*/ 0 w 808"/>
                <a:gd name="T111" fmla="*/ 0 h 3210"/>
                <a:gd name="T112" fmla="*/ 0 w 808"/>
                <a:gd name="T113" fmla="*/ 0 h 3210"/>
                <a:gd name="T114" fmla="*/ 0 w 808"/>
                <a:gd name="T115" fmla="*/ 0 h 3210"/>
                <a:gd name="T116" fmla="*/ 0 w 808"/>
                <a:gd name="T117" fmla="*/ 0 h 3210"/>
                <a:gd name="T118" fmla="*/ 0 w 808"/>
                <a:gd name="T119" fmla="*/ 0 h 3210"/>
                <a:gd name="T120" fmla="*/ 0 w 808"/>
                <a:gd name="T121" fmla="*/ 0 h 3210"/>
                <a:gd name="T122" fmla="*/ 0 w 808"/>
                <a:gd name="T123" fmla="*/ 0 h 3210"/>
                <a:gd name="T124" fmla="*/ 0 w 808"/>
                <a:gd name="T125" fmla="*/ 0 h 321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08"/>
                <a:gd name="T190" fmla="*/ 0 h 3210"/>
                <a:gd name="T191" fmla="*/ 808 w 808"/>
                <a:gd name="T192" fmla="*/ 3210 h 321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08" h="3210">
                  <a:moveTo>
                    <a:pt x="542" y="378"/>
                  </a:moveTo>
                  <a:lnTo>
                    <a:pt x="542" y="378"/>
                  </a:lnTo>
                  <a:lnTo>
                    <a:pt x="546" y="374"/>
                  </a:lnTo>
                  <a:lnTo>
                    <a:pt x="554" y="372"/>
                  </a:lnTo>
                  <a:lnTo>
                    <a:pt x="560" y="374"/>
                  </a:lnTo>
                  <a:lnTo>
                    <a:pt x="562" y="376"/>
                  </a:lnTo>
                  <a:lnTo>
                    <a:pt x="554" y="378"/>
                  </a:lnTo>
                  <a:lnTo>
                    <a:pt x="548" y="378"/>
                  </a:lnTo>
                  <a:lnTo>
                    <a:pt x="542" y="380"/>
                  </a:lnTo>
                  <a:lnTo>
                    <a:pt x="542" y="378"/>
                  </a:lnTo>
                  <a:close/>
                  <a:moveTo>
                    <a:pt x="330" y="398"/>
                  </a:moveTo>
                  <a:lnTo>
                    <a:pt x="330" y="398"/>
                  </a:lnTo>
                  <a:lnTo>
                    <a:pt x="348" y="354"/>
                  </a:lnTo>
                  <a:lnTo>
                    <a:pt x="350" y="358"/>
                  </a:lnTo>
                  <a:lnTo>
                    <a:pt x="344" y="376"/>
                  </a:lnTo>
                  <a:lnTo>
                    <a:pt x="342" y="384"/>
                  </a:lnTo>
                  <a:lnTo>
                    <a:pt x="342" y="392"/>
                  </a:lnTo>
                  <a:lnTo>
                    <a:pt x="342" y="398"/>
                  </a:lnTo>
                  <a:lnTo>
                    <a:pt x="340" y="404"/>
                  </a:lnTo>
                  <a:lnTo>
                    <a:pt x="332" y="422"/>
                  </a:lnTo>
                  <a:lnTo>
                    <a:pt x="330" y="416"/>
                  </a:lnTo>
                  <a:lnTo>
                    <a:pt x="328" y="410"/>
                  </a:lnTo>
                  <a:lnTo>
                    <a:pt x="328" y="404"/>
                  </a:lnTo>
                  <a:lnTo>
                    <a:pt x="330" y="398"/>
                  </a:lnTo>
                  <a:close/>
                  <a:moveTo>
                    <a:pt x="430" y="2"/>
                  </a:moveTo>
                  <a:lnTo>
                    <a:pt x="430" y="2"/>
                  </a:lnTo>
                  <a:lnTo>
                    <a:pt x="422" y="0"/>
                  </a:lnTo>
                  <a:lnTo>
                    <a:pt x="414" y="0"/>
                  </a:lnTo>
                  <a:lnTo>
                    <a:pt x="404" y="4"/>
                  </a:lnTo>
                  <a:lnTo>
                    <a:pt x="386" y="12"/>
                  </a:lnTo>
                  <a:lnTo>
                    <a:pt x="378" y="16"/>
                  </a:lnTo>
                  <a:lnTo>
                    <a:pt x="374" y="18"/>
                  </a:lnTo>
                  <a:lnTo>
                    <a:pt x="362" y="24"/>
                  </a:lnTo>
                  <a:lnTo>
                    <a:pt x="356" y="30"/>
                  </a:lnTo>
                  <a:lnTo>
                    <a:pt x="350" y="38"/>
                  </a:lnTo>
                  <a:lnTo>
                    <a:pt x="346" y="48"/>
                  </a:lnTo>
                  <a:lnTo>
                    <a:pt x="340" y="60"/>
                  </a:lnTo>
                  <a:lnTo>
                    <a:pt x="334" y="68"/>
                  </a:lnTo>
                  <a:lnTo>
                    <a:pt x="328" y="76"/>
                  </a:lnTo>
                  <a:lnTo>
                    <a:pt x="320" y="84"/>
                  </a:lnTo>
                  <a:lnTo>
                    <a:pt x="316" y="94"/>
                  </a:lnTo>
                  <a:lnTo>
                    <a:pt x="308" y="112"/>
                  </a:lnTo>
                  <a:lnTo>
                    <a:pt x="298" y="138"/>
                  </a:lnTo>
                  <a:lnTo>
                    <a:pt x="292" y="160"/>
                  </a:lnTo>
                  <a:lnTo>
                    <a:pt x="290" y="180"/>
                  </a:lnTo>
                  <a:lnTo>
                    <a:pt x="290" y="194"/>
                  </a:lnTo>
                  <a:lnTo>
                    <a:pt x="292" y="206"/>
                  </a:lnTo>
                  <a:lnTo>
                    <a:pt x="296" y="216"/>
                  </a:lnTo>
                  <a:lnTo>
                    <a:pt x="300" y="224"/>
                  </a:lnTo>
                  <a:lnTo>
                    <a:pt x="306" y="230"/>
                  </a:lnTo>
                  <a:lnTo>
                    <a:pt x="308" y="256"/>
                  </a:lnTo>
                  <a:lnTo>
                    <a:pt x="308" y="270"/>
                  </a:lnTo>
                  <a:lnTo>
                    <a:pt x="312" y="280"/>
                  </a:lnTo>
                  <a:lnTo>
                    <a:pt x="316" y="290"/>
                  </a:lnTo>
                  <a:lnTo>
                    <a:pt x="320" y="294"/>
                  </a:lnTo>
                  <a:lnTo>
                    <a:pt x="322" y="306"/>
                  </a:lnTo>
                  <a:lnTo>
                    <a:pt x="320" y="312"/>
                  </a:lnTo>
                  <a:lnTo>
                    <a:pt x="318" y="316"/>
                  </a:lnTo>
                  <a:lnTo>
                    <a:pt x="312" y="322"/>
                  </a:lnTo>
                  <a:lnTo>
                    <a:pt x="306" y="322"/>
                  </a:lnTo>
                  <a:lnTo>
                    <a:pt x="304" y="324"/>
                  </a:lnTo>
                  <a:lnTo>
                    <a:pt x="306" y="326"/>
                  </a:lnTo>
                  <a:lnTo>
                    <a:pt x="312" y="326"/>
                  </a:lnTo>
                  <a:lnTo>
                    <a:pt x="320" y="324"/>
                  </a:lnTo>
                  <a:lnTo>
                    <a:pt x="328" y="318"/>
                  </a:lnTo>
                  <a:lnTo>
                    <a:pt x="336" y="328"/>
                  </a:lnTo>
                  <a:lnTo>
                    <a:pt x="340" y="342"/>
                  </a:lnTo>
                  <a:lnTo>
                    <a:pt x="332" y="366"/>
                  </a:lnTo>
                  <a:lnTo>
                    <a:pt x="328" y="378"/>
                  </a:lnTo>
                  <a:lnTo>
                    <a:pt x="326" y="392"/>
                  </a:lnTo>
                  <a:lnTo>
                    <a:pt x="324" y="408"/>
                  </a:lnTo>
                  <a:lnTo>
                    <a:pt x="326" y="414"/>
                  </a:lnTo>
                  <a:lnTo>
                    <a:pt x="326" y="418"/>
                  </a:lnTo>
                  <a:lnTo>
                    <a:pt x="330" y="424"/>
                  </a:lnTo>
                  <a:lnTo>
                    <a:pt x="316" y="444"/>
                  </a:lnTo>
                  <a:lnTo>
                    <a:pt x="312" y="450"/>
                  </a:lnTo>
                  <a:lnTo>
                    <a:pt x="310" y="458"/>
                  </a:lnTo>
                  <a:lnTo>
                    <a:pt x="310" y="466"/>
                  </a:lnTo>
                  <a:lnTo>
                    <a:pt x="310" y="474"/>
                  </a:lnTo>
                  <a:lnTo>
                    <a:pt x="314" y="488"/>
                  </a:lnTo>
                  <a:lnTo>
                    <a:pt x="320" y="500"/>
                  </a:lnTo>
                  <a:lnTo>
                    <a:pt x="314" y="504"/>
                  </a:lnTo>
                  <a:lnTo>
                    <a:pt x="288" y="514"/>
                  </a:lnTo>
                  <a:lnTo>
                    <a:pt x="276" y="520"/>
                  </a:lnTo>
                  <a:lnTo>
                    <a:pt x="266" y="526"/>
                  </a:lnTo>
                  <a:lnTo>
                    <a:pt x="256" y="532"/>
                  </a:lnTo>
                  <a:lnTo>
                    <a:pt x="252" y="532"/>
                  </a:lnTo>
                  <a:lnTo>
                    <a:pt x="242" y="530"/>
                  </a:lnTo>
                  <a:lnTo>
                    <a:pt x="226" y="530"/>
                  </a:lnTo>
                  <a:lnTo>
                    <a:pt x="218" y="532"/>
                  </a:lnTo>
                  <a:lnTo>
                    <a:pt x="208" y="536"/>
                  </a:lnTo>
                  <a:lnTo>
                    <a:pt x="176" y="548"/>
                  </a:lnTo>
                  <a:lnTo>
                    <a:pt x="154" y="556"/>
                  </a:lnTo>
                  <a:lnTo>
                    <a:pt x="150" y="558"/>
                  </a:lnTo>
                  <a:lnTo>
                    <a:pt x="144" y="564"/>
                  </a:lnTo>
                  <a:lnTo>
                    <a:pt x="134" y="580"/>
                  </a:lnTo>
                  <a:lnTo>
                    <a:pt x="126" y="596"/>
                  </a:lnTo>
                  <a:lnTo>
                    <a:pt x="122" y="608"/>
                  </a:lnTo>
                  <a:lnTo>
                    <a:pt x="120" y="620"/>
                  </a:lnTo>
                  <a:lnTo>
                    <a:pt x="120" y="626"/>
                  </a:lnTo>
                  <a:lnTo>
                    <a:pt x="112" y="632"/>
                  </a:lnTo>
                  <a:lnTo>
                    <a:pt x="108" y="638"/>
                  </a:lnTo>
                  <a:lnTo>
                    <a:pt x="106" y="650"/>
                  </a:lnTo>
                  <a:lnTo>
                    <a:pt x="106" y="674"/>
                  </a:lnTo>
                  <a:lnTo>
                    <a:pt x="106" y="686"/>
                  </a:lnTo>
                  <a:lnTo>
                    <a:pt x="98" y="710"/>
                  </a:lnTo>
                  <a:lnTo>
                    <a:pt x="88" y="742"/>
                  </a:lnTo>
                  <a:lnTo>
                    <a:pt x="78" y="770"/>
                  </a:lnTo>
                  <a:lnTo>
                    <a:pt x="72" y="770"/>
                  </a:lnTo>
                  <a:lnTo>
                    <a:pt x="68" y="774"/>
                  </a:lnTo>
                  <a:lnTo>
                    <a:pt x="62" y="782"/>
                  </a:lnTo>
                  <a:lnTo>
                    <a:pt x="60" y="792"/>
                  </a:lnTo>
                  <a:lnTo>
                    <a:pt x="58" y="804"/>
                  </a:lnTo>
                  <a:lnTo>
                    <a:pt x="56" y="820"/>
                  </a:lnTo>
                  <a:lnTo>
                    <a:pt x="48" y="838"/>
                  </a:lnTo>
                  <a:lnTo>
                    <a:pt x="40" y="860"/>
                  </a:lnTo>
                  <a:lnTo>
                    <a:pt x="30" y="882"/>
                  </a:lnTo>
                  <a:lnTo>
                    <a:pt x="18" y="914"/>
                  </a:lnTo>
                  <a:lnTo>
                    <a:pt x="14" y="924"/>
                  </a:lnTo>
                  <a:lnTo>
                    <a:pt x="12" y="934"/>
                  </a:lnTo>
                  <a:lnTo>
                    <a:pt x="12" y="946"/>
                  </a:lnTo>
                  <a:lnTo>
                    <a:pt x="6" y="962"/>
                  </a:lnTo>
                  <a:lnTo>
                    <a:pt x="2" y="976"/>
                  </a:lnTo>
                  <a:lnTo>
                    <a:pt x="0" y="988"/>
                  </a:lnTo>
                  <a:lnTo>
                    <a:pt x="6" y="1020"/>
                  </a:lnTo>
                  <a:lnTo>
                    <a:pt x="8" y="1034"/>
                  </a:lnTo>
                  <a:lnTo>
                    <a:pt x="10" y="1044"/>
                  </a:lnTo>
                  <a:lnTo>
                    <a:pt x="10" y="1054"/>
                  </a:lnTo>
                  <a:lnTo>
                    <a:pt x="12" y="1074"/>
                  </a:lnTo>
                  <a:lnTo>
                    <a:pt x="14" y="1084"/>
                  </a:lnTo>
                  <a:lnTo>
                    <a:pt x="20" y="1094"/>
                  </a:lnTo>
                  <a:lnTo>
                    <a:pt x="26" y="1102"/>
                  </a:lnTo>
                  <a:lnTo>
                    <a:pt x="36" y="1108"/>
                  </a:lnTo>
                  <a:lnTo>
                    <a:pt x="68" y="1116"/>
                  </a:lnTo>
                  <a:lnTo>
                    <a:pt x="112" y="1126"/>
                  </a:lnTo>
                  <a:lnTo>
                    <a:pt x="170" y="1138"/>
                  </a:lnTo>
                  <a:lnTo>
                    <a:pt x="156" y="1204"/>
                  </a:lnTo>
                  <a:lnTo>
                    <a:pt x="144" y="1260"/>
                  </a:lnTo>
                  <a:lnTo>
                    <a:pt x="130" y="1304"/>
                  </a:lnTo>
                  <a:lnTo>
                    <a:pt x="122" y="1340"/>
                  </a:lnTo>
                  <a:lnTo>
                    <a:pt x="114" y="1376"/>
                  </a:lnTo>
                  <a:lnTo>
                    <a:pt x="110" y="1406"/>
                  </a:lnTo>
                  <a:lnTo>
                    <a:pt x="108" y="1422"/>
                  </a:lnTo>
                  <a:lnTo>
                    <a:pt x="108" y="1426"/>
                  </a:lnTo>
                  <a:lnTo>
                    <a:pt x="110" y="1428"/>
                  </a:lnTo>
                  <a:lnTo>
                    <a:pt x="118" y="1436"/>
                  </a:lnTo>
                  <a:lnTo>
                    <a:pt x="126" y="1442"/>
                  </a:lnTo>
                  <a:lnTo>
                    <a:pt x="118" y="1554"/>
                  </a:lnTo>
                  <a:lnTo>
                    <a:pt x="110" y="1656"/>
                  </a:lnTo>
                  <a:lnTo>
                    <a:pt x="104" y="1754"/>
                  </a:lnTo>
                  <a:lnTo>
                    <a:pt x="100" y="1866"/>
                  </a:lnTo>
                  <a:lnTo>
                    <a:pt x="94" y="1996"/>
                  </a:lnTo>
                  <a:lnTo>
                    <a:pt x="84" y="2156"/>
                  </a:lnTo>
                  <a:lnTo>
                    <a:pt x="86" y="2158"/>
                  </a:lnTo>
                  <a:lnTo>
                    <a:pt x="92" y="2162"/>
                  </a:lnTo>
                  <a:lnTo>
                    <a:pt x="110" y="2168"/>
                  </a:lnTo>
                  <a:lnTo>
                    <a:pt x="110" y="2198"/>
                  </a:lnTo>
                  <a:lnTo>
                    <a:pt x="114" y="2218"/>
                  </a:lnTo>
                  <a:lnTo>
                    <a:pt x="118" y="2236"/>
                  </a:lnTo>
                  <a:lnTo>
                    <a:pt x="120" y="2258"/>
                  </a:lnTo>
                  <a:lnTo>
                    <a:pt x="124" y="2288"/>
                  </a:lnTo>
                  <a:lnTo>
                    <a:pt x="130" y="2304"/>
                  </a:lnTo>
                  <a:lnTo>
                    <a:pt x="136" y="2324"/>
                  </a:lnTo>
                  <a:lnTo>
                    <a:pt x="140" y="2344"/>
                  </a:lnTo>
                  <a:lnTo>
                    <a:pt x="144" y="2378"/>
                  </a:lnTo>
                  <a:lnTo>
                    <a:pt x="154" y="2472"/>
                  </a:lnTo>
                  <a:lnTo>
                    <a:pt x="166" y="2574"/>
                  </a:lnTo>
                  <a:lnTo>
                    <a:pt x="172" y="2618"/>
                  </a:lnTo>
                  <a:lnTo>
                    <a:pt x="180" y="2654"/>
                  </a:lnTo>
                  <a:lnTo>
                    <a:pt x="212" y="2796"/>
                  </a:lnTo>
                  <a:lnTo>
                    <a:pt x="226" y="2864"/>
                  </a:lnTo>
                  <a:lnTo>
                    <a:pt x="230" y="2888"/>
                  </a:lnTo>
                  <a:lnTo>
                    <a:pt x="232" y="2904"/>
                  </a:lnTo>
                  <a:lnTo>
                    <a:pt x="230" y="2928"/>
                  </a:lnTo>
                  <a:lnTo>
                    <a:pt x="226" y="2956"/>
                  </a:lnTo>
                  <a:lnTo>
                    <a:pt x="218" y="2982"/>
                  </a:lnTo>
                  <a:lnTo>
                    <a:pt x="214" y="2994"/>
                  </a:lnTo>
                  <a:lnTo>
                    <a:pt x="208" y="3004"/>
                  </a:lnTo>
                  <a:lnTo>
                    <a:pt x="188" y="3044"/>
                  </a:lnTo>
                  <a:lnTo>
                    <a:pt x="178" y="3064"/>
                  </a:lnTo>
                  <a:lnTo>
                    <a:pt x="176" y="3064"/>
                  </a:lnTo>
                  <a:lnTo>
                    <a:pt x="172" y="3066"/>
                  </a:lnTo>
                  <a:lnTo>
                    <a:pt x="170" y="3070"/>
                  </a:lnTo>
                  <a:lnTo>
                    <a:pt x="168" y="3076"/>
                  </a:lnTo>
                  <a:lnTo>
                    <a:pt x="160" y="3090"/>
                  </a:lnTo>
                  <a:lnTo>
                    <a:pt x="156" y="3100"/>
                  </a:lnTo>
                  <a:lnTo>
                    <a:pt x="150" y="3108"/>
                  </a:lnTo>
                  <a:lnTo>
                    <a:pt x="118" y="3134"/>
                  </a:lnTo>
                  <a:lnTo>
                    <a:pt x="86" y="3156"/>
                  </a:lnTo>
                  <a:lnTo>
                    <a:pt x="80" y="3162"/>
                  </a:lnTo>
                  <a:lnTo>
                    <a:pt x="74" y="3168"/>
                  </a:lnTo>
                  <a:lnTo>
                    <a:pt x="70" y="3174"/>
                  </a:lnTo>
                  <a:lnTo>
                    <a:pt x="68" y="3180"/>
                  </a:lnTo>
                  <a:lnTo>
                    <a:pt x="70" y="3184"/>
                  </a:lnTo>
                  <a:lnTo>
                    <a:pt x="72" y="3186"/>
                  </a:lnTo>
                  <a:lnTo>
                    <a:pt x="80" y="3192"/>
                  </a:lnTo>
                  <a:lnTo>
                    <a:pt x="90" y="3196"/>
                  </a:lnTo>
                  <a:lnTo>
                    <a:pt x="104" y="3198"/>
                  </a:lnTo>
                  <a:lnTo>
                    <a:pt x="128" y="3200"/>
                  </a:lnTo>
                  <a:lnTo>
                    <a:pt x="162" y="3200"/>
                  </a:lnTo>
                  <a:lnTo>
                    <a:pt x="234" y="3198"/>
                  </a:lnTo>
                  <a:lnTo>
                    <a:pt x="246" y="3196"/>
                  </a:lnTo>
                  <a:lnTo>
                    <a:pt x="254" y="3192"/>
                  </a:lnTo>
                  <a:lnTo>
                    <a:pt x="260" y="3188"/>
                  </a:lnTo>
                  <a:lnTo>
                    <a:pt x="264" y="3182"/>
                  </a:lnTo>
                  <a:lnTo>
                    <a:pt x="270" y="3170"/>
                  </a:lnTo>
                  <a:lnTo>
                    <a:pt x="272" y="3162"/>
                  </a:lnTo>
                  <a:lnTo>
                    <a:pt x="276" y="3154"/>
                  </a:lnTo>
                  <a:lnTo>
                    <a:pt x="284" y="3142"/>
                  </a:lnTo>
                  <a:lnTo>
                    <a:pt x="302" y="3120"/>
                  </a:lnTo>
                  <a:lnTo>
                    <a:pt x="312" y="3112"/>
                  </a:lnTo>
                  <a:lnTo>
                    <a:pt x="322" y="3104"/>
                  </a:lnTo>
                  <a:lnTo>
                    <a:pt x="332" y="3098"/>
                  </a:lnTo>
                  <a:lnTo>
                    <a:pt x="334" y="3114"/>
                  </a:lnTo>
                  <a:lnTo>
                    <a:pt x="336" y="3136"/>
                  </a:lnTo>
                  <a:lnTo>
                    <a:pt x="336" y="3144"/>
                  </a:lnTo>
                  <a:lnTo>
                    <a:pt x="334" y="3152"/>
                  </a:lnTo>
                  <a:lnTo>
                    <a:pt x="332" y="3156"/>
                  </a:lnTo>
                  <a:lnTo>
                    <a:pt x="334" y="3160"/>
                  </a:lnTo>
                  <a:lnTo>
                    <a:pt x="340" y="3162"/>
                  </a:lnTo>
                  <a:lnTo>
                    <a:pt x="350" y="3162"/>
                  </a:lnTo>
                  <a:lnTo>
                    <a:pt x="354" y="3162"/>
                  </a:lnTo>
                  <a:lnTo>
                    <a:pt x="356" y="3160"/>
                  </a:lnTo>
                  <a:lnTo>
                    <a:pt x="358" y="3156"/>
                  </a:lnTo>
                  <a:lnTo>
                    <a:pt x="358" y="3152"/>
                  </a:lnTo>
                  <a:lnTo>
                    <a:pt x="362" y="3126"/>
                  </a:lnTo>
                  <a:lnTo>
                    <a:pt x="366" y="3108"/>
                  </a:lnTo>
                  <a:lnTo>
                    <a:pt x="372" y="3092"/>
                  </a:lnTo>
                  <a:lnTo>
                    <a:pt x="380" y="3080"/>
                  </a:lnTo>
                  <a:lnTo>
                    <a:pt x="388" y="3070"/>
                  </a:lnTo>
                  <a:lnTo>
                    <a:pt x="402" y="3054"/>
                  </a:lnTo>
                  <a:lnTo>
                    <a:pt x="408" y="3044"/>
                  </a:lnTo>
                  <a:lnTo>
                    <a:pt x="410" y="3030"/>
                  </a:lnTo>
                  <a:lnTo>
                    <a:pt x="408" y="3014"/>
                  </a:lnTo>
                  <a:lnTo>
                    <a:pt x="406" y="3004"/>
                  </a:lnTo>
                  <a:lnTo>
                    <a:pt x="402" y="2994"/>
                  </a:lnTo>
                  <a:lnTo>
                    <a:pt x="380" y="2948"/>
                  </a:lnTo>
                  <a:lnTo>
                    <a:pt x="378" y="2944"/>
                  </a:lnTo>
                  <a:lnTo>
                    <a:pt x="374" y="2942"/>
                  </a:lnTo>
                  <a:lnTo>
                    <a:pt x="374" y="2940"/>
                  </a:lnTo>
                  <a:lnTo>
                    <a:pt x="356" y="2844"/>
                  </a:lnTo>
                  <a:lnTo>
                    <a:pt x="352" y="2812"/>
                  </a:lnTo>
                  <a:lnTo>
                    <a:pt x="348" y="2760"/>
                  </a:lnTo>
                  <a:lnTo>
                    <a:pt x="346" y="2698"/>
                  </a:lnTo>
                  <a:lnTo>
                    <a:pt x="348" y="2666"/>
                  </a:lnTo>
                  <a:lnTo>
                    <a:pt x="350" y="2636"/>
                  </a:lnTo>
                  <a:lnTo>
                    <a:pt x="352" y="2604"/>
                  </a:lnTo>
                  <a:lnTo>
                    <a:pt x="350" y="2570"/>
                  </a:lnTo>
                  <a:lnTo>
                    <a:pt x="348" y="2534"/>
                  </a:lnTo>
                  <a:lnTo>
                    <a:pt x="344" y="2496"/>
                  </a:lnTo>
                  <a:lnTo>
                    <a:pt x="332" y="2422"/>
                  </a:lnTo>
                  <a:lnTo>
                    <a:pt x="318" y="2360"/>
                  </a:lnTo>
                  <a:lnTo>
                    <a:pt x="308" y="2314"/>
                  </a:lnTo>
                  <a:lnTo>
                    <a:pt x="304" y="2286"/>
                  </a:lnTo>
                  <a:lnTo>
                    <a:pt x="304" y="2266"/>
                  </a:lnTo>
                  <a:lnTo>
                    <a:pt x="306" y="2252"/>
                  </a:lnTo>
                  <a:lnTo>
                    <a:pt x="312" y="2192"/>
                  </a:lnTo>
                  <a:lnTo>
                    <a:pt x="468" y="2192"/>
                  </a:lnTo>
                  <a:lnTo>
                    <a:pt x="478" y="2254"/>
                  </a:lnTo>
                  <a:lnTo>
                    <a:pt x="486" y="2296"/>
                  </a:lnTo>
                  <a:lnTo>
                    <a:pt x="498" y="2348"/>
                  </a:lnTo>
                  <a:lnTo>
                    <a:pt x="498" y="2366"/>
                  </a:lnTo>
                  <a:lnTo>
                    <a:pt x="498" y="2394"/>
                  </a:lnTo>
                  <a:lnTo>
                    <a:pt x="492" y="2470"/>
                  </a:lnTo>
                  <a:lnTo>
                    <a:pt x="490" y="2516"/>
                  </a:lnTo>
                  <a:lnTo>
                    <a:pt x="488" y="2566"/>
                  </a:lnTo>
                  <a:lnTo>
                    <a:pt x="490" y="2614"/>
                  </a:lnTo>
                  <a:lnTo>
                    <a:pt x="494" y="2662"/>
                  </a:lnTo>
                  <a:lnTo>
                    <a:pt x="500" y="2708"/>
                  </a:lnTo>
                  <a:lnTo>
                    <a:pt x="502" y="2746"/>
                  </a:lnTo>
                  <a:lnTo>
                    <a:pt x="502" y="2780"/>
                  </a:lnTo>
                  <a:lnTo>
                    <a:pt x="500" y="2808"/>
                  </a:lnTo>
                  <a:lnTo>
                    <a:pt x="498" y="2834"/>
                  </a:lnTo>
                  <a:lnTo>
                    <a:pt x="494" y="2854"/>
                  </a:lnTo>
                  <a:lnTo>
                    <a:pt x="484" y="2886"/>
                  </a:lnTo>
                  <a:lnTo>
                    <a:pt x="478" y="2908"/>
                  </a:lnTo>
                  <a:lnTo>
                    <a:pt x="476" y="2926"/>
                  </a:lnTo>
                  <a:lnTo>
                    <a:pt x="472" y="2950"/>
                  </a:lnTo>
                  <a:lnTo>
                    <a:pt x="468" y="2972"/>
                  </a:lnTo>
                  <a:lnTo>
                    <a:pt x="460" y="3004"/>
                  </a:lnTo>
                  <a:lnTo>
                    <a:pt x="448" y="3044"/>
                  </a:lnTo>
                  <a:lnTo>
                    <a:pt x="440" y="3068"/>
                  </a:lnTo>
                  <a:lnTo>
                    <a:pt x="436" y="3070"/>
                  </a:lnTo>
                  <a:lnTo>
                    <a:pt x="430" y="3076"/>
                  </a:lnTo>
                  <a:lnTo>
                    <a:pt x="428" y="3082"/>
                  </a:lnTo>
                  <a:lnTo>
                    <a:pt x="426" y="3090"/>
                  </a:lnTo>
                  <a:lnTo>
                    <a:pt x="422" y="3098"/>
                  </a:lnTo>
                  <a:lnTo>
                    <a:pt x="408" y="3118"/>
                  </a:lnTo>
                  <a:lnTo>
                    <a:pt x="400" y="3130"/>
                  </a:lnTo>
                  <a:lnTo>
                    <a:pt x="390" y="3148"/>
                  </a:lnTo>
                  <a:lnTo>
                    <a:pt x="382" y="3166"/>
                  </a:lnTo>
                  <a:lnTo>
                    <a:pt x="376" y="3180"/>
                  </a:lnTo>
                  <a:lnTo>
                    <a:pt x="376" y="3192"/>
                  </a:lnTo>
                  <a:lnTo>
                    <a:pt x="380" y="3200"/>
                  </a:lnTo>
                  <a:lnTo>
                    <a:pt x="386" y="3204"/>
                  </a:lnTo>
                  <a:lnTo>
                    <a:pt x="392" y="3206"/>
                  </a:lnTo>
                  <a:lnTo>
                    <a:pt x="406" y="3208"/>
                  </a:lnTo>
                  <a:lnTo>
                    <a:pt x="430" y="3210"/>
                  </a:lnTo>
                  <a:lnTo>
                    <a:pt x="456" y="3210"/>
                  </a:lnTo>
                  <a:lnTo>
                    <a:pt x="482" y="3210"/>
                  </a:lnTo>
                  <a:lnTo>
                    <a:pt x="504" y="3206"/>
                  </a:lnTo>
                  <a:lnTo>
                    <a:pt x="528" y="3200"/>
                  </a:lnTo>
                  <a:lnTo>
                    <a:pt x="548" y="3194"/>
                  </a:lnTo>
                  <a:lnTo>
                    <a:pt x="554" y="3190"/>
                  </a:lnTo>
                  <a:lnTo>
                    <a:pt x="558" y="3186"/>
                  </a:lnTo>
                  <a:lnTo>
                    <a:pt x="564" y="3178"/>
                  </a:lnTo>
                  <a:lnTo>
                    <a:pt x="566" y="3170"/>
                  </a:lnTo>
                  <a:lnTo>
                    <a:pt x="566" y="3160"/>
                  </a:lnTo>
                  <a:lnTo>
                    <a:pt x="572" y="3158"/>
                  </a:lnTo>
                  <a:lnTo>
                    <a:pt x="574" y="3154"/>
                  </a:lnTo>
                  <a:lnTo>
                    <a:pt x="574" y="3144"/>
                  </a:lnTo>
                  <a:lnTo>
                    <a:pt x="574" y="3114"/>
                  </a:lnTo>
                  <a:lnTo>
                    <a:pt x="582" y="3094"/>
                  </a:lnTo>
                  <a:lnTo>
                    <a:pt x="590" y="3076"/>
                  </a:lnTo>
                  <a:lnTo>
                    <a:pt x="596" y="3068"/>
                  </a:lnTo>
                  <a:lnTo>
                    <a:pt x="602" y="3062"/>
                  </a:lnTo>
                  <a:lnTo>
                    <a:pt x="608" y="3054"/>
                  </a:lnTo>
                  <a:lnTo>
                    <a:pt x="612" y="3046"/>
                  </a:lnTo>
                  <a:lnTo>
                    <a:pt x="614" y="3036"/>
                  </a:lnTo>
                  <a:lnTo>
                    <a:pt x="616" y="3026"/>
                  </a:lnTo>
                  <a:lnTo>
                    <a:pt x="616" y="3004"/>
                  </a:lnTo>
                  <a:lnTo>
                    <a:pt x="612" y="2988"/>
                  </a:lnTo>
                  <a:lnTo>
                    <a:pt x="608" y="2974"/>
                  </a:lnTo>
                  <a:lnTo>
                    <a:pt x="606" y="2964"/>
                  </a:lnTo>
                  <a:lnTo>
                    <a:pt x="606" y="2952"/>
                  </a:lnTo>
                  <a:lnTo>
                    <a:pt x="602" y="2952"/>
                  </a:lnTo>
                  <a:lnTo>
                    <a:pt x="602" y="2946"/>
                  </a:lnTo>
                  <a:lnTo>
                    <a:pt x="600" y="2924"/>
                  </a:lnTo>
                  <a:lnTo>
                    <a:pt x="602" y="2896"/>
                  </a:lnTo>
                  <a:lnTo>
                    <a:pt x="608" y="2854"/>
                  </a:lnTo>
                  <a:lnTo>
                    <a:pt x="622" y="2794"/>
                  </a:lnTo>
                  <a:lnTo>
                    <a:pt x="636" y="2738"/>
                  </a:lnTo>
                  <a:lnTo>
                    <a:pt x="648" y="2680"/>
                  </a:lnTo>
                  <a:lnTo>
                    <a:pt x="658" y="2624"/>
                  </a:lnTo>
                  <a:lnTo>
                    <a:pt x="666" y="2568"/>
                  </a:lnTo>
                  <a:lnTo>
                    <a:pt x="672" y="2512"/>
                  </a:lnTo>
                  <a:lnTo>
                    <a:pt x="676" y="2460"/>
                  </a:lnTo>
                  <a:lnTo>
                    <a:pt x="678" y="2412"/>
                  </a:lnTo>
                  <a:lnTo>
                    <a:pt x="676" y="2368"/>
                  </a:lnTo>
                  <a:lnTo>
                    <a:pt x="672" y="2306"/>
                  </a:lnTo>
                  <a:lnTo>
                    <a:pt x="666" y="2254"/>
                  </a:lnTo>
                  <a:lnTo>
                    <a:pt x="658" y="2214"/>
                  </a:lnTo>
                  <a:lnTo>
                    <a:pt x="652" y="2186"/>
                  </a:lnTo>
                  <a:lnTo>
                    <a:pt x="718" y="2178"/>
                  </a:lnTo>
                  <a:lnTo>
                    <a:pt x="722" y="2176"/>
                  </a:lnTo>
                  <a:lnTo>
                    <a:pt x="724" y="2174"/>
                  </a:lnTo>
                  <a:lnTo>
                    <a:pt x="726" y="2170"/>
                  </a:lnTo>
                  <a:lnTo>
                    <a:pt x="726" y="2006"/>
                  </a:lnTo>
                  <a:lnTo>
                    <a:pt x="728" y="1874"/>
                  </a:lnTo>
                  <a:lnTo>
                    <a:pt x="726" y="1774"/>
                  </a:lnTo>
                  <a:lnTo>
                    <a:pt x="722" y="1696"/>
                  </a:lnTo>
                  <a:lnTo>
                    <a:pt x="722" y="1614"/>
                  </a:lnTo>
                  <a:lnTo>
                    <a:pt x="722" y="1500"/>
                  </a:lnTo>
                  <a:lnTo>
                    <a:pt x="718" y="1462"/>
                  </a:lnTo>
                  <a:lnTo>
                    <a:pt x="716" y="1448"/>
                  </a:lnTo>
                  <a:lnTo>
                    <a:pt x="724" y="1446"/>
                  </a:lnTo>
                  <a:lnTo>
                    <a:pt x="742" y="1442"/>
                  </a:lnTo>
                  <a:lnTo>
                    <a:pt x="750" y="1438"/>
                  </a:lnTo>
                  <a:lnTo>
                    <a:pt x="758" y="1434"/>
                  </a:lnTo>
                  <a:lnTo>
                    <a:pt x="764" y="1430"/>
                  </a:lnTo>
                  <a:lnTo>
                    <a:pt x="764" y="1426"/>
                  </a:lnTo>
                  <a:lnTo>
                    <a:pt x="712" y="1182"/>
                  </a:lnTo>
                  <a:lnTo>
                    <a:pt x="702" y="1124"/>
                  </a:lnTo>
                  <a:lnTo>
                    <a:pt x="696" y="1084"/>
                  </a:lnTo>
                  <a:lnTo>
                    <a:pt x="694" y="1054"/>
                  </a:lnTo>
                  <a:lnTo>
                    <a:pt x="692" y="1032"/>
                  </a:lnTo>
                  <a:lnTo>
                    <a:pt x="692" y="1010"/>
                  </a:lnTo>
                  <a:lnTo>
                    <a:pt x="694" y="990"/>
                  </a:lnTo>
                  <a:lnTo>
                    <a:pt x="704" y="986"/>
                  </a:lnTo>
                  <a:lnTo>
                    <a:pt x="712" y="978"/>
                  </a:lnTo>
                  <a:lnTo>
                    <a:pt x="716" y="974"/>
                  </a:lnTo>
                  <a:lnTo>
                    <a:pt x="720" y="968"/>
                  </a:lnTo>
                  <a:lnTo>
                    <a:pt x="730" y="942"/>
                  </a:lnTo>
                  <a:lnTo>
                    <a:pt x="746" y="902"/>
                  </a:lnTo>
                  <a:lnTo>
                    <a:pt x="760" y="860"/>
                  </a:lnTo>
                  <a:lnTo>
                    <a:pt x="764" y="840"/>
                  </a:lnTo>
                  <a:lnTo>
                    <a:pt x="766" y="826"/>
                  </a:lnTo>
                  <a:lnTo>
                    <a:pt x="770" y="766"/>
                  </a:lnTo>
                  <a:lnTo>
                    <a:pt x="772" y="738"/>
                  </a:lnTo>
                  <a:lnTo>
                    <a:pt x="776" y="722"/>
                  </a:lnTo>
                  <a:lnTo>
                    <a:pt x="782" y="710"/>
                  </a:lnTo>
                  <a:lnTo>
                    <a:pt x="784" y="704"/>
                  </a:lnTo>
                  <a:lnTo>
                    <a:pt x="786" y="698"/>
                  </a:lnTo>
                  <a:lnTo>
                    <a:pt x="786" y="688"/>
                  </a:lnTo>
                  <a:lnTo>
                    <a:pt x="788" y="674"/>
                  </a:lnTo>
                  <a:lnTo>
                    <a:pt x="792" y="658"/>
                  </a:lnTo>
                  <a:lnTo>
                    <a:pt x="800" y="652"/>
                  </a:lnTo>
                  <a:lnTo>
                    <a:pt x="804" y="646"/>
                  </a:lnTo>
                  <a:lnTo>
                    <a:pt x="808" y="640"/>
                  </a:lnTo>
                  <a:lnTo>
                    <a:pt x="808" y="634"/>
                  </a:lnTo>
                  <a:lnTo>
                    <a:pt x="806" y="628"/>
                  </a:lnTo>
                  <a:lnTo>
                    <a:pt x="804" y="622"/>
                  </a:lnTo>
                  <a:lnTo>
                    <a:pt x="804" y="618"/>
                  </a:lnTo>
                  <a:lnTo>
                    <a:pt x="804" y="604"/>
                  </a:lnTo>
                  <a:lnTo>
                    <a:pt x="802" y="578"/>
                  </a:lnTo>
                  <a:lnTo>
                    <a:pt x="798" y="550"/>
                  </a:lnTo>
                  <a:lnTo>
                    <a:pt x="794" y="540"/>
                  </a:lnTo>
                  <a:lnTo>
                    <a:pt x="790" y="532"/>
                  </a:lnTo>
                  <a:lnTo>
                    <a:pt x="776" y="522"/>
                  </a:lnTo>
                  <a:lnTo>
                    <a:pt x="758" y="510"/>
                  </a:lnTo>
                  <a:lnTo>
                    <a:pt x="736" y="502"/>
                  </a:lnTo>
                  <a:lnTo>
                    <a:pt x="726" y="498"/>
                  </a:lnTo>
                  <a:lnTo>
                    <a:pt x="714" y="496"/>
                  </a:lnTo>
                  <a:lnTo>
                    <a:pt x="672" y="494"/>
                  </a:lnTo>
                  <a:lnTo>
                    <a:pt x="648" y="490"/>
                  </a:lnTo>
                  <a:lnTo>
                    <a:pt x="634" y="486"/>
                  </a:lnTo>
                  <a:lnTo>
                    <a:pt x="624" y="482"/>
                  </a:lnTo>
                  <a:lnTo>
                    <a:pt x="616" y="476"/>
                  </a:lnTo>
                  <a:lnTo>
                    <a:pt x="620" y="476"/>
                  </a:lnTo>
                  <a:lnTo>
                    <a:pt x="628" y="478"/>
                  </a:lnTo>
                  <a:lnTo>
                    <a:pt x="634" y="476"/>
                  </a:lnTo>
                  <a:lnTo>
                    <a:pt x="638" y="474"/>
                  </a:lnTo>
                  <a:lnTo>
                    <a:pt x="638" y="472"/>
                  </a:lnTo>
                  <a:lnTo>
                    <a:pt x="636" y="472"/>
                  </a:lnTo>
                  <a:lnTo>
                    <a:pt x="634" y="474"/>
                  </a:lnTo>
                  <a:lnTo>
                    <a:pt x="630" y="474"/>
                  </a:lnTo>
                  <a:lnTo>
                    <a:pt x="624" y="474"/>
                  </a:lnTo>
                  <a:lnTo>
                    <a:pt x="620" y="472"/>
                  </a:lnTo>
                  <a:lnTo>
                    <a:pt x="618" y="470"/>
                  </a:lnTo>
                  <a:lnTo>
                    <a:pt x="616" y="464"/>
                  </a:lnTo>
                  <a:lnTo>
                    <a:pt x="614" y="456"/>
                  </a:lnTo>
                  <a:lnTo>
                    <a:pt x="614" y="446"/>
                  </a:lnTo>
                  <a:lnTo>
                    <a:pt x="610" y="438"/>
                  </a:lnTo>
                  <a:lnTo>
                    <a:pt x="606" y="430"/>
                  </a:lnTo>
                  <a:lnTo>
                    <a:pt x="598" y="424"/>
                  </a:lnTo>
                  <a:lnTo>
                    <a:pt x="590" y="416"/>
                  </a:lnTo>
                  <a:lnTo>
                    <a:pt x="580" y="410"/>
                  </a:lnTo>
                  <a:lnTo>
                    <a:pt x="570" y="408"/>
                  </a:lnTo>
                  <a:lnTo>
                    <a:pt x="556" y="408"/>
                  </a:lnTo>
                  <a:lnTo>
                    <a:pt x="554" y="404"/>
                  </a:lnTo>
                  <a:lnTo>
                    <a:pt x="554" y="402"/>
                  </a:lnTo>
                  <a:lnTo>
                    <a:pt x="554" y="400"/>
                  </a:lnTo>
                  <a:lnTo>
                    <a:pt x="552" y="398"/>
                  </a:lnTo>
                  <a:lnTo>
                    <a:pt x="550" y="396"/>
                  </a:lnTo>
                  <a:lnTo>
                    <a:pt x="550" y="392"/>
                  </a:lnTo>
                  <a:lnTo>
                    <a:pt x="556" y="388"/>
                  </a:lnTo>
                  <a:lnTo>
                    <a:pt x="562" y="386"/>
                  </a:lnTo>
                  <a:lnTo>
                    <a:pt x="568" y="386"/>
                  </a:lnTo>
                  <a:lnTo>
                    <a:pt x="574" y="384"/>
                  </a:lnTo>
                  <a:lnTo>
                    <a:pt x="580" y="384"/>
                  </a:lnTo>
                  <a:lnTo>
                    <a:pt x="584" y="380"/>
                  </a:lnTo>
                  <a:lnTo>
                    <a:pt x="582" y="378"/>
                  </a:lnTo>
                  <a:lnTo>
                    <a:pt x="570" y="368"/>
                  </a:lnTo>
                  <a:lnTo>
                    <a:pt x="556" y="358"/>
                  </a:lnTo>
                  <a:lnTo>
                    <a:pt x="562" y="346"/>
                  </a:lnTo>
                  <a:lnTo>
                    <a:pt x="566" y="332"/>
                  </a:lnTo>
                  <a:lnTo>
                    <a:pt x="568" y="328"/>
                  </a:lnTo>
                  <a:lnTo>
                    <a:pt x="584" y="298"/>
                  </a:lnTo>
                  <a:lnTo>
                    <a:pt x="590" y="296"/>
                  </a:lnTo>
                  <a:lnTo>
                    <a:pt x="596" y="292"/>
                  </a:lnTo>
                  <a:lnTo>
                    <a:pt x="602" y="282"/>
                  </a:lnTo>
                  <a:lnTo>
                    <a:pt x="606" y="270"/>
                  </a:lnTo>
                  <a:lnTo>
                    <a:pt x="610" y="254"/>
                  </a:lnTo>
                  <a:lnTo>
                    <a:pt x="614" y="240"/>
                  </a:lnTo>
                  <a:lnTo>
                    <a:pt x="616" y="222"/>
                  </a:lnTo>
                  <a:lnTo>
                    <a:pt x="620" y="212"/>
                  </a:lnTo>
                  <a:lnTo>
                    <a:pt x="624" y="198"/>
                  </a:lnTo>
                  <a:lnTo>
                    <a:pt x="626" y="182"/>
                  </a:lnTo>
                  <a:lnTo>
                    <a:pt x="626" y="168"/>
                  </a:lnTo>
                  <a:lnTo>
                    <a:pt x="624" y="154"/>
                  </a:lnTo>
                  <a:lnTo>
                    <a:pt x="620" y="142"/>
                  </a:lnTo>
                  <a:lnTo>
                    <a:pt x="610" y="118"/>
                  </a:lnTo>
                  <a:lnTo>
                    <a:pt x="600" y="102"/>
                  </a:lnTo>
                  <a:lnTo>
                    <a:pt x="596" y="96"/>
                  </a:lnTo>
                  <a:lnTo>
                    <a:pt x="590" y="88"/>
                  </a:lnTo>
                  <a:lnTo>
                    <a:pt x="578" y="68"/>
                  </a:lnTo>
                  <a:lnTo>
                    <a:pt x="560" y="44"/>
                  </a:lnTo>
                  <a:lnTo>
                    <a:pt x="550" y="32"/>
                  </a:lnTo>
                  <a:lnTo>
                    <a:pt x="538" y="22"/>
                  </a:lnTo>
                  <a:lnTo>
                    <a:pt x="528" y="14"/>
                  </a:lnTo>
                  <a:lnTo>
                    <a:pt x="516" y="8"/>
                  </a:lnTo>
                  <a:lnTo>
                    <a:pt x="498" y="2"/>
                  </a:lnTo>
                  <a:lnTo>
                    <a:pt x="486" y="0"/>
                  </a:lnTo>
                  <a:lnTo>
                    <a:pt x="482" y="0"/>
                  </a:lnTo>
                  <a:lnTo>
                    <a:pt x="464" y="0"/>
                  </a:lnTo>
                  <a:lnTo>
                    <a:pt x="462" y="0"/>
                  </a:lnTo>
                  <a:lnTo>
                    <a:pt x="442" y="2"/>
                  </a:lnTo>
                  <a:lnTo>
                    <a:pt x="430" y="2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6" name="Прямоугольник 19"/>
          <p:cNvSpPr>
            <a:spLocks noChangeArrowheads="1"/>
          </p:cNvSpPr>
          <p:nvPr/>
        </p:nvSpPr>
        <p:spPr bwMode="auto">
          <a:xfrm>
            <a:off x="3841238" y="4117663"/>
            <a:ext cx="13573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ru-RU" b="1" dirty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Smart City</a:t>
            </a:r>
            <a:endParaRPr lang="ru-RU" altLang="ru-RU" b="1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77" name="Овал 76"/>
          <p:cNvSpPr/>
          <p:nvPr/>
        </p:nvSpPr>
        <p:spPr bwMode="auto">
          <a:xfrm>
            <a:off x="2356608" y="1666717"/>
            <a:ext cx="4307089" cy="4080422"/>
          </a:xfrm>
          <a:prstGeom prst="ellipse">
            <a:avLst/>
          </a:prstGeom>
          <a:noFill/>
          <a:ln w="25400" cmpd="sng">
            <a:solidFill>
              <a:srgbClr val="0070C0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78" name="Group 112"/>
          <p:cNvGrpSpPr>
            <a:grpSpLocks/>
          </p:cNvGrpSpPr>
          <p:nvPr/>
        </p:nvGrpSpPr>
        <p:grpSpPr bwMode="auto">
          <a:xfrm>
            <a:off x="3666117" y="1845434"/>
            <a:ext cx="784567" cy="761390"/>
            <a:chOff x="4454" y="2524"/>
            <a:chExt cx="602" cy="602"/>
          </a:xfrm>
        </p:grpSpPr>
        <p:sp>
          <p:nvSpPr>
            <p:cNvPr id="79" name="Freeform 113"/>
            <p:cNvSpPr>
              <a:spLocks noChangeArrowheads="1"/>
            </p:cNvSpPr>
            <p:nvPr/>
          </p:nvSpPr>
          <p:spPr bwMode="auto">
            <a:xfrm>
              <a:off x="4454" y="2524"/>
              <a:ext cx="602" cy="602"/>
            </a:xfrm>
            <a:custGeom>
              <a:avLst/>
              <a:gdLst>
                <a:gd name="T0" fmla="*/ 2 w 757"/>
                <a:gd name="T1" fmla="*/ 2 h 759"/>
                <a:gd name="T2" fmla="*/ 2 w 757"/>
                <a:gd name="T3" fmla="*/ 2 h 759"/>
                <a:gd name="T4" fmla="*/ 2 w 757"/>
                <a:gd name="T5" fmla="*/ 2 h 759"/>
                <a:gd name="T6" fmla="*/ 2 w 757"/>
                <a:gd name="T7" fmla="*/ 2 h 759"/>
                <a:gd name="T8" fmla="*/ 2 w 757"/>
                <a:gd name="T9" fmla="*/ 2 h 759"/>
                <a:gd name="T10" fmla="*/ 2 w 757"/>
                <a:gd name="T11" fmla="*/ 2 h 759"/>
                <a:gd name="T12" fmla="*/ 2 w 757"/>
                <a:gd name="T13" fmla="*/ 2 h 759"/>
                <a:gd name="T14" fmla="*/ 2 w 757"/>
                <a:gd name="T15" fmla="*/ 2 h 759"/>
                <a:gd name="T16" fmla="*/ 2 w 757"/>
                <a:gd name="T17" fmla="*/ 2 h 759"/>
                <a:gd name="T18" fmla="*/ 2 w 757"/>
                <a:gd name="T19" fmla="*/ 2 h 759"/>
                <a:gd name="T20" fmla="*/ 2 w 757"/>
                <a:gd name="T21" fmla="*/ 2 h 759"/>
                <a:gd name="T22" fmla="*/ 1 w 757"/>
                <a:gd name="T23" fmla="*/ 2 h 759"/>
                <a:gd name="T24" fmla="*/ 1 w 757"/>
                <a:gd name="T25" fmla="*/ 2 h 759"/>
                <a:gd name="T26" fmla="*/ 0 w 757"/>
                <a:gd name="T27" fmla="*/ 2 h 759"/>
                <a:gd name="T28" fmla="*/ 0 w 757"/>
                <a:gd name="T29" fmla="*/ 2 h 759"/>
                <a:gd name="T30" fmla="*/ 0 w 757"/>
                <a:gd name="T31" fmla="*/ 2 h 759"/>
                <a:gd name="T32" fmla="*/ 0 w 757"/>
                <a:gd name="T33" fmla="*/ 2 h 759"/>
                <a:gd name="T34" fmla="*/ 0 w 757"/>
                <a:gd name="T35" fmla="*/ 2 h 759"/>
                <a:gd name="T36" fmla="*/ 0 w 757"/>
                <a:gd name="T37" fmla="*/ 2 h 759"/>
                <a:gd name="T38" fmla="*/ 0 w 757"/>
                <a:gd name="T39" fmla="*/ 1 h 759"/>
                <a:gd name="T40" fmla="*/ 0 w 757"/>
                <a:gd name="T41" fmla="*/ 1 h 759"/>
                <a:gd name="T42" fmla="*/ 1 w 757"/>
                <a:gd name="T43" fmla="*/ 1 h 759"/>
                <a:gd name="T44" fmla="*/ 1 w 757"/>
                <a:gd name="T45" fmla="*/ 0 h 759"/>
                <a:gd name="T46" fmla="*/ 1 w 757"/>
                <a:gd name="T47" fmla="*/ 0 h 759"/>
                <a:gd name="T48" fmla="*/ 2 w 757"/>
                <a:gd name="T49" fmla="*/ 0 h 759"/>
                <a:gd name="T50" fmla="*/ 2 w 757"/>
                <a:gd name="T51" fmla="*/ 0 h 759"/>
                <a:gd name="T52" fmla="*/ 2 w 757"/>
                <a:gd name="T53" fmla="*/ 0 h 759"/>
                <a:gd name="T54" fmla="*/ 2 w 757"/>
                <a:gd name="T55" fmla="*/ 0 h 759"/>
                <a:gd name="T56" fmla="*/ 2 w 757"/>
                <a:gd name="T57" fmla="*/ 0 h 759"/>
                <a:gd name="T58" fmla="*/ 2 w 757"/>
                <a:gd name="T59" fmla="*/ 0 h 759"/>
                <a:gd name="T60" fmla="*/ 2 w 757"/>
                <a:gd name="T61" fmla="*/ 1 h 759"/>
                <a:gd name="T62" fmla="*/ 2 w 757"/>
                <a:gd name="T63" fmla="*/ 1 h 759"/>
                <a:gd name="T64" fmla="*/ 2 w 757"/>
                <a:gd name="T65" fmla="*/ 2 h 759"/>
                <a:gd name="T66" fmla="*/ 2 w 757"/>
                <a:gd name="T67" fmla="*/ 2 h 759"/>
                <a:gd name="T68" fmla="*/ 2 w 757"/>
                <a:gd name="T69" fmla="*/ 2 h 7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7"/>
                <a:gd name="T106" fmla="*/ 0 h 759"/>
                <a:gd name="T107" fmla="*/ 757 w 757"/>
                <a:gd name="T108" fmla="*/ 759 h 7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7" h="759">
                  <a:moveTo>
                    <a:pt x="757" y="378"/>
                  </a:moveTo>
                  <a:lnTo>
                    <a:pt x="757" y="378"/>
                  </a:lnTo>
                  <a:lnTo>
                    <a:pt x="755" y="417"/>
                  </a:lnTo>
                  <a:lnTo>
                    <a:pt x="750" y="455"/>
                  </a:lnTo>
                  <a:lnTo>
                    <a:pt x="741" y="492"/>
                  </a:lnTo>
                  <a:lnTo>
                    <a:pt x="728" y="527"/>
                  </a:lnTo>
                  <a:lnTo>
                    <a:pt x="711" y="559"/>
                  </a:lnTo>
                  <a:lnTo>
                    <a:pt x="693" y="591"/>
                  </a:lnTo>
                  <a:lnTo>
                    <a:pt x="671" y="620"/>
                  </a:lnTo>
                  <a:lnTo>
                    <a:pt x="647" y="647"/>
                  </a:lnTo>
                  <a:lnTo>
                    <a:pt x="620" y="671"/>
                  </a:lnTo>
                  <a:lnTo>
                    <a:pt x="591" y="693"/>
                  </a:lnTo>
                  <a:lnTo>
                    <a:pt x="560" y="713"/>
                  </a:lnTo>
                  <a:lnTo>
                    <a:pt x="527" y="728"/>
                  </a:lnTo>
                  <a:lnTo>
                    <a:pt x="492" y="740"/>
                  </a:lnTo>
                  <a:lnTo>
                    <a:pt x="455" y="750"/>
                  </a:lnTo>
                  <a:lnTo>
                    <a:pt x="417" y="757"/>
                  </a:lnTo>
                  <a:lnTo>
                    <a:pt x="379" y="759"/>
                  </a:lnTo>
                  <a:lnTo>
                    <a:pt x="340" y="757"/>
                  </a:lnTo>
                  <a:lnTo>
                    <a:pt x="302" y="750"/>
                  </a:lnTo>
                  <a:lnTo>
                    <a:pt x="265" y="740"/>
                  </a:lnTo>
                  <a:lnTo>
                    <a:pt x="231" y="728"/>
                  </a:lnTo>
                  <a:lnTo>
                    <a:pt x="198" y="713"/>
                  </a:lnTo>
                  <a:lnTo>
                    <a:pt x="167" y="693"/>
                  </a:lnTo>
                  <a:lnTo>
                    <a:pt x="137" y="671"/>
                  </a:lnTo>
                  <a:lnTo>
                    <a:pt x="110" y="647"/>
                  </a:lnTo>
                  <a:lnTo>
                    <a:pt x="86" y="620"/>
                  </a:lnTo>
                  <a:lnTo>
                    <a:pt x="64" y="591"/>
                  </a:lnTo>
                  <a:lnTo>
                    <a:pt x="46" y="559"/>
                  </a:lnTo>
                  <a:lnTo>
                    <a:pt x="29" y="527"/>
                  </a:lnTo>
                  <a:lnTo>
                    <a:pt x="17" y="492"/>
                  </a:lnTo>
                  <a:lnTo>
                    <a:pt x="8" y="455"/>
                  </a:lnTo>
                  <a:lnTo>
                    <a:pt x="2" y="417"/>
                  </a:lnTo>
                  <a:lnTo>
                    <a:pt x="0" y="378"/>
                  </a:lnTo>
                  <a:lnTo>
                    <a:pt x="2" y="340"/>
                  </a:lnTo>
                  <a:lnTo>
                    <a:pt x="8" y="302"/>
                  </a:lnTo>
                  <a:lnTo>
                    <a:pt x="17" y="267"/>
                  </a:lnTo>
                  <a:lnTo>
                    <a:pt x="29" y="232"/>
                  </a:lnTo>
                  <a:lnTo>
                    <a:pt x="46" y="197"/>
                  </a:lnTo>
                  <a:lnTo>
                    <a:pt x="64" y="166"/>
                  </a:lnTo>
                  <a:lnTo>
                    <a:pt x="86" y="137"/>
                  </a:lnTo>
                  <a:lnTo>
                    <a:pt x="110" y="112"/>
                  </a:lnTo>
                  <a:lnTo>
                    <a:pt x="137" y="86"/>
                  </a:lnTo>
                  <a:lnTo>
                    <a:pt x="167" y="64"/>
                  </a:lnTo>
                  <a:lnTo>
                    <a:pt x="198" y="46"/>
                  </a:lnTo>
                  <a:lnTo>
                    <a:pt x="231" y="29"/>
                  </a:lnTo>
                  <a:lnTo>
                    <a:pt x="265" y="17"/>
                  </a:lnTo>
                  <a:lnTo>
                    <a:pt x="302" y="7"/>
                  </a:lnTo>
                  <a:lnTo>
                    <a:pt x="340" y="2"/>
                  </a:lnTo>
                  <a:lnTo>
                    <a:pt x="379" y="0"/>
                  </a:lnTo>
                  <a:lnTo>
                    <a:pt x="417" y="2"/>
                  </a:lnTo>
                  <a:lnTo>
                    <a:pt x="455" y="7"/>
                  </a:lnTo>
                  <a:lnTo>
                    <a:pt x="492" y="17"/>
                  </a:lnTo>
                  <a:lnTo>
                    <a:pt x="527" y="29"/>
                  </a:lnTo>
                  <a:lnTo>
                    <a:pt x="560" y="46"/>
                  </a:lnTo>
                  <a:lnTo>
                    <a:pt x="591" y="64"/>
                  </a:lnTo>
                  <a:lnTo>
                    <a:pt x="620" y="86"/>
                  </a:lnTo>
                  <a:lnTo>
                    <a:pt x="647" y="112"/>
                  </a:lnTo>
                  <a:lnTo>
                    <a:pt x="671" y="137"/>
                  </a:lnTo>
                  <a:lnTo>
                    <a:pt x="693" y="166"/>
                  </a:lnTo>
                  <a:lnTo>
                    <a:pt x="711" y="197"/>
                  </a:lnTo>
                  <a:lnTo>
                    <a:pt x="728" y="232"/>
                  </a:lnTo>
                  <a:lnTo>
                    <a:pt x="741" y="267"/>
                  </a:lnTo>
                  <a:lnTo>
                    <a:pt x="750" y="302"/>
                  </a:lnTo>
                  <a:lnTo>
                    <a:pt x="755" y="340"/>
                  </a:lnTo>
                  <a:lnTo>
                    <a:pt x="757" y="378"/>
                  </a:lnTo>
                  <a:close/>
                </a:path>
              </a:pathLst>
            </a:custGeom>
            <a:solidFill>
              <a:srgbClr val="17AF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80" name="Picture 114" descr="E:\jennifer icons\transportation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55"/>
            <a:stretch>
              <a:fillRect/>
            </a:stretch>
          </p:blipFill>
          <p:spPr bwMode="auto">
            <a:xfrm>
              <a:off x="4572" y="2638"/>
              <a:ext cx="402" cy="307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65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82" name="Group 121"/>
          <p:cNvGrpSpPr>
            <a:grpSpLocks/>
          </p:cNvGrpSpPr>
          <p:nvPr/>
        </p:nvGrpSpPr>
        <p:grpSpPr bwMode="auto">
          <a:xfrm>
            <a:off x="2934886" y="2296164"/>
            <a:ext cx="778527" cy="738694"/>
            <a:chOff x="4571" y="351"/>
            <a:chExt cx="598" cy="602"/>
          </a:xfrm>
        </p:grpSpPr>
        <p:sp>
          <p:nvSpPr>
            <p:cNvPr id="83" name="Freeform 122"/>
            <p:cNvSpPr>
              <a:spLocks noChangeArrowheads="1"/>
            </p:cNvSpPr>
            <p:nvPr/>
          </p:nvSpPr>
          <p:spPr bwMode="auto">
            <a:xfrm>
              <a:off x="4571" y="351"/>
              <a:ext cx="598" cy="602"/>
            </a:xfrm>
            <a:custGeom>
              <a:avLst/>
              <a:gdLst>
                <a:gd name="T0" fmla="*/ 2 w 756"/>
                <a:gd name="T1" fmla="*/ 2 h 756"/>
                <a:gd name="T2" fmla="*/ 2 w 756"/>
                <a:gd name="T3" fmla="*/ 2 h 756"/>
                <a:gd name="T4" fmla="*/ 2 w 756"/>
                <a:gd name="T5" fmla="*/ 2 h 756"/>
                <a:gd name="T6" fmla="*/ 2 w 756"/>
                <a:gd name="T7" fmla="*/ 2 h 756"/>
                <a:gd name="T8" fmla="*/ 2 w 756"/>
                <a:gd name="T9" fmla="*/ 2 h 756"/>
                <a:gd name="T10" fmla="*/ 2 w 756"/>
                <a:gd name="T11" fmla="*/ 2 h 756"/>
                <a:gd name="T12" fmla="*/ 2 w 756"/>
                <a:gd name="T13" fmla="*/ 2 h 756"/>
                <a:gd name="T14" fmla="*/ 2 w 756"/>
                <a:gd name="T15" fmla="*/ 2 h 756"/>
                <a:gd name="T16" fmla="*/ 2 w 756"/>
                <a:gd name="T17" fmla="*/ 2 h 756"/>
                <a:gd name="T18" fmla="*/ 2 w 756"/>
                <a:gd name="T19" fmla="*/ 2 h 756"/>
                <a:gd name="T20" fmla="*/ 2 w 756"/>
                <a:gd name="T21" fmla="*/ 2 h 756"/>
                <a:gd name="T22" fmla="*/ 1 w 756"/>
                <a:gd name="T23" fmla="*/ 2 h 756"/>
                <a:gd name="T24" fmla="*/ 1 w 756"/>
                <a:gd name="T25" fmla="*/ 2 h 756"/>
                <a:gd name="T26" fmla="*/ 0 w 756"/>
                <a:gd name="T27" fmla="*/ 2 h 756"/>
                <a:gd name="T28" fmla="*/ 0 w 756"/>
                <a:gd name="T29" fmla="*/ 2 h 756"/>
                <a:gd name="T30" fmla="*/ 0 w 756"/>
                <a:gd name="T31" fmla="*/ 2 h 756"/>
                <a:gd name="T32" fmla="*/ 0 w 756"/>
                <a:gd name="T33" fmla="*/ 2 h 756"/>
                <a:gd name="T34" fmla="*/ 0 w 756"/>
                <a:gd name="T35" fmla="*/ 2 h 756"/>
                <a:gd name="T36" fmla="*/ 0 w 756"/>
                <a:gd name="T37" fmla="*/ 2 h 756"/>
                <a:gd name="T38" fmla="*/ 0 w 756"/>
                <a:gd name="T39" fmla="*/ 1 h 756"/>
                <a:gd name="T40" fmla="*/ 0 w 756"/>
                <a:gd name="T41" fmla="*/ 1 h 756"/>
                <a:gd name="T42" fmla="*/ 1 w 756"/>
                <a:gd name="T43" fmla="*/ 1 h 756"/>
                <a:gd name="T44" fmla="*/ 1 w 756"/>
                <a:gd name="T45" fmla="*/ 0 h 756"/>
                <a:gd name="T46" fmla="*/ 1 w 756"/>
                <a:gd name="T47" fmla="*/ 0 h 756"/>
                <a:gd name="T48" fmla="*/ 2 w 756"/>
                <a:gd name="T49" fmla="*/ 0 h 756"/>
                <a:gd name="T50" fmla="*/ 2 w 756"/>
                <a:gd name="T51" fmla="*/ 0 h 756"/>
                <a:gd name="T52" fmla="*/ 2 w 756"/>
                <a:gd name="T53" fmla="*/ 0 h 756"/>
                <a:gd name="T54" fmla="*/ 2 w 756"/>
                <a:gd name="T55" fmla="*/ 0 h 756"/>
                <a:gd name="T56" fmla="*/ 2 w 756"/>
                <a:gd name="T57" fmla="*/ 0 h 756"/>
                <a:gd name="T58" fmla="*/ 2 w 756"/>
                <a:gd name="T59" fmla="*/ 0 h 756"/>
                <a:gd name="T60" fmla="*/ 2 w 756"/>
                <a:gd name="T61" fmla="*/ 1 h 756"/>
                <a:gd name="T62" fmla="*/ 2 w 756"/>
                <a:gd name="T63" fmla="*/ 1 h 756"/>
                <a:gd name="T64" fmla="*/ 2 w 756"/>
                <a:gd name="T65" fmla="*/ 2 h 756"/>
                <a:gd name="T66" fmla="*/ 2 w 756"/>
                <a:gd name="T67" fmla="*/ 2 h 756"/>
                <a:gd name="T68" fmla="*/ 2 w 756"/>
                <a:gd name="T69" fmla="*/ 2 h 75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6"/>
                <a:gd name="T106" fmla="*/ 0 h 756"/>
                <a:gd name="T107" fmla="*/ 756 w 756"/>
                <a:gd name="T108" fmla="*/ 756 h 75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6" h="756">
                  <a:moveTo>
                    <a:pt x="756" y="378"/>
                  </a:moveTo>
                  <a:lnTo>
                    <a:pt x="756" y="378"/>
                  </a:lnTo>
                  <a:lnTo>
                    <a:pt x="755" y="416"/>
                  </a:lnTo>
                  <a:lnTo>
                    <a:pt x="749" y="455"/>
                  </a:lnTo>
                  <a:lnTo>
                    <a:pt x="740" y="491"/>
                  </a:lnTo>
                  <a:lnTo>
                    <a:pt x="727" y="526"/>
                  </a:lnTo>
                  <a:lnTo>
                    <a:pt x="711" y="559"/>
                  </a:lnTo>
                  <a:lnTo>
                    <a:pt x="692" y="590"/>
                  </a:lnTo>
                  <a:lnTo>
                    <a:pt x="670" y="619"/>
                  </a:lnTo>
                  <a:lnTo>
                    <a:pt x="647" y="647"/>
                  </a:lnTo>
                  <a:lnTo>
                    <a:pt x="619" y="671"/>
                  </a:lnTo>
                  <a:lnTo>
                    <a:pt x="590" y="692"/>
                  </a:lnTo>
                  <a:lnTo>
                    <a:pt x="559" y="711"/>
                  </a:lnTo>
                  <a:lnTo>
                    <a:pt x="526" y="727"/>
                  </a:lnTo>
                  <a:lnTo>
                    <a:pt x="491" y="740"/>
                  </a:lnTo>
                  <a:lnTo>
                    <a:pt x="455" y="749"/>
                  </a:lnTo>
                  <a:lnTo>
                    <a:pt x="416" y="755"/>
                  </a:lnTo>
                  <a:lnTo>
                    <a:pt x="378" y="756"/>
                  </a:lnTo>
                  <a:lnTo>
                    <a:pt x="340" y="755"/>
                  </a:lnTo>
                  <a:lnTo>
                    <a:pt x="301" y="749"/>
                  </a:lnTo>
                  <a:lnTo>
                    <a:pt x="265" y="740"/>
                  </a:lnTo>
                  <a:lnTo>
                    <a:pt x="230" y="727"/>
                  </a:lnTo>
                  <a:lnTo>
                    <a:pt x="197" y="711"/>
                  </a:lnTo>
                  <a:lnTo>
                    <a:pt x="166" y="692"/>
                  </a:lnTo>
                  <a:lnTo>
                    <a:pt x="137" y="671"/>
                  </a:lnTo>
                  <a:lnTo>
                    <a:pt x="109" y="647"/>
                  </a:lnTo>
                  <a:lnTo>
                    <a:pt x="85" y="619"/>
                  </a:lnTo>
                  <a:lnTo>
                    <a:pt x="64" y="590"/>
                  </a:lnTo>
                  <a:lnTo>
                    <a:pt x="45" y="559"/>
                  </a:lnTo>
                  <a:lnTo>
                    <a:pt x="29" y="526"/>
                  </a:lnTo>
                  <a:lnTo>
                    <a:pt x="16" y="491"/>
                  </a:lnTo>
                  <a:lnTo>
                    <a:pt x="7" y="455"/>
                  </a:lnTo>
                  <a:lnTo>
                    <a:pt x="1" y="416"/>
                  </a:lnTo>
                  <a:lnTo>
                    <a:pt x="0" y="378"/>
                  </a:lnTo>
                  <a:lnTo>
                    <a:pt x="1" y="340"/>
                  </a:lnTo>
                  <a:lnTo>
                    <a:pt x="7" y="301"/>
                  </a:lnTo>
                  <a:lnTo>
                    <a:pt x="16" y="265"/>
                  </a:lnTo>
                  <a:lnTo>
                    <a:pt x="29" y="230"/>
                  </a:lnTo>
                  <a:lnTo>
                    <a:pt x="45" y="197"/>
                  </a:lnTo>
                  <a:lnTo>
                    <a:pt x="64" y="166"/>
                  </a:lnTo>
                  <a:lnTo>
                    <a:pt x="85" y="137"/>
                  </a:lnTo>
                  <a:lnTo>
                    <a:pt x="109" y="109"/>
                  </a:lnTo>
                  <a:lnTo>
                    <a:pt x="137" y="86"/>
                  </a:lnTo>
                  <a:lnTo>
                    <a:pt x="166" y="64"/>
                  </a:lnTo>
                  <a:lnTo>
                    <a:pt x="197" y="45"/>
                  </a:lnTo>
                  <a:lnTo>
                    <a:pt x="230" y="29"/>
                  </a:lnTo>
                  <a:lnTo>
                    <a:pt x="265" y="16"/>
                  </a:lnTo>
                  <a:lnTo>
                    <a:pt x="301" y="7"/>
                  </a:lnTo>
                  <a:lnTo>
                    <a:pt x="340" y="1"/>
                  </a:lnTo>
                  <a:lnTo>
                    <a:pt x="378" y="0"/>
                  </a:lnTo>
                  <a:lnTo>
                    <a:pt x="416" y="1"/>
                  </a:lnTo>
                  <a:lnTo>
                    <a:pt x="455" y="7"/>
                  </a:lnTo>
                  <a:lnTo>
                    <a:pt x="491" y="16"/>
                  </a:lnTo>
                  <a:lnTo>
                    <a:pt x="526" y="29"/>
                  </a:lnTo>
                  <a:lnTo>
                    <a:pt x="559" y="45"/>
                  </a:lnTo>
                  <a:lnTo>
                    <a:pt x="590" y="64"/>
                  </a:lnTo>
                  <a:lnTo>
                    <a:pt x="619" y="86"/>
                  </a:lnTo>
                  <a:lnTo>
                    <a:pt x="647" y="109"/>
                  </a:lnTo>
                  <a:lnTo>
                    <a:pt x="670" y="137"/>
                  </a:lnTo>
                  <a:lnTo>
                    <a:pt x="692" y="166"/>
                  </a:lnTo>
                  <a:lnTo>
                    <a:pt x="711" y="197"/>
                  </a:lnTo>
                  <a:lnTo>
                    <a:pt x="727" y="230"/>
                  </a:lnTo>
                  <a:lnTo>
                    <a:pt x="740" y="265"/>
                  </a:lnTo>
                  <a:lnTo>
                    <a:pt x="749" y="301"/>
                  </a:lnTo>
                  <a:lnTo>
                    <a:pt x="755" y="340"/>
                  </a:lnTo>
                  <a:lnTo>
                    <a:pt x="756" y="378"/>
                  </a:lnTo>
                  <a:close/>
                </a:path>
              </a:pathLst>
            </a:custGeom>
            <a:solidFill>
              <a:srgbClr val="147DF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84" name="Picture 123" descr="E:\jennifer icons\urban2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5" y="449"/>
              <a:ext cx="283" cy="351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85" name="Freeform 9"/>
          <p:cNvSpPr>
            <a:spLocks noChangeArrowheads="1"/>
          </p:cNvSpPr>
          <p:nvPr/>
        </p:nvSpPr>
        <p:spPr bwMode="auto">
          <a:xfrm>
            <a:off x="3347339" y="4714355"/>
            <a:ext cx="753667" cy="739598"/>
          </a:xfrm>
          <a:custGeom>
            <a:avLst/>
            <a:gdLst>
              <a:gd name="T0" fmla="*/ 0 w 756"/>
              <a:gd name="T1" fmla="*/ 0 h 756"/>
              <a:gd name="T2" fmla="*/ 0 w 756"/>
              <a:gd name="T3" fmla="*/ 0 h 756"/>
              <a:gd name="T4" fmla="*/ 0 w 756"/>
              <a:gd name="T5" fmla="*/ 0 h 756"/>
              <a:gd name="T6" fmla="*/ 0 w 756"/>
              <a:gd name="T7" fmla="*/ 0 h 756"/>
              <a:gd name="T8" fmla="*/ 0 w 756"/>
              <a:gd name="T9" fmla="*/ 0 h 756"/>
              <a:gd name="T10" fmla="*/ 0 w 756"/>
              <a:gd name="T11" fmla="*/ 0 h 756"/>
              <a:gd name="T12" fmla="*/ 0 w 756"/>
              <a:gd name="T13" fmla="*/ 0 h 756"/>
              <a:gd name="T14" fmla="*/ 0 w 756"/>
              <a:gd name="T15" fmla="*/ 0 h 756"/>
              <a:gd name="T16" fmla="*/ 0 w 756"/>
              <a:gd name="T17" fmla="*/ 0 h 756"/>
              <a:gd name="T18" fmla="*/ 0 w 756"/>
              <a:gd name="T19" fmla="*/ 0 h 756"/>
              <a:gd name="T20" fmla="*/ 0 w 756"/>
              <a:gd name="T21" fmla="*/ 0 h 756"/>
              <a:gd name="T22" fmla="*/ 0 w 756"/>
              <a:gd name="T23" fmla="*/ 0 h 756"/>
              <a:gd name="T24" fmla="*/ 0 w 756"/>
              <a:gd name="T25" fmla="*/ 0 h 756"/>
              <a:gd name="T26" fmla="*/ 0 w 756"/>
              <a:gd name="T27" fmla="*/ 0 h 756"/>
              <a:gd name="T28" fmla="*/ 0 w 756"/>
              <a:gd name="T29" fmla="*/ 0 h 756"/>
              <a:gd name="T30" fmla="*/ 0 w 756"/>
              <a:gd name="T31" fmla="*/ 0 h 756"/>
              <a:gd name="T32" fmla="*/ 0 w 756"/>
              <a:gd name="T33" fmla="*/ 0 h 756"/>
              <a:gd name="T34" fmla="*/ 0 w 756"/>
              <a:gd name="T35" fmla="*/ 0 h 756"/>
              <a:gd name="T36" fmla="*/ 0 w 756"/>
              <a:gd name="T37" fmla="*/ 0 h 756"/>
              <a:gd name="T38" fmla="*/ 0 w 756"/>
              <a:gd name="T39" fmla="*/ 0 h 756"/>
              <a:gd name="T40" fmla="*/ 0 w 756"/>
              <a:gd name="T41" fmla="*/ 0 h 756"/>
              <a:gd name="T42" fmla="*/ 0 w 756"/>
              <a:gd name="T43" fmla="*/ 0 h 756"/>
              <a:gd name="T44" fmla="*/ 0 w 756"/>
              <a:gd name="T45" fmla="*/ 0 h 756"/>
              <a:gd name="T46" fmla="*/ 0 w 756"/>
              <a:gd name="T47" fmla="*/ 0 h 756"/>
              <a:gd name="T48" fmla="*/ 0 w 756"/>
              <a:gd name="T49" fmla="*/ 0 h 756"/>
              <a:gd name="T50" fmla="*/ 0 w 756"/>
              <a:gd name="T51" fmla="*/ 0 h 756"/>
              <a:gd name="T52" fmla="*/ 0 w 756"/>
              <a:gd name="T53" fmla="*/ 0 h 756"/>
              <a:gd name="T54" fmla="*/ 0 w 756"/>
              <a:gd name="T55" fmla="*/ 0 h 756"/>
              <a:gd name="T56" fmla="*/ 0 w 756"/>
              <a:gd name="T57" fmla="*/ 0 h 756"/>
              <a:gd name="T58" fmla="*/ 0 w 756"/>
              <a:gd name="T59" fmla="*/ 0 h 756"/>
              <a:gd name="T60" fmla="*/ 0 w 756"/>
              <a:gd name="T61" fmla="*/ 0 h 756"/>
              <a:gd name="T62" fmla="*/ 0 w 756"/>
              <a:gd name="T63" fmla="*/ 0 h 756"/>
              <a:gd name="T64" fmla="*/ 0 w 756"/>
              <a:gd name="T65" fmla="*/ 0 h 756"/>
              <a:gd name="T66" fmla="*/ 0 w 756"/>
              <a:gd name="T67" fmla="*/ 0 h 756"/>
              <a:gd name="T68" fmla="*/ 0 w 756"/>
              <a:gd name="T69" fmla="*/ 0 h 7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56"/>
              <a:gd name="T106" fmla="*/ 0 h 756"/>
              <a:gd name="T107" fmla="*/ 756 w 756"/>
              <a:gd name="T108" fmla="*/ 756 h 75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56" h="756">
                <a:moveTo>
                  <a:pt x="756" y="378"/>
                </a:moveTo>
                <a:lnTo>
                  <a:pt x="756" y="378"/>
                </a:lnTo>
                <a:lnTo>
                  <a:pt x="755" y="416"/>
                </a:lnTo>
                <a:lnTo>
                  <a:pt x="749" y="455"/>
                </a:lnTo>
                <a:lnTo>
                  <a:pt x="740" y="491"/>
                </a:lnTo>
                <a:lnTo>
                  <a:pt x="727" y="526"/>
                </a:lnTo>
                <a:lnTo>
                  <a:pt x="711" y="559"/>
                </a:lnTo>
                <a:lnTo>
                  <a:pt x="692" y="590"/>
                </a:lnTo>
                <a:lnTo>
                  <a:pt x="670" y="619"/>
                </a:lnTo>
                <a:lnTo>
                  <a:pt x="647" y="647"/>
                </a:lnTo>
                <a:lnTo>
                  <a:pt x="619" y="671"/>
                </a:lnTo>
                <a:lnTo>
                  <a:pt x="590" y="692"/>
                </a:lnTo>
                <a:lnTo>
                  <a:pt x="559" y="711"/>
                </a:lnTo>
                <a:lnTo>
                  <a:pt x="526" y="727"/>
                </a:lnTo>
                <a:lnTo>
                  <a:pt x="491" y="740"/>
                </a:lnTo>
                <a:lnTo>
                  <a:pt x="455" y="749"/>
                </a:lnTo>
                <a:lnTo>
                  <a:pt x="416" y="755"/>
                </a:lnTo>
                <a:lnTo>
                  <a:pt x="378" y="756"/>
                </a:lnTo>
                <a:lnTo>
                  <a:pt x="340" y="755"/>
                </a:lnTo>
                <a:lnTo>
                  <a:pt x="301" y="749"/>
                </a:lnTo>
                <a:lnTo>
                  <a:pt x="265" y="740"/>
                </a:lnTo>
                <a:lnTo>
                  <a:pt x="230" y="727"/>
                </a:lnTo>
                <a:lnTo>
                  <a:pt x="197" y="711"/>
                </a:lnTo>
                <a:lnTo>
                  <a:pt x="166" y="692"/>
                </a:lnTo>
                <a:lnTo>
                  <a:pt x="137" y="671"/>
                </a:lnTo>
                <a:lnTo>
                  <a:pt x="109" y="647"/>
                </a:lnTo>
                <a:lnTo>
                  <a:pt x="85" y="619"/>
                </a:lnTo>
                <a:lnTo>
                  <a:pt x="64" y="590"/>
                </a:lnTo>
                <a:lnTo>
                  <a:pt x="45" y="559"/>
                </a:lnTo>
                <a:lnTo>
                  <a:pt x="29" y="526"/>
                </a:lnTo>
                <a:lnTo>
                  <a:pt x="16" y="491"/>
                </a:lnTo>
                <a:lnTo>
                  <a:pt x="7" y="455"/>
                </a:lnTo>
                <a:lnTo>
                  <a:pt x="1" y="416"/>
                </a:lnTo>
                <a:lnTo>
                  <a:pt x="0" y="378"/>
                </a:lnTo>
                <a:lnTo>
                  <a:pt x="1" y="340"/>
                </a:lnTo>
                <a:lnTo>
                  <a:pt x="7" y="301"/>
                </a:lnTo>
                <a:lnTo>
                  <a:pt x="16" y="265"/>
                </a:lnTo>
                <a:lnTo>
                  <a:pt x="29" y="230"/>
                </a:lnTo>
                <a:lnTo>
                  <a:pt x="45" y="197"/>
                </a:lnTo>
                <a:lnTo>
                  <a:pt x="64" y="166"/>
                </a:lnTo>
                <a:lnTo>
                  <a:pt x="85" y="137"/>
                </a:lnTo>
                <a:lnTo>
                  <a:pt x="109" y="109"/>
                </a:lnTo>
                <a:lnTo>
                  <a:pt x="137" y="86"/>
                </a:lnTo>
                <a:lnTo>
                  <a:pt x="166" y="64"/>
                </a:lnTo>
                <a:lnTo>
                  <a:pt x="197" y="45"/>
                </a:lnTo>
                <a:lnTo>
                  <a:pt x="230" y="29"/>
                </a:lnTo>
                <a:lnTo>
                  <a:pt x="265" y="16"/>
                </a:lnTo>
                <a:lnTo>
                  <a:pt x="301" y="7"/>
                </a:lnTo>
                <a:lnTo>
                  <a:pt x="340" y="1"/>
                </a:lnTo>
                <a:lnTo>
                  <a:pt x="378" y="0"/>
                </a:lnTo>
                <a:lnTo>
                  <a:pt x="416" y="1"/>
                </a:lnTo>
                <a:lnTo>
                  <a:pt x="455" y="7"/>
                </a:lnTo>
                <a:lnTo>
                  <a:pt x="491" y="16"/>
                </a:lnTo>
                <a:lnTo>
                  <a:pt x="526" y="29"/>
                </a:lnTo>
                <a:lnTo>
                  <a:pt x="559" y="45"/>
                </a:lnTo>
                <a:lnTo>
                  <a:pt x="590" y="64"/>
                </a:lnTo>
                <a:lnTo>
                  <a:pt x="619" y="86"/>
                </a:lnTo>
                <a:lnTo>
                  <a:pt x="647" y="109"/>
                </a:lnTo>
                <a:lnTo>
                  <a:pt x="670" y="137"/>
                </a:lnTo>
                <a:lnTo>
                  <a:pt x="692" y="166"/>
                </a:lnTo>
                <a:lnTo>
                  <a:pt x="711" y="197"/>
                </a:lnTo>
                <a:lnTo>
                  <a:pt x="727" y="230"/>
                </a:lnTo>
                <a:lnTo>
                  <a:pt x="740" y="265"/>
                </a:lnTo>
                <a:lnTo>
                  <a:pt x="749" y="301"/>
                </a:lnTo>
                <a:lnTo>
                  <a:pt x="755" y="340"/>
                </a:lnTo>
                <a:lnTo>
                  <a:pt x="756" y="378"/>
                </a:lnTo>
                <a:close/>
              </a:path>
            </a:pathLst>
          </a:custGeom>
          <a:solidFill>
            <a:srgbClr val="858DD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5144" y="4838603"/>
            <a:ext cx="569913" cy="447675"/>
          </a:xfrm>
          <a:prstGeom prst="rect">
            <a:avLst/>
          </a:prstGeom>
          <a:effectLst>
            <a:outerShdw blurRad="50800" dist="25400" dir="2400000" sx="99000" sy="99000" algn="tl" rotWithShape="0">
              <a:prstClr val="black">
                <a:alpha val="94000"/>
              </a:prstClr>
            </a:outerShdw>
          </a:effectLst>
        </p:spPr>
      </p:pic>
      <p:grpSp>
        <p:nvGrpSpPr>
          <p:cNvPr id="87" name="Group 115"/>
          <p:cNvGrpSpPr>
            <a:grpSpLocks/>
          </p:cNvGrpSpPr>
          <p:nvPr/>
        </p:nvGrpSpPr>
        <p:grpSpPr bwMode="auto">
          <a:xfrm>
            <a:off x="2569629" y="3126613"/>
            <a:ext cx="799837" cy="720744"/>
            <a:chOff x="4711" y="2118"/>
            <a:chExt cx="600" cy="600"/>
          </a:xfrm>
        </p:grpSpPr>
        <p:sp>
          <p:nvSpPr>
            <p:cNvPr id="88" name="Freeform 116"/>
            <p:cNvSpPr>
              <a:spLocks noChangeArrowheads="1"/>
            </p:cNvSpPr>
            <p:nvPr/>
          </p:nvSpPr>
          <p:spPr bwMode="auto">
            <a:xfrm>
              <a:off x="4711" y="2118"/>
              <a:ext cx="600" cy="600"/>
            </a:xfrm>
            <a:custGeom>
              <a:avLst/>
              <a:gdLst>
                <a:gd name="T0" fmla="*/ 10 w 757"/>
                <a:gd name="T1" fmla="*/ 5 h 759"/>
                <a:gd name="T2" fmla="*/ 10 w 757"/>
                <a:gd name="T3" fmla="*/ 6 h 759"/>
                <a:gd name="T4" fmla="*/ 10 w 757"/>
                <a:gd name="T5" fmla="*/ 6 h 759"/>
                <a:gd name="T6" fmla="*/ 9 w 757"/>
                <a:gd name="T7" fmla="*/ 8 h 759"/>
                <a:gd name="T8" fmla="*/ 8 w 757"/>
                <a:gd name="T9" fmla="*/ 8 h 759"/>
                <a:gd name="T10" fmla="*/ 8 w 757"/>
                <a:gd name="T11" fmla="*/ 8 h 759"/>
                <a:gd name="T12" fmla="*/ 6 w 757"/>
                <a:gd name="T13" fmla="*/ 9 h 759"/>
                <a:gd name="T14" fmla="*/ 6 w 757"/>
                <a:gd name="T15" fmla="*/ 10 h 759"/>
                <a:gd name="T16" fmla="*/ 5 w 757"/>
                <a:gd name="T17" fmla="*/ 10 h 759"/>
                <a:gd name="T18" fmla="*/ 5 w 757"/>
                <a:gd name="T19" fmla="*/ 10 h 759"/>
                <a:gd name="T20" fmla="*/ 4 w 757"/>
                <a:gd name="T21" fmla="*/ 10 h 759"/>
                <a:gd name="T22" fmla="*/ 2 w 757"/>
                <a:gd name="T23" fmla="*/ 9 h 759"/>
                <a:gd name="T24" fmla="*/ 2 w 757"/>
                <a:gd name="T25" fmla="*/ 8 h 759"/>
                <a:gd name="T26" fmla="*/ 2 w 757"/>
                <a:gd name="T27" fmla="*/ 8 h 759"/>
                <a:gd name="T28" fmla="*/ 2 w 757"/>
                <a:gd name="T29" fmla="*/ 7 h 759"/>
                <a:gd name="T30" fmla="*/ 2 w 757"/>
                <a:gd name="T31" fmla="*/ 6 h 759"/>
                <a:gd name="T32" fmla="*/ 1 w 757"/>
                <a:gd name="T33" fmla="*/ 5 h 759"/>
                <a:gd name="T34" fmla="*/ 0 w 757"/>
                <a:gd name="T35" fmla="*/ 5 h 759"/>
                <a:gd name="T36" fmla="*/ 2 w 757"/>
                <a:gd name="T37" fmla="*/ 4 h 759"/>
                <a:gd name="T38" fmla="*/ 2 w 757"/>
                <a:gd name="T39" fmla="*/ 3 h 759"/>
                <a:gd name="T40" fmla="*/ 2 w 757"/>
                <a:gd name="T41" fmla="*/ 2 h 759"/>
                <a:gd name="T42" fmla="*/ 2 w 757"/>
                <a:gd name="T43" fmla="*/ 2 h 759"/>
                <a:gd name="T44" fmla="*/ 2 w 757"/>
                <a:gd name="T45" fmla="*/ 2 h 759"/>
                <a:gd name="T46" fmla="*/ 3 w 757"/>
                <a:gd name="T47" fmla="*/ 2 h 759"/>
                <a:gd name="T48" fmla="*/ 4 w 757"/>
                <a:gd name="T49" fmla="*/ 2 h 759"/>
                <a:gd name="T50" fmla="*/ 5 w 757"/>
                <a:gd name="T51" fmla="*/ 0 h 759"/>
                <a:gd name="T52" fmla="*/ 5 w 757"/>
                <a:gd name="T53" fmla="*/ 1 h 759"/>
                <a:gd name="T54" fmla="*/ 6 w 757"/>
                <a:gd name="T55" fmla="*/ 2 h 759"/>
                <a:gd name="T56" fmla="*/ 8 w 757"/>
                <a:gd name="T57" fmla="*/ 2 h 759"/>
                <a:gd name="T58" fmla="*/ 8 w 757"/>
                <a:gd name="T59" fmla="*/ 2 h 759"/>
                <a:gd name="T60" fmla="*/ 9 w 757"/>
                <a:gd name="T61" fmla="*/ 2 h 759"/>
                <a:gd name="T62" fmla="*/ 10 w 757"/>
                <a:gd name="T63" fmla="*/ 2 h 759"/>
                <a:gd name="T64" fmla="*/ 10 w 757"/>
                <a:gd name="T65" fmla="*/ 3 h 759"/>
                <a:gd name="T66" fmla="*/ 10 w 757"/>
                <a:gd name="T67" fmla="*/ 4 h 759"/>
                <a:gd name="T68" fmla="*/ 10 w 757"/>
                <a:gd name="T69" fmla="*/ 5 h 75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7"/>
                <a:gd name="T106" fmla="*/ 0 h 759"/>
                <a:gd name="T107" fmla="*/ 757 w 757"/>
                <a:gd name="T108" fmla="*/ 759 h 75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7" h="759">
                  <a:moveTo>
                    <a:pt x="757" y="379"/>
                  </a:moveTo>
                  <a:lnTo>
                    <a:pt x="757" y="379"/>
                  </a:lnTo>
                  <a:lnTo>
                    <a:pt x="755" y="419"/>
                  </a:lnTo>
                  <a:lnTo>
                    <a:pt x="749" y="455"/>
                  </a:lnTo>
                  <a:lnTo>
                    <a:pt x="740" y="492"/>
                  </a:lnTo>
                  <a:lnTo>
                    <a:pt x="727" y="527"/>
                  </a:lnTo>
                  <a:lnTo>
                    <a:pt x="711" y="560"/>
                  </a:lnTo>
                  <a:lnTo>
                    <a:pt x="693" y="591"/>
                  </a:lnTo>
                  <a:lnTo>
                    <a:pt x="671" y="620"/>
                  </a:lnTo>
                  <a:lnTo>
                    <a:pt x="647" y="647"/>
                  </a:lnTo>
                  <a:lnTo>
                    <a:pt x="619" y="671"/>
                  </a:lnTo>
                  <a:lnTo>
                    <a:pt x="590" y="693"/>
                  </a:lnTo>
                  <a:lnTo>
                    <a:pt x="559" y="713"/>
                  </a:lnTo>
                  <a:lnTo>
                    <a:pt x="526" y="728"/>
                  </a:lnTo>
                  <a:lnTo>
                    <a:pt x="492" y="741"/>
                  </a:lnTo>
                  <a:lnTo>
                    <a:pt x="455" y="752"/>
                  </a:lnTo>
                  <a:lnTo>
                    <a:pt x="417" y="757"/>
                  </a:lnTo>
                  <a:lnTo>
                    <a:pt x="378" y="759"/>
                  </a:lnTo>
                  <a:lnTo>
                    <a:pt x="340" y="757"/>
                  </a:lnTo>
                  <a:lnTo>
                    <a:pt x="301" y="752"/>
                  </a:lnTo>
                  <a:lnTo>
                    <a:pt x="265" y="741"/>
                  </a:lnTo>
                  <a:lnTo>
                    <a:pt x="230" y="728"/>
                  </a:lnTo>
                  <a:lnTo>
                    <a:pt x="197" y="713"/>
                  </a:lnTo>
                  <a:lnTo>
                    <a:pt x="166" y="693"/>
                  </a:lnTo>
                  <a:lnTo>
                    <a:pt x="137" y="671"/>
                  </a:lnTo>
                  <a:lnTo>
                    <a:pt x="109" y="647"/>
                  </a:lnTo>
                  <a:lnTo>
                    <a:pt x="86" y="620"/>
                  </a:lnTo>
                  <a:lnTo>
                    <a:pt x="64" y="591"/>
                  </a:lnTo>
                  <a:lnTo>
                    <a:pt x="45" y="560"/>
                  </a:lnTo>
                  <a:lnTo>
                    <a:pt x="29" y="527"/>
                  </a:lnTo>
                  <a:lnTo>
                    <a:pt x="16" y="492"/>
                  </a:lnTo>
                  <a:lnTo>
                    <a:pt x="7" y="455"/>
                  </a:lnTo>
                  <a:lnTo>
                    <a:pt x="2" y="419"/>
                  </a:lnTo>
                  <a:lnTo>
                    <a:pt x="0" y="379"/>
                  </a:lnTo>
                  <a:lnTo>
                    <a:pt x="2" y="340"/>
                  </a:lnTo>
                  <a:lnTo>
                    <a:pt x="7" y="304"/>
                  </a:lnTo>
                  <a:lnTo>
                    <a:pt x="16" y="267"/>
                  </a:lnTo>
                  <a:lnTo>
                    <a:pt x="29" y="232"/>
                  </a:lnTo>
                  <a:lnTo>
                    <a:pt x="45" y="200"/>
                  </a:lnTo>
                  <a:lnTo>
                    <a:pt x="64" y="167"/>
                  </a:lnTo>
                  <a:lnTo>
                    <a:pt x="86" y="137"/>
                  </a:lnTo>
                  <a:lnTo>
                    <a:pt x="109" y="112"/>
                  </a:lnTo>
                  <a:lnTo>
                    <a:pt x="137" y="86"/>
                  </a:lnTo>
                  <a:lnTo>
                    <a:pt x="166" y="64"/>
                  </a:lnTo>
                  <a:lnTo>
                    <a:pt x="197" y="46"/>
                  </a:lnTo>
                  <a:lnTo>
                    <a:pt x="230" y="29"/>
                  </a:lnTo>
                  <a:lnTo>
                    <a:pt x="265" y="17"/>
                  </a:lnTo>
                  <a:lnTo>
                    <a:pt x="301" y="8"/>
                  </a:lnTo>
                  <a:lnTo>
                    <a:pt x="340" y="2"/>
                  </a:lnTo>
                  <a:lnTo>
                    <a:pt x="378" y="0"/>
                  </a:lnTo>
                  <a:lnTo>
                    <a:pt x="417" y="2"/>
                  </a:lnTo>
                  <a:lnTo>
                    <a:pt x="455" y="8"/>
                  </a:lnTo>
                  <a:lnTo>
                    <a:pt x="492" y="17"/>
                  </a:lnTo>
                  <a:lnTo>
                    <a:pt x="526" y="29"/>
                  </a:lnTo>
                  <a:lnTo>
                    <a:pt x="559" y="46"/>
                  </a:lnTo>
                  <a:lnTo>
                    <a:pt x="590" y="64"/>
                  </a:lnTo>
                  <a:lnTo>
                    <a:pt x="619" y="86"/>
                  </a:lnTo>
                  <a:lnTo>
                    <a:pt x="647" y="112"/>
                  </a:lnTo>
                  <a:lnTo>
                    <a:pt x="671" y="137"/>
                  </a:lnTo>
                  <a:lnTo>
                    <a:pt x="693" y="167"/>
                  </a:lnTo>
                  <a:lnTo>
                    <a:pt x="711" y="200"/>
                  </a:lnTo>
                  <a:lnTo>
                    <a:pt x="727" y="232"/>
                  </a:lnTo>
                  <a:lnTo>
                    <a:pt x="740" y="267"/>
                  </a:lnTo>
                  <a:lnTo>
                    <a:pt x="749" y="304"/>
                  </a:lnTo>
                  <a:lnTo>
                    <a:pt x="755" y="340"/>
                  </a:lnTo>
                  <a:lnTo>
                    <a:pt x="757" y="379"/>
                  </a:lnTo>
                  <a:close/>
                </a:path>
              </a:pathLst>
            </a:custGeom>
            <a:solidFill>
              <a:srgbClr val="17AF4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89" name="Picture 117" descr="E:\jennifer icons\energy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" y="2200"/>
              <a:ext cx="446" cy="442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90" name="Freeform 22"/>
          <p:cNvSpPr>
            <a:spLocks noChangeArrowheads="1"/>
          </p:cNvSpPr>
          <p:nvPr/>
        </p:nvSpPr>
        <p:spPr bwMode="auto">
          <a:xfrm rot="6600000">
            <a:off x="2880928" y="3851237"/>
            <a:ext cx="368955" cy="737828"/>
          </a:xfrm>
          <a:custGeom>
            <a:avLst/>
            <a:gdLst>
              <a:gd name="T0" fmla="*/ 2147483647 w 379"/>
              <a:gd name="T1" fmla="*/ 2147483647 h 757"/>
              <a:gd name="T2" fmla="*/ 2147483647 w 379"/>
              <a:gd name="T3" fmla="*/ 2147483647 h 757"/>
              <a:gd name="T4" fmla="*/ 2147483647 w 379"/>
              <a:gd name="T5" fmla="*/ 2147483647 h 757"/>
              <a:gd name="T6" fmla="*/ 2147483647 w 379"/>
              <a:gd name="T7" fmla="*/ 2147483647 h 757"/>
              <a:gd name="T8" fmla="*/ 2147483647 w 379"/>
              <a:gd name="T9" fmla="*/ 2147483647 h 757"/>
              <a:gd name="T10" fmla="*/ 2147483647 w 379"/>
              <a:gd name="T11" fmla="*/ 2147483647 h 757"/>
              <a:gd name="T12" fmla="*/ 2147483647 w 379"/>
              <a:gd name="T13" fmla="*/ 2147483647 h 757"/>
              <a:gd name="T14" fmla="*/ 0 w 379"/>
              <a:gd name="T15" fmla="*/ 2147483647 h 757"/>
              <a:gd name="T16" fmla="*/ 0 w 379"/>
              <a:gd name="T17" fmla="*/ 2147483647 h 757"/>
              <a:gd name="T18" fmla="*/ 0 w 379"/>
              <a:gd name="T19" fmla="*/ 2147483647 h 757"/>
              <a:gd name="T20" fmla="*/ 0 w 379"/>
              <a:gd name="T21" fmla="*/ 2147483647 h 757"/>
              <a:gd name="T22" fmla="*/ 0 w 379"/>
              <a:gd name="T23" fmla="*/ 2147483647 h 757"/>
              <a:gd name="T24" fmla="*/ 0 w 379"/>
              <a:gd name="T25" fmla="*/ 2147483647 h 757"/>
              <a:gd name="T26" fmla="*/ 0 w 379"/>
              <a:gd name="T27" fmla="*/ 2147483647 h 757"/>
              <a:gd name="T28" fmla="*/ 0 w 379"/>
              <a:gd name="T29" fmla="*/ 2147483647 h 757"/>
              <a:gd name="T30" fmla="*/ 0 w 379"/>
              <a:gd name="T31" fmla="*/ 2147483647 h 757"/>
              <a:gd name="T32" fmla="*/ 0 w 379"/>
              <a:gd name="T33" fmla="*/ 2147483647 h 757"/>
              <a:gd name="T34" fmla="*/ 0 w 379"/>
              <a:gd name="T35" fmla="*/ 2147483647 h 757"/>
              <a:gd name="T36" fmla="*/ 0 w 379"/>
              <a:gd name="T37" fmla="*/ 2147483647 h 757"/>
              <a:gd name="T38" fmla="*/ 0 w 379"/>
              <a:gd name="T39" fmla="*/ 2147483647 h 757"/>
              <a:gd name="T40" fmla="*/ 0 w 379"/>
              <a:gd name="T41" fmla="*/ 2147483647 h 757"/>
              <a:gd name="T42" fmla="*/ 0 w 379"/>
              <a:gd name="T43" fmla="*/ 2147483647 h 757"/>
              <a:gd name="T44" fmla="*/ 0 w 379"/>
              <a:gd name="T45" fmla="*/ 2147483647 h 757"/>
              <a:gd name="T46" fmla="*/ 0 w 379"/>
              <a:gd name="T47" fmla="*/ 2147483647 h 757"/>
              <a:gd name="T48" fmla="*/ 0 w 379"/>
              <a:gd name="T49" fmla="*/ 0 h 757"/>
              <a:gd name="T50" fmla="*/ 0 w 379"/>
              <a:gd name="T51" fmla="*/ 0 h 757"/>
              <a:gd name="T52" fmla="*/ 0 w 379"/>
              <a:gd name="T53" fmla="*/ 0 h 757"/>
              <a:gd name="T54" fmla="*/ 0 w 379"/>
              <a:gd name="T55" fmla="*/ 0 h 757"/>
              <a:gd name="T56" fmla="*/ 0 w 379"/>
              <a:gd name="T57" fmla="*/ 0 h 757"/>
              <a:gd name="T58" fmla="*/ 2147483647 w 379"/>
              <a:gd name="T59" fmla="*/ 0 h 757"/>
              <a:gd name="T60" fmla="*/ 2147483647 w 379"/>
              <a:gd name="T61" fmla="*/ 0 h 757"/>
              <a:gd name="T62" fmla="*/ 2147483647 w 379"/>
              <a:gd name="T63" fmla="*/ 0 h 757"/>
              <a:gd name="T64" fmla="*/ 2147483647 w 379"/>
              <a:gd name="T65" fmla="*/ 0 h 757"/>
              <a:gd name="T66" fmla="*/ 2147483647 w 379"/>
              <a:gd name="T67" fmla="*/ 0 h 757"/>
              <a:gd name="T68" fmla="*/ 2147483647 w 379"/>
              <a:gd name="T69" fmla="*/ 0 h 757"/>
              <a:gd name="T70" fmla="*/ 2147483647 w 379"/>
              <a:gd name="T71" fmla="*/ 2147483647 h 7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9"/>
              <a:gd name="T109" fmla="*/ 0 h 757"/>
              <a:gd name="T110" fmla="*/ 379 w 379"/>
              <a:gd name="T111" fmla="*/ 757 h 75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9" h="757">
                <a:moveTo>
                  <a:pt x="379" y="757"/>
                </a:moveTo>
                <a:lnTo>
                  <a:pt x="379" y="757"/>
                </a:lnTo>
                <a:lnTo>
                  <a:pt x="340" y="755"/>
                </a:lnTo>
                <a:lnTo>
                  <a:pt x="302" y="749"/>
                </a:lnTo>
                <a:lnTo>
                  <a:pt x="265" y="740"/>
                </a:lnTo>
                <a:lnTo>
                  <a:pt x="231" y="728"/>
                </a:lnTo>
                <a:lnTo>
                  <a:pt x="198" y="711"/>
                </a:lnTo>
                <a:lnTo>
                  <a:pt x="167" y="693"/>
                </a:lnTo>
                <a:lnTo>
                  <a:pt x="138" y="671"/>
                </a:lnTo>
                <a:lnTo>
                  <a:pt x="112" y="647"/>
                </a:lnTo>
                <a:lnTo>
                  <a:pt x="86" y="620"/>
                </a:lnTo>
                <a:lnTo>
                  <a:pt x="64" y="590"/>
                </a:lnTo>
                <a:lnTo>
                  <a:pt x="46" y="559"/>
                </a:lnTo>
                <a:lnTo>
                  <a:pt x="30" y="526"/>
                </a:lnTo>
                <a:lnTo>
                  <a:pt x="17" y="492"/>
                </a:lnTo>
                <a:lnTo>
                  <a:pt x="8" y="455"/>
                </a:lnTo>
                <a:lnTo>
                  <a:pt x="2" y="417"/>
                </a:lnTo>
                <a:lnTo>
                  <a:pt x="0" y="378"/>
                </a:lnTo>
                <a:lnTo>
                  <a:pt x="2" y="340"/>
                </a:lnTo>
                <a:lnTo>
                  <a:pt x="8" y="302"/>
                </a:lnTo>
                <a:lnTo>
                  <a:pt x="17" y="265"/>
                </a:lnTo>
                <a:lnTo>
                  <a:pt x="30" y="230"/>
                </a:lnTo>
                <a:lnTo>
                  <a:pt x="46" y="197"/>
                </a:lnTo>
                <a:lnTo>
                  <a:pt x="64" y="166"/>
                </a:lnTo>
                <a:lnTo>
                  <a:pt x="86" y="137"/>
                </a:lnTo>
                <a:lnTo>
                  <a:pt x="112" y="110"/>
                </a:lnTo>
                <a:lnTo>
                  <a:pt x="138" y="86"/>
                </a:lnTo>
                <a:lnTo>
                  <a:pt x="167" y="64"/>
                </a:lnTo>
                <a:lnTo>
                  <a:pt x="198" y="46"/>
                </a:lnTo>
                <a:lnTo>
                  <a:pt x="231" y="29"/>
                </a:lnTo>
                <a:lnTo>
                  <a:pt x="265" y="16"/>
                </a:lnTo>
                <a:lnTo>
                  <a:pt x="302" y="7"/>
                </a:lnTo>
                <a:lnTo>
                  <a:pt x="340" y="2"/>
                </a:lnTo>
                <a:lnTo>
                  <a:pt x="379" y="0"/>
                </a:lnTo>
                <a:lnTo>
                  <a:pt x="379" y="757"/>
                </a:lnTo>
                <a:close/>
              </a:path>
            </a:pathLst>
          </a:custGeom>
          <a:solidFill>
            <a:srgbClr val="147DF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91" name="Freeform 23"/>
          <p:cNvSpPr>
            <a:spLocks noChangeArrowheads="1"/>
          </p:cNvSpPr>
          <p:nvPr/>
        </p:nvSpPr>
        <p:spPr bwMode="auto">
          <a:xfrm rot="6600000">
            <a:off x="2752098" y="4186066"/>
            <a:ext cx="366126" cy="744059"/>
          </a:xfrm>
          <a:custGeom>
            <a:avLst/>
            <a:gdLst>
              <a:gd name="T0" fmla="*/ 0 w 378"/>
              <a:gd name="T1" fmla="*/ 0 h 757"/>
              <a:gd name="T2" fmla="*/ 0 w 378"/>
              <a:gd name="T3" fmla="*/ 0 h 757"/>
              <a:gd name="T4" fmla="*/ 0 w 378"/>
              <a:gd name="T5" fmla="*/ 0 h 757"/>
              <a:gd name="T6" fmla="*/ 0 w 378"/>
              <a:gd name="T7" fmla="*/ 0 h 757"/>
              <a:gd name="T8" fmla="*/ 0 w 378"/>
              <a:gd name="T9" fmla="*/ 0 h 757"/>
              <a:gd name="T10" fmla="*/ 0 w 378"/>
              <a:gd name="T11" fmla="*/ 0 h 757"/>
              <a:gd name="T12" fmla="*/ 2147483647 w 378"/>
              <a:gd name="T13" fmla="*/ 0 h 757"/>
              <a:gd name="T14" fmla="*/ 2147483647 w 378"/>
              <a:gd name="T15" fmla="*/ 0 h 757"/>
              <a:gd name="T16" fmla="*/ 2147483647 w 378"/>
              <a:gd name="T17" fmla="*/ 0 h 757"/>
              <a:gd name="T18" fmla="*/ 2147483647 w 378"/>
              <a:gd name="T19" fmla="*/ 0 h 757"/>
              <a:gd name="T20" fmla="*/ 2147483647 w 378"/>
              <a:gd name="T21" fmla="*/ 0 h 757"/>
              <a:gd name="T22" fmla="*/ 2147483647 w 378"/>
              <a:gd name="T23" fmla="*/ 0 h 757"/>
              <a:gd name="T24" fmla="*/ 2147483647 w 378"/>
              <a:gd name="T25" fmla="*/ 2147483647 h 757"/>
              <a:gd name="T26" fmla="*/ 2147483647 w 378"/>
              <a:gd name="T27" fmla="*/ 2147483647 h 757"/>
              <a:gd name="T28" fmla="*/ 2147483647 w 378"/>
              <a:gd name="T29" fmla="*/ 2147483647 h 757"/>
              <a:gd name="T30" fmla="*/ 2147483647 w 378"/>
              <a:gd name="T31" fmla="*/ 2147483647 h 757"/>
              <a:gd name="T32" fmla="*/ 2147483647 w 378"/>
              <a:gd name="T33" fmla="*/ 2147483647 h 757"/>
              <a:gd name="T34" fmla="*/ 2147483647 w 378"/>
              <a:gd name="T35" fmla="*/ 2147483647 h 757"/>
              <a:gd name="T36" fmla="*/ 2147483647 w 378"/>
              <a:gd name="T37" fmla="*/ 2147483647 h 757"/>
              <a:gd name="T38" fmla="*/ 2147483647 w 378"/>
              <a:gd name="T39" fmla="*/ 2147483647 h 757"/>
              <a:gd name="T40" fmla="*/ 2147483647 w 378"/>
              <a:gd name="T41" fmla="*/ 2147483647 h 757"/>
              <a:gd name="T42" fmla="*/ 2147483647 w 378"/>
              <a:gd name="T43" fmla="*/ 2147483647 h 757"/>
              <a:gd name="T44" fmla="*/ 2147483647 w 378"/>
              <a:gd name="T45" fmla="*/ 2147483647 h 757"/>
              <a:gd name="T46" fmla="*/ 2147483647 w 378"/>
              <a:gd name="T47" fmla="*/ 2147483647 h 757"/>
              <a:gd name="T48" fmla="*/ 2147483647 w 378"/>
              <a:gd name="T49" fmla="*/ 2147483647 h 757"/>
              <a:gd name="T50" fmla="*/ 2147483647 w 378"/>
              <a:gd name="T51" fmla="*/ 2147483647 h 757"/>
              <a:gd name="T52" fmla="*/ 2147483647 w 378"/>
              <a:gd name="T53" fmla="*/ 2147483647 h 757"/>
              <a:gd name="T54" fmla="*/ 2147483647 w 378"/>
              <a:gd name="T55" fmla="*/ 2147483647 h 757"/>
              <a:gd name="T56" fmla="*/ 2147483647 w 378"/>
              <a:gd name="T57" fmla="*/ 2147483647 h 757"/>
              <a:gd name="T58" fmla="*/ 2147483647 w 378"/>
              <a:gd name="T59" fmla="*/ 2147483647 h 757"/>
              <a:gd name="T60" fmla="*/ 0 w 378"/>
              <a:gd name="T61" fmla="*/ 2147483647 h 757"/>
              <a:gd name="T62" fmla="*/ 0 w 378"/>
              <a:gd name="T63" fmla="*/ 2147483647 h 757"/>
              <a:gd name="T64" fmla="*/ 0 w 378"/>
              <a:gd name="T65" fmla="*/ 2147483647 h 757"/>
              <a:gd name="T66" fmla="*/ 0 w 378"/>
              <a:gd name="T67" fmla="*/ 2147483647 h 757"/>
              <a:gd name="T68" fmla="*/ 0 w 378"/>
              <a:gd name="T69" fmla="*/ 2147483647 h 757"/>
              <a:gd name="T70" fmla="*/ 0 w 378"/>
              <a:gd name="T71" fmla="*/ 0 h 757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w 378"/>
              <a:gd name="T109" fmla="*/ 0 h 757"/>
              <a:gd name="T110" fmla="*/ 378 w 378"/>
              <a:gd name="T111" fmla="*/ 757 h 757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T108" t="T109" r="T110" b="T111"/>
            <a:pathLst>
              <a:path w="378" h="757">
                <a:moveTo>
                  <a:pt x="0" y="0"/>
                </a:moveTo>
                <a:lnTo>
                  <a:pt x="0" y="0"/>
                </a:lnTo>
                <a:lnTo>
                  <a:pt x="38" y="2"/>
                </a:lnTo>
                <a:lnTo>
                  <a:pt x="77" y="7"/>
                </a:lnTo>
                <a:lnTo>
                  <a:pt x="113" y="16"/>
                </a:lnTo>
                <a:lnTo>
                  <a:pt x="148" y="29"/>
                </a:lnTo>
                <a:lnTo>
                  <a:pt x="181" y="46"/>
                </a:lnTo>
                <a:lnTo>
                  <a:pt x="212" y="64"/>
                </a:lnTo>
                <a:lnTo>
                  <a:pt x="241" y="86"/>
                </a:lnTo>
                <a:lnTo>
                  <a:pt x="269" y="110"/>
                </a:lnTo>
                <a:lnTo>
                  <a:pt x="292" y="137"/>
                </a:lnTo>
                <a:lnTo>
                  <a:pt x="314" y="166"/>
                </a:lnTo>
                <a:lnTo>
                  <a:pt x="333" y="197"/>
                </a:lnTo>
                <a:lnTo>
                  <a:pt x="349" y="230"/>
                </a:lnTo>
                <a:lnTo>
                  <a:pt x="362" y="265"/>
                </a:lnTo>
                <a:lnTo>
                  <a:pt x="371" y="302"/>
                </a:lnTo>
                <a:lnTo>
                  <a:pt x="376" y="340"/>
                </a:lnTo>
                <a:lnTo>
                  <a:pt x="378" y="378"/>
                </a:lnTo>
                <a:lnTo>
                  <a:pt x="376" y="417"/>
                </a:lnTo>
                <a:lnTo>
                  <a:pt x="371" y="455"/>
                </a:lnTo>
                <a:lnTo>
                  <a:pt x="362" y="492"/>
                </a:lnTo>
                <a:lnTo>
                  <a:pt x="349" y="526"/>
                </a:lnTo>
                <a:lnTo>
                  <a:pt x="333" y="559"/>
                </a:lnTo>
                <a:lnTo>
                  <a:pt x="314" y="590"/>
                </a:lnTo>
                <a:lnTo>
                  <a:pt x="292" y="620"/>
                </a:lnTo>
                <a:lnTo>
                  <a:pt x="269" y="647"/>
                </a:lnTo>
                <a:lnTo>
                  <a:pt x="241" y="671"/>
                </a:lnTo>
                <a:lnTo>
                  <a:pt x="212" y="693"/>
                </a:lnTo>
                <a:lnTo>
                  <a:pt x="181" y="711"/>
                </a:lnTo>
                <a:lnTo>
                  <a:pt x="148" y="728"/>
                </a:lnTo>
                <a:lnTo>
                  <a:pt x="113" y="740"/>
                </a:lnTo>
                <a:lnTo>
                  <a:pt x="77" y="749"/>
                </a:lnTo>
                <a:lnTo>
                  <a:pt x="38" y="755"/>
                </a:lnTo>
                <a:lnTo>
                  <a:pt x="0" y="757"/>
                </a:lnTo>
                <a:lnTo>
                  <a:pt x="0" y="0"/>
                </a:lnTo>
                <a:close/>
              </a:path>
            </a:pathLst>
          </a:custGeom>
          <a:solidFill>
            <a:srgbClr val="A810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" name="Picture 24" descr="E:\jennifer icons\public safety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88" y="4203972"/>
            <a:ext cx="393669" cy="401986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16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93" name="Group 114"/>
          <p:cNvGrpSpPr>
            <a:grpSpLocks/>
          </p:cNvGrpSpPr>
          <p:nvPr/>
        </p:nvGrpSpPr>
        <p:grpSpPr bwMode="auto">
          <a:xfrm>
            <a:off x="5453683" y="2391717"/>
            <a:ext cx="711323" cy="710047"/>
            <a:chOff x="3044" y="952"/>
            <a:chExt cx="602" cy="598"/>
          </a:xfrm>
        </p:grpSpPr>
        <p:sp>
          <p:nvSpPr>
            <p:cNvPr id="94" name="Freeform 115"/>
            <p:cNvSpPr>
              <a:spLocks noChangeArrowheads="1"/>
            </p:cNvSpPr>
            <p:nvPr/>
          </p:nvSpPr>
          <p:spPr bwMode="auto">
            <a:xfrm>
              <a:off x="3044" y="952"/>
              <a:ext cx="602" cy="598"/>
            </a:xfrm>
            <a:custGeom>
              <a:avLst/>
              <a:gdLst>
                <a:gd name="T0" fmla="*/ 0 w 759"/>
                <a:gd name="T1" fmla="*/ 0 h 758"/>
                <a:gd name="T2" fmla="*/ 0 w 759"/>
                <a:gd name="T3" fmla="*/ 0 h 758"/>
                <a:gd name="T4" fmla="*/ 0 w 759"/>
                <a:gd name="T5" fmla="*/ 0 h 758"/>
                <a:gd name="T6" fmla="*/ 0 w 759"/>
                <a:gd name="T7" fmla="*/ 0 h 758"/>
                <a:gd name="T8" fmla="*/ 0 w 759"/>
                <a:gd name="T9" fmla="*/ 0 h 758"/>
                <a:gd name="T10" fmla="*/ 0 w 759"/>
                <a:gd name="T11" fmla="*/ 0 h 758"/>
                <a:gd name="T12" fmla="*/ 0 w 759"/>
                <a:gd name="T13" fmla="*/ 0 h 758"/>
                <a:gd name="T14" fmla="*/ 0 w 759"/>
                <a:gd name="T15" fmla="*/ 0 h 758"/>
                <a:gd name="T16" fmla="*/ 0 w 759"/>
                <a:gd name="T17" fmla="*/ 0 h 758"/>
                <a:gd name="T18" fmla="*/ 0 w 759"/>
                <a:gd name="T19" fmla="*/ 0 h 758"/>
                <a:gd name="T20" fmla="*/ 0 w 759"/>
                <a:gd name="T21" fmla="*/ 0 h 758"/>
                <a:gd name="T22" fmla="*/ 0 w 759"/>
                <a:gd name="T23" fmla="*/ 0 h 758"/>
                <a:gd name="T24" fmla="*/ 0 w 759"/>
                <a:gd name="T25" fmla="*/ 0 h 758"/>
                <a:gd name="T26" fmla="*/ 0 w 759"/>
                <a:gd name="T27" fmla="*/ 0 h 758"/>
                <a:gd name="T28" fmla="*/ 0 w 759"/>
                <a:gd name="T29" fmla="*/ 0 h 758"/>
                <a:gd name="T30" fmla="*/ 0 w 759"/>
                <a:gd name="T31" fmla="*/ 0 h 758"/>
                <a:gd name="T32" fmla="*/ 0 w 759"/>
                <a:gd name="T33" fmla="*/ 0 h 758"/>
                <a:gd name="T34" fmla="*/ 0 w 759"/>
                <a:gd name="T35" fmla="*/ 0 h 758"/>
                <a:gd name="T36" fmla="*/ 0 w 759"/>
                <a:gd name="T37" fmla="*/ 0 h 758"/>
                <a:gd name="T38" fmla="*/ 0 w 759"/>
                <a:gd name="T39" fmla="*/ 0 h 758"/>
                <a:gd name="T40" fmla="*/ 0 w 759"/>
                <a:gd name="T41" fmla="*/ 0 h 758"/>
                <a:gd name="T42" fmla="*/ 0 w 759"/>
                <a:gd name="T43" fmla="*/ 0 h 758"/>
                <a:gd name="T44" fmla="*/ 0 w 759"/>
                <a:gd name="T45" fmla="*/ 0 h 758"/>
                <a:gd name="T46" fmla="*/ 0 w 759"/>
                <a:gd name="T47" fmla="*/ 0 h 758"/>
                <a:gd name="T48" fmla="*/ 0 w 759"/>
                <a:gd name="T49" fmla="*/ 0 h 758"/>
                <a:gd name="T50" fmla="*/ 0 w 759"/>
                <a:gd name="T51" fmla="*/ 0 h 758"/>
                <a:gd name="T52" fmla="*/ 0 w 759"/>
                <a:gd name="T53" fmla="*/ 0 h 758"/>
                <a:gd name="T54" fmla="*/ 0 w 759"/>
                <a:gd name="T55" fmla="*/ 0 h 758"/>
                <a:gd name="T56" fmla="*/ 0 w 759"/>
                <a:gd name="T57" fmla="*/ 0 h 758"/>
                <a:gd name="T58" fmla="*/ 0 w 759"/>
                <a:gd name="T59" fmla="*/ 0 h 758"/>
                <a:gd name="T60" fmla="*/ 0 w 759"/>
                <a:gd name="T61" fmla="*/ 0 h 758"/>
                <a:gd name="T62" fmla="*/ 0 w 759"/>
                <a:gd name="T63" fmla="*/ 0 h 758"/>
                <a:gd name="T64" fmla="*/ 0 w 759"/>
                <a:gd name="T65" fmla="*/ 0 h 758"/>
                <a:gd name="T66" fmla="*/ 0 w 759"/>
                <a:gd name="T67" fmla="*/ 0 h 758"/>
                <a:gd name="T68" fmla="*/ 0 w 759"/>
                <a:gd name="T69" fmla="*/ 0 h 75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9"/>
                <a:gd name="T106" fmla="*/ 0 h 758"/>
                <a:gd name="T107" fmla="*/ 759 w 759"/>
                <a:gd name="T108" fmla="*/ 758 h 75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9" h="758">
                  <a:moveTo>
                    <a:pt x="759" y="380"/>
                  </a:moveTo>
                  <a:lnTo>
                    <a:pt x="759" y="380"/>
                  </a:lnTo>
                  <a:lnTo>
                    <a:pt x="757" y="418"/>
                  </a:lnTo>
                  <a:lnTo>
                    <a:pt x="751" y="457"/>
                  </a:lnTo>
                  <a:lnTo>
                    <a:pt x="742" y="492"/>
                  </a:lnTo>
                  <a:lnTo>
                    <a:pt x="729" y="528"/>
                  </a:lnTo>
                  <a:lnTo>
                    <a:pt x="713" y="561"/>
                  </a:lnTo>
                  <a:lnTo>
                    <a:pt x="695" y="592"/>
                  </a:lnTo>
                  <a:lnTo>
                    <a:pt x="673" y="621"/>
                  </a:lnTo>
                  <a:lnTo>
                    <a:pt x="647" y="647"/>
                  </a:lnTo>
                  <a:lnTo>
                    <a:pt x="622" y="673"/>
                  </a:lnTo>
                  <a:lnTo>
                    <a:pt x="592" y="694"/>
                  </a:lnTo>
                  <a:lnTo>
                    <a:pt x="561" y="713"/>
                  </a:lnTo>
                  <a:lnTo>
                    <a:pt x="527" y="729"/>
                  </a:lnTo>
                  <a:lnTo>
                    <a:pt x="492" y="742"/>
                  </a:lnTo>
                  <a:lnTo>
                    <a:pt x="455" y="751"/>
                  </a:lnTo>
                  <a:lnTo>
                    <a:pt x="419" y="757"/>
                  </a:lnTo>
                  <a:lnTo>
                    <a:pt x="380" y="758"/>
                  </a:lnTo>
                  <a:lnTo>
                    <a:pt x="340" y="757"/>
                  </a:lnTo>
                  <a:lnTo>
                    <a:pt x="304" y="751"/>
                  </a:lnTo>
                  <a:lnTo>
                    <a:pt x="267" y="742"/>
                  </a:lnTo>
                  <a:lnTo>
                    <a:pt x="232" y="729"/>
                  </a:lnTo>
                  <a:lnTo>
                    <a:pt x="199" y="713"/>
                  </a:lnTo>
                  <a:lnTo>
                    <a:pt x="168" y="694"/>
                  </a:lnTo>
                  <a:lnTo>
                    <a:pt x="139" y="673"/>
                  </a:lnTo>
                  <a:lnTo>
                    <a:pt x="112" y="647"/>
                  </a:lnTo>
                  <a:lnTo>
                    <a:pt x="88" y="621"/>
                  </a:lnTo>
                  <a:lnTo>
                    <a:pt x="66" y="592"/>
                  </a:lnTo>
                  <a:lnTo>
                    <a:pt x="46" y="561"/>
                  </a:lnTo>
                  <a:lnTo>
                    <a:pt x="31" y="528"/>
                  </a:lnTo>
                  <a:lnTo>
                    <a:pt x="18" y="492"/>
                  </a:lnTo>
                  <a:lnTo>
                    <a:pt x="9" y="457"/>
                  </a:lnTo>
                  <a:lnTo>
                    <a:pt x="2" y="418"/>
                  </a:lnTo>
                  <a:lnTo>
                    <a:pt x="0" y="380"/>
                  </a:lnTo>
                  <a:lnTo>
                    <a:pt x="2" y="342"/>
                  </a:lnTo>
                  <a:lnTo>
                    <a:pt x="9" y="303"/>
                  </a:lnTo>
                  <a:lnTo>
                    <a:pt x="18" y="267"/>
                  </a:lnTo>
                  <a:lnTo>
                    <a:pt x="31" y="232"/>
                  </a:lnTo>
                  <a:lnTo>
                    <a:pt x="46" y="199"/>
                  </a:lnTo>
                  <a:lnTo>
                    <a:pt x="66" y="168"/>
                  </a:lnTo>
                  <a:lnTo>
                    <a:pt x="88" y="139"/>
                  </a:lnTo>
                  <a:lnTo>
                    <a:pt x="112" y="111"/>
                  </a:lnTo>
                  <a:lnTo>
                    <a:pt x="139" y="88"/>
                  </a:lnTo>
                  <a:lnTo>
                    <a:pt x="168" y="66"/>
                  </a:lnTo>
                  <a:lnTo>
                    <a:pt x="199" y="45"/>
                  </a:lnTo>
                  <a:lnTo>
                    <a:pt x="232" y="31"/>
                  </a:lnTo>
                  <a:lnTo>
                    <a:pt x="267" y="18"/>
                  </a:lnTo>
                  <a:lnTo>
                    <a:pt x="304" y="9"/>
                  </a:lnTo>
                  <a:lnTo>
                    <a:pt x="340" y="3"/>
                  </a:lnTo>
                  <a:lnTo>
                    <a:pt x="380" y="0"/>
                  </a:lnTo>
                  <a:lnTo>
                    <a:pt x="419" y="3"/>
                  </a:lnTo>
                  <a:lnTo>
                    <a:pt x="455" y="9"/>
                  </a:lnTo>
                  <a:lnTo>
                    <a:pt x="492" y="18"/>
                  </a:lnTo>
                  <a:lnTo>
                    <a:pt x="527" y="31"/>
                  </a:lnTo>
                  <a:lnTo>
                    <a:pt x="561" y="45"/>
                  </a:lnTo>
                  <a:lnTo>
                    <a:pt x="592" y="66"/>
                  </a:lnTo>
                  <a:lnTo>
                    <a:pt x="622" y="88"/>
                  </a:lnTo>
                  <a:lnTo>
                    <a:pt x="647" y="111"/>
                  </a:lnTo>
                  <a:lnTo>
                    <a:pt x="673" y="139"/>
                  </a:lnTo>
                  <a:lnTo>
                    <a:pt x="695" y="168"/>
                  </a:lnTo>
                  <a:lnTo>
                    <a:pt x="713" y="199"/>
                  </a:lnTo>
                  <a:lnTo>
                    <a:pt x="729" y="232"/>
                  </a:lnTo>
                  <a:lnTo>
                    <a:pt x="742" y="267"/>
                  </a:lnTo>
                  <a:lnTo>
                    <a:pt x="751" y="303"/>
                  </a:lnTo>
                  <a:lnTo>
                    <a:pt x="757" y="342"/>
                  </a:lnTo>
                  <a:lnTo>
                    <a:pt x="759" y="380"/>
                  </a:lnTo>
                  <a:close/>
                </a:path>
              </a:pathLst>
            </a:custGeom>
            <a:solidFill>
              <a:srgbClr val="A8102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95" name="Picture 116" descr="E:\jennifer icons\socialservices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4" y="1037"/>
              <a:ext cx="397" cy="415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96" name="Freeform 10"/>
          <p:cNvSpPr>
            <a:spLocks noChangeArrowheads="1"/>
          </p:cNvSpPr>
          <p:nvPr/>
        </p:nvSpPr>
        <p:spPr bwMode="auto">
          <a:xfrm>
            <a:off x="4788275" y="1856585"/>
            <a:ext cx="698862" cy="693738"/>
          </a:xfrm>
          <a:custGeom>
            <a:avLst/>
            <a:gdLst>
              <a:gd name="T0" fmla="*/ 0 w 756"/>
              <a:gd name="T1" fmla="*/ 0 h 756"/>
              <a:gd name="T2" fmla="*/ 0 w 756"/>
              <a:gd name="T3" fmla="*/ 0 h 756"/>
              <a:gd name="T4" fmla="*/ 0 w 756"/>
              <a:gd name="T5" fmla="*/ 0 h 756"/>
              <a:gd name="T6" fmla="*/ 0 w 756"/>
              <a:gd name="T7" fmla="*/ 0 h 756"/>
              <a:gd name="T8" fmla="*/ 0 w 756"/>
              <a:gd name="T9" fmla="*/ 0 h 756"/>
              <a:gd name="T10" fmla="*/ 0 w 756"/>
              <a:gd name="T11" fmla="*/ 0 h 756"/>
              <a:gd name="T12" fmla="*/ 0 w 756"/>
              <a:gd name="T13" fmla="*/ 0 h 756"/>
              <a:gd name="T14" fmla="*/ 0 w 756"/>
              <a:gd name="T15" fmla="*/ 0 h 756"/>
              <a:gd name="T16" fmla="*/ 0 w 756"/>
              <a:gd name="T17" fmla="*/ 0 h 756"/>
              <a:gd name="T18" fmla="*/ 0 w 756"/>
              <a:gd name="T19" fmla="*/ 0 h 756"/>
              <a:gd name="T20" fmla="*/ 0 w 756"/>
              <a:gd name="T21" fmla="*/ 0 h 756"/>
              <a:gd name="T22" fmla="*/ 0 w 756"/>
              <a:gd name="T23" fmla="*/ 0 h 756"/>
              <a:gd name="T24" fmla="*/ 0 w 756"/>
              <a:gd name="T25" fmla="*/ 0 h 756"/>
              <a:gd name="T26" fmla="*/ 0 w 756"/>
              <a:gd name="T27" fmla="*/ 0 h 756"/>
              <a:gd name="T28" fmla="*/ 0 w 756"/>
              <a:gd name="T29" fmla="*/ 0 h 756"/>
              <a:gd name="T30" fmla="*/ 0 w 756"/>
              <a:gd name="T31" fmla="*/ 0 h 756"/>
              <a:gd name="T32" fmla="*/ 0 w 756"/>
              <a:gd name="T33" fmla="*/ 0 h 756"/>
              <a:gd name="T34" fmla="*/ 0 w 756"/>
              <a:gd name="T35" fmla="*/ 0 h 756"/>
              <a:gd name="T36" fmla="*/ 0 w 756"/>
              <a:gd name="T37" fmla="*/ 0 h 756"/>
              <a:gd name="T38" fmla="*/ 0 w 756"/>
              <a:gd name="T39" fmla="*/ 0 h 756"/>
              <a:gd name="T40" fmla="*/ 0 w 756"/>
              <a:gd name="T41" fmla="*/ 0 h 756"/>
              <a:gd name="T42" fmla="*/ 0 w 756"/>
              <a:gd name="T43" fmla="*/ 0 h 756"/>
              <a:gd name="T44" fmla="*/ 0 w 756"/>
              <a:gd name="T45" fmla="*/ 0 h 756"/>
              <a:gd name="T46" fmla="*/ 0 w 756"/>
              <a:gd name="T47" fmla="*/ 0 h 756"/>
              <a:gd name="T48" fmla="*/ 0 w 756"/>
              <a:gd name="T49" fmla="*/ 0 h 756"/>
              <a:gd name="T50" fmla="*/ 0 w 756"/>
              <a:gd name="T51" fmla="*/ 0 h 756"/>
              <a:gd name="T52" fmla="*/ 0 w 756"/>
              <a:gd name="T53" fmla="*/ 0 h 756"/>
              <a:gd name="T54" fmla="*/ 0 w 756"/>
              <a:gd name="T55" fmla="*/ 0 h 756"/>
              <a:gd name="T56" fmla="*/ 0 w 756"/>
              <a:gd name="T57" fmla="*/ 0 h 756"/>
              <a:gd name="T58" fmla="*/ 0 w 756"/>
              <a:gd name="T59" fmla="*/ 0 h 756"/>
              <a:gd name="T60" fmla="*/ 0 w 756"/>
              <a:gd name="T61" fmla="*/ 0 h 756"/>
              <a:gd name="T62" fmla="*/ 0 w 756"/>
              <a:gd name="T63" fmla="*/ 0 h 756"/>
              <a:gd name="T64" fmla="*/ 0 w 756"/>
              <a:gd name="T65" fmla="*/ 0 h 756"/>
              <a:gd name="T66" fmla="*/ 0 w 756"/>
              <a:gd name="T67" fmla="*/ 0 h 756"/>
              <a:gd name="T68" fmla="*/ 0 w 756"/>
              <a:gd name="T69" fmla="*/ 0 h 7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56"/>
              <a:gd name="T106" fmla="*/ 0 h 756"/>
              <a:gd name="T107" fmla="*/ 756 w 756"/>
              <a:gd name="T108" fmla="*/ 756 h 75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56" h="756">
                <a:moveTo>
                  <a:pt x="756" y="378"/>
                </a:moveTo>
                <a:lnTo>
                  <a:pt x="756" y="378"/>
                </a:lnTo>
                <a:lnTo>
                  <a:pt x="755" y="416"/>
                </a:lnTo>
                <a:lnTo>
                  <a:pt x="749" y="455"/>
                </a:lnTo>
                <a:lnTo>
                  <a:pt x="740" y="491"/>
                </a:lnTo>
                <a:lnTo>
                  <a:pt x="727" y="526"/>
                </a:lnTo>
                <a:lnTo>
                  <a:pt x="711" y="559"/>
                </a:lnTo>
                <a:lnTo>
                  <a:pt x="692" y="590"/>
                </a:lnTo>
                <a:lnTo>
                  <a:pt x="670" y="619"/>
                </a:lnTo>
                <a:lnTo>
                  <a:pt x="647" y="647"/>
                </a:lnTo>
                <a:lnTo>
                  <a:pt x="619" y="671"/>
                </a:lnTo>
                <a:lnTo>
                  <a:pt x="590" y="692"/>
                </a:lnTo>
                <a:lnTo>
                  <a:pt x="559" y="711"/>
                </a:lnTo>
                <a:lnTo>
                  <a:pt x="526" y="727"/>
                </a:lnTo>
                <a:lnTo>
                  <a:pt x="491" y="740"/>
                </a:lnTo>
                <a:lnTo>
                  <a:pt x="455" y="749"/>
                </a:lnTo>
                <a:lnTo>
                  <a:pt x="416" y="755"/>
                </a:lnTo>
                <a:lnTo>
                  <a:pt x="378" y="756"/>
                </a:lnTo>
                <a:lnTo>
                  <a:pt x="340" y="755"/>
                </a:lnTo>
                <a:lnTo>
                  <a:pt x="301" y="749"/>
                </a:lnTo>
                <a:lnTo>
                  <a:pt x="265" y="740"/>
                </a:lnTo>
                <a:lnTo>
                  <a:pt x="230" y="727"/>
                </a:lnTo>
                <a:lnTo>
                  <a:pt x="197" y="711"/>
                </a:lnTo>
                <a:lnTo>
                  <a:pt x="166" y="692"/>
                </a:lnTo>
                <a:lnTo>
                  <a:pt x="137" y="671"/>
                </a:lnTo>
                <a:lnTo>
                  <a:pt x="109" y="647"/>
                </a:lnTo>
                <a:lnTo>
                  <a:pt x="85" y="619"/>
                </a:lnTo>
                <a:lnTo>
                  <a:pt x="64" y="590"/>
                </a:lnTo>
                <a:lnTo>
                  <a:pt x="45" y="559"/>
                </a:lnTo>
                <a:lnTo>
                  <a:pt x="29" y="526"/>
                </a:lnTo>
                <a:lnTo>
                  <a:pt x="16" y="491"/>
                </a:lnTo>
                <a:lnTo>
                  <a:pt x="7" y="455"/>
                </a:lnTo>
                <a:lnTo>
                  <a:pt x="1" y="416"/>
                </a:lnTo>
                <a:lnTo>
                  <a:pt x="0" y="378"/>
                </a:lnTo>
                <a:lnTo>
                  <a:pt x="1" y="340"/>
                </a:lnTo>
                <a:lnTo>
                  <a:pt x="7" y="301"/>
                </a:lnTo>
                <a:lnTo>
                  <a:pt x="16" y="265"/>
                </a:lnTo>
                <a:lnTo>
                  <a:pt x="29" y="230"/>
                </a:lnTo>
                <a:lnTo>
                  <a:pt x="45" y="197"/>
                </a:lnTo>
                <a:lnTo>
                  <a:pt x="64" y="166"/>
                </a:lnTo>
                <a:lnTo>
                  <a:pt x="85" y="137"/>
                </a:lnTo>
                <a:lnTo>
                  <a:pt x="109" y="109"/>
                </a:lnTo>
                <a:lnTo>
                  <a:pt x="137" y="86"/>
                </a:lnTo>
                <a:lnTo>
                  <a:pt x="166" y="64"/>
                </a:lnTo>
                <a:lnTo>
                  <a:pt x="197" y="45"/>
                </a:lnTo>
                <a:lnTo>
                  <a:pt x="230" y="29"/>
                </a:lnTo>
                <a:lnTo>
                  <a:pt x="265" y="16"/>
                </a:lnTo>
                <a:lnTo>
                  <a:pt x="301" y="7"/>
                </a:lnTo>
                <a:lnTo>
                  <a:pt x="340" y="1"/>
                </a:lnTo>
                <a:lnTo>
                  <a:pt x="378" y="0"/>
                </a:lnTo>
                <a:lnTo>
                  <a:pt x="416" y="1"/>
                </a:lnTo>
                <a:lnTo>
                  <a:pt x="455" y="7"/>
                </a:lnTo>
                <a:lnTo>
                  <a:pt x="491" y="16"/>
                </a:lnTo>
                <a:lnTo>
                  <a:pt x="526" y="29"/>
                </a:lnTo>
                <a:lnTo>
                  <a:pt x="559" y="45"/>
                </a:lnTo>
                <a:lnTo>
                  <a:pt x="590" y="64"/>
                </a:lnTo>
                <a:lnTo>
                  <a:pt x="619" y="86"/>
                </a:lnTo>
                <a:lnTo>
                  <a:pt x="647" y="109"/>
                </a:lnTo>
                <a:lnTo>
                  <a:pt x="670" y="137"/>
                </a:lnTo>
                <a:lnTo>
                  <a:pt x="692" y="166"/>
                </a:lnTo>
                <a:lnTo>
                  <a:pt x="711" y="197"/>
                </a:lnTo>
                <a:lnTo>
                  <a:pt x="727" y="230"/>
                </a:lnTo>
                <a:lnTo>
                  <a:pt x="740" y="265"/>
                </a:lnTo>
                <a:lnTo>
                  <a:pt x="749" y="301"/>
                </a:lnTo>
                <a:lnTo>
                  <a:pt x="755" y="340"/>
                </a:lnTo>
                <a:lnTo>
                  <a:pt x="756" y="37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7" name="Picture 78" descr="E:\jennifer icons\eduucation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09" y="2012292"/>
            <a:ext cx="474190" cy="391904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16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8" name="Freeform 69"/>
          <p:cNvSpPr>
            <a:spLocks noChangeArrowheads="1"/>
          </p:cNvSpPr>
          <p:nvPr/>
        </p:nvSpPr>
        <p:spPr bwMode="auto">
          <a:xfrm>
            <a:off x="4992868" y="4639411"/>
            <a:ext cx="766027" cy="732708"/>
          </a:xfrm>
          <a:custGeom>
            <a:avLst/>
            <a:gdLst>
              <a:gd name="T0" fmla="*/ 2147483647 w 759"/>
              <a:gd name="T1" fmla="*/ 0 h 756"/>
              <a:gd name="T2" fmla="*/ 2147483647 w 759"/>
              <a:gd name="T3" fmla="*/ 0 h 756"/>
              <a:gd name="T4" fmla="*/ 2147483647 w 759"/>
              <a:gd name="T5" fmla="*/ 0 h 756"/>
              <a:gd name="T6" fmla="*/ 0 w 759"/>
              <a:gd name="T7" fmla="*/ 0 h 756"/>
              <a:gd name="T8" fmla="*/ 0 w 759"/>
              <a:gd name="T9" fmla="*/ 0 h 756"/>
              <a:gd name="T10" fmla="*/ 0 w 759"/>
              <a:gd name="T11" fmla="*/ 0 h 756"/>
              <a:gd name="T12" fmla="*/ 0 w 759"/>
              <a:gd name="T13" fmla="*/ 2147483647 h 756"/>
              <a:gd name="T14" fmla="*/ 0 w 759"/>
              <a:gd name="T15" fmla="*/ 2147483647 h 756"/>
              <a:gd name="T16" fmla="*/ 0 w 759"/>
              <a:gd name="T17" fmla="*/ 2147483647 h 756"/>
              <a:gd name="T18" fmla="*/ 0 w 759"/>
              <a:gd name="T19" fmla="*/ 2147483647 h 756"/>
              <a:gd name="T20" fmla="*/ 0 w 759"/>
              <a:gd name="T21" fmla="*/ 2147483647 h 756"/>
              <a:gd name="T22" fmla="*/ 0 w 759"/>
              <a:gd name="T23" fmla="*/ 2147483647 h 756"/>
              <a:gd name="T24" fmla="*/ 0 w 759"/>
              <a:gd name="T25" fmla="*/ 0 h 756"/>
              <a:gd name="T26" fmla="*/ 0 w 759"/>
              <a:gd name="T27" fmla="*/ 0 h 756"/>
              <a:gd name="T28" fmla="*/ 0 w 759"/>
              <a:gd name="T29" fmla="*/ 0 h 756"/>
              <a:gd name="T30" fmla="*/ 0 w 759"/>
              <a:gd name="T31" fmla="*/ 0 h 756"/>
              <a:gd name="T32" fmla="*/ 0 w 759"/>
              <a:gd name="T33" fmla="*/ 0 h 756"/>
              <a:gd name="T34" fmla="*/ 0 w 759"/>
              <a:gd name="T35" fmla="*/ 0 h 756"/>
              <a:gd name="T36" fmla="*/ 0 w 759"/>
              <a:gd name="T37" fmla="*/ 0 h 756"/>
              <a:gd name="T38" fmla="*/ 0 w 759"/>
              <a:gd name="T39" fmla="*/ 0 h 756"/>
              <a:gd name="T40" fmla="*/ 0 w 759"/>
              <a:gd name="T41" fmla="*/ 0 h 756"/>
              <a:gd name="T42" fmla="*/ 0 w 759"/>
              <a:gd name="T43" fmla="*/ 0 h 756"/>
              <a:gd name="T44" fmla="*/ 0 w 759"/>
              <a:gd name="T45" fmla="*/ 0 h 756"/>
              <a:gd name="T46" fmla="*/ 0 w 759"/>
              <a:gd name="T47" fmla="*/ 0 h 756"/>
              <a:gd name="T48" fmla="*/ 0 w 759"/>
              <a:gd name="T49" fmla="*/ 0 h 756"/>
              <a:gd name="T50" fmla="*/ 0 w 759"/>
              <a:gd name="T51" fmla="*/ 0 h 756"/>
              <a:gd name="T52" fmla="*/ 0 w 759"/>
              <a:gd name="T53" fmla="*/ 0 h 756"/>
              <a:gd name="T54" fmla="*/ 0 w 759"/>
              <a:gd name="T55" fmla="*/ 0 h 756"/>
              <a:gd name="T56" fmla="*/ 0 w 759"/>
              <a:gd name="T57" fmla="*/ 0 h 756"/>
              <a:gd name="T58" fmla="*/ 0 w 759"/>
              <a:gd name="T59" fmla="*/ 0 h 756"/>
              <a:gd name="T60" fmla="*/ 0 w 759"/>
              <a:gd name="T61" fmla="*/ 0 h 756"/>
              <a:gd name="T62" fmla="*/ 2147483647 w 759"/>
              <a:gd name="T63" fmla="*/ 0 h 756"/>
              <a:gd name="T64" fmla="*/ 2147483647 w 759"/>
              <a:gd name="T65" fmla="*/ 0 h 756"/>
              <a:gd name="T66" fmla="*/ 2147483647 w 759"/>
              <a:gd name="T67" fmla="*/ 0 h 756"/>
              <a:gd name="T68" fmla="*/ 2147483647 w 759"/>
              <a:gd name="T69" fmla="*/ 0 h 7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59"/>
              <a:gd name="T106" fmla="*/ 0 h 756"/>
              <a:gd name="T107" fmla="*/ 759 w 759"/>
              <a:gd name="T108" fmla="*/ 756 h 75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59" h="756">
                <a:moveTo>
                  <a:pt x="759" y="378"/>
                </a:moveTo>
                <a:lnTo>
                  <a:pt x="759" y="378"/>
                </a:lnTo>
                <a:lnTo>
                  <a:pt x="757" y="416"/>
                </a:lnTo>
                <a:lnTo>
                  <a:pt x="751" y="455"/>
                </a:lnTo>
                <a:lnTo>
                  <a:pt x="740" y="491"/>
                </a:lnTo>
                <a:lnTo>
                  <a:pt x="728" y="526"/>
                </a:lnTo>
                <a:lnTo>
                  <a:pt x="713" y="559"/>
                </a:lnTo>
                <a:lnTo>
                  <a:pt x="693" y="590"/>
                </a:lnTo>
                <a:lnTo>
                  <a:pt x="671" y="619"/>
                </a:lnTo>
                <a:lnTo>
                  <a:pt x="647" y="647"/>
                </a:lnTo>
                <a:lnTo>
                  <a:pt x="620" y="671"/>
                </a:lnTo>
                <a:lnTo>
                  <a:pt x="590" y="692"/>
                </a:lnTo>
                <a:lnTo>
                  <a:pt x="559" y="711"/>
                </a:lnTo>
                <a:lnTo>
                  <a:pt x="526" y="727"/>
                </a:lnTo>
                <a:lnTo>
                  <a:pt x="492" y="740"/>
                </a:lnTo>
                <a:lnTo>
                  <a:pt x="455" y="749"/>
                </a:lnTo>
                <a:lnTo>
                  <a:pt x="419" y="755"/>
                </a:lnTo>
                <a:lnTo>
                  <a:pt x="378" y="756"/>
                </a:lnTo>
                <a:lnTo>
                  <a:pt x="340" y="755"/>
                </a:lnTo>
                <a:lnTo>
                  <a:pt x="303" y="749"/>
                </a:lnTo>
                <a:lnTo>
                  <a:pt x="267" y="740"/>
                </a:lnTo>
                <a:lnTo>
                  <a:pt x="232" y="727"/>
                </a:lnTo>
                <a:lnTo>
                  <a:pt x="199" y="711"/>
                </a:lnTo>
                <a:lnTo>
                  <a:pt x="166" y="692"/>
                </a:lnTo>
                <a:lnTo>
                  <a:pt x="139" y="671"/>
                </a:lnTo>
                <a:lnTo>
                  <a:pt x="112" y="647"/>
                </a:lnTo>
                <a:lnTo>
                  <a:pt x="86" y="619"/>
                </a:lnTo>
                <a:lnTo>
                  <a:pt x="64" y="590"/>
                </a:lnTo>
                <a:lnTo>
                  <a:pt x="46" y="559"/>
                </a:lnTo>
                <a:lnTo>
                  <a:pt x="29" y="526"/>
                </a:lnTo>
                <a:lnTo>
                  <a:pt x="16" y="491"/>
                </a:lnTo>
                <a:lnTo>
                  <a:pt x="7" y="455"/>
                </a:lnTo>
                <a:lnTo>
                  <a:pt x="2" y="416"/>
                </a:lnTo>
                <a:lnTo>
                  <a:pt x="0" y="378"/>
                </a:lnTo>
                <a:lnTo>
                  <a:pt x="2" y="340"/>
                </a:lnTo>
                <a:lnTo>
                  <a:pt x="7" y="301"/>
                </a:lnTo>
                <a:lnTo>
                  <a:pt x="16" y="265"/>
                </a:lnTo>
                <a:lnTo>
                  <a:pt x="29" y="230"/>
                </a:lnTo>
                <a:lnTo>
                  <a:pt x="46" y="197"/>
                </a:lnTo>
                <a:lnTo>
                  <a:pt x="64" y="166"/>
                </a:lnTo>
                <a:lnTo>
                  <a:pt x="86" y="137"/>
                </a:lnTo>
                <a:lnTo>
                  <a:pt x="112" y="109"/>
                </a:lnTo>
                <a:lnTo>
                  <a:pt x="139" y="86"/>
                </a:lnTo>
                <a:lnTo>
                  <a:pt x="166" y="64"/>
                </a:lnTo>
                <a:lnTo>
                  <a:pt x="199" y="45"/>
                </a:lnTo>
                <a:lnTo>
                  <a:pt x="232" y="29"/>
                </a:lnTo>
                <a:lnTo>
                  <a:pt x="267" y="16"/>
                </a:lnTo>
                <a:lnTo>
                  <a:pt x="303" y="7"/>
                </a:lnTo>
                <a:lnTo>
                  <a:pt x="340" y="1"/>
                </a:lnTo>
                <a:lnTo>
                  <a:pt x="378" y="0"/>
                </a:lnTo>
                <a:lnTo>
                  <a:pt x="419" y="1"/>
                </a:lnTo>
                <a:lnTo>
                  <a:pt x="455" y="7"/>
                </a:lnTo>
                <a:lnTo>
                  <a:pt x="492" y="16"/>
                </a:lnTo>
                <a:lnTo>
                  <a:pt x="526" y="29"/>
                </a:lnTo>
                <a:lnTo>
                  <a:pt x="559" y="45"/>
                </a:lnTo>
                <a:lnTo>
                  <a:pt x="590" y="64"/>
                </a:lnTo>
                <a:lnTo>
                  <a:pt x="620" y="86"/>
                </a:lnTo>
                <a:lnTo>
                  <a:pt x="647" y="109"/>
                </a:lnTo>
                <a:lnTo>
                  <a:pt x="671" y="137"/>
                </a:lnTo>
                <a:lnTo>
                  <a:pt x="693" y="166"/>
                </a:lnTo>
                <a:lnTo>
                  <a:pt x="713" y="197"/>
                </a:lnTo>
                <a:lnTo>
                  <a:pt x="728" y="230"/>
                </a:lnTo>
                <a:lnTo>
                  <a:pt x="740" y="265"/>
                </a:lnTo>
                <a:lnTo>
                  <a:pt x="751" y="301"/>
                </a:lnTo>
                <a:lnTo>
                  <a:pt x="757" y="340"/>
                </a:lnTo>
                <a:lnTo>
                  <a:pt x="759" y="378"/>
                </a:lnTo>
                <a:close/>
              </a:path>
            </a:pathLst>
          </a:custGeom>
          <a:solidFill>
            <a:srgbClr val="147DF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9" name="Picture 75" descr="E:\jennifer icons\city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781" y="4766516"/>
            <a:ext cx="562266" cy="409431"/>
          </a:xfrm>
          <a:prstGeom prst="rect">
            <a:avLst/>
          </a:prstGeom>
          <a:noFill/>
          <a:ln>
            <a:noFill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1600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0" name="Freeform 72"/>
          <p:cNvSpPr>
            <a:spLocks noChangeArrowheads="1"/>
          </p:cNvSpPr>
          <p:nvPr/>
        </p:nvSpPr>
        <p:spPr bwMode="auto">
          <a:xfrm>
            <a:off x="5761489" y="3135914"/>
            <a:ext cx="746125" cy="718979"/>
          </a:xfrm>
          <a:custGeom>
            <a:avLst/>
            <a:gdLst>
              <a:gd name="T0" fmla="*/ 2147483647 w 759"/>
              <a:gd name="T1" fmla="*/ 0 h 759"/>
              <a:gd name="T2" fmla="*/ 2147483647 w 759"/>
              <a:gd name="T3" fmla="*/ 0 h 759"/>
              <a:gd name="T4" fmla="*/ 2147483647 w 759"/>
              <a:gd name="T5" fmla="*/ 0 h 759"/>
              <a:gd name="T6" fmla="*/ 0 w 759"/>
              <a:gd name="T7" fmla="*/ 0 h 759"/>
              <a:gd name="T8" fmla="*/ 0 w 759"/>
              <a:gd name="T9" fmla="*/ 0 h 759"/>
              <a:gd name="T10" fmla="*/ 0 w 759"/>
              <a:gd name="T11" fmla="*/ 0 h 759"/>
              <a:gd name="T12" fmla="*/ 0 w 759"/>
              <a:gd name="T13" fmla="*/ 2147483647 h 759"/>
              <a:gd name="T14" fmla="*/ 0 w 759"/>
              <a:gd name="T15" fmla="*/ 2147483647 h 759"/>
              <a:gd name="T16" fmla="*/ 0 w 759"/>
              <a:gd name="T17" fmla="*/ 2147483647 h 759"/>
              <a:gd name="T18" fmla="*/ 0 w 759"/>
              <a:gd name="T19" fmla="*/ 2147483647 h 759"/>
              <a:gd name="T20" fmla="*/ 0 w 759"/>
              <a:gd name="T21" fmla="*/ 2147483647 h 759"/>
              <a:gd name="T22" fmla="*/ 0 w 759"/>
              <a:gd name="T23" fmla="*/ 2147483647 h 759"/>
              <a:gd name="T24" fmla="*/ 0 w 759"/>
              <a:gd name="T25" fmla="*/ 0 h 759"/>
              <a:gd name="T26" fmla="*/ 0 w 759"/>
              <a:gd name="T27" fmla="*/ 0 h 759"/>
              <a:gd name="T28" fmla="*/ 0 w 759"/>
              <a:gd name="T29" fmla="*/ 0 h 759"/>
              <a:gd name="T30" fmla="*/ 0 w 759"/>
              <a:gd name="T31" fmla="*/ 0 h 759"/>
              <a:gd name="T32" fmla="*/ 0 w 759"/>
              <a:gd name="T33" fmla="*/ 0 h 759"/>
              <a:gd name="T34" fmla="*/ 0 w 759"/>
              <a:gd name="T35" fmla="*/ 0 h 759"/>
              <a:gd name="T36" fmla="*/ 0 w 759"/>
              <a:gd name="T37" fmla="*/ 0 h 759"/>
              <a:gd name="T38" fmla="*/ 0 w 759"/>
              <a:gd name="T39" fmla="*/ 0 h 759"/>
              <a:gd name="T40" fmla="*/ 0 w 759"/>
              <a:gd name="T41" fmla="*/ 0 h 759"/>
              <a:gd name="T42" fmla="*/ 0 w 759"/>
              <a:gd name="T43" fmla="*/ 0 h 759"/>
              <a:gd name="T44" fmla="*/ 0 w 759"/>
              <a:gd name="T45" fmla="*/ 0 h 759"/>
              <a:gd name="T46" fmla="*/ 0 w 759"/>
              <a:gd name="T47" fmla="*/ 0 h 759"/>
              <a:gd name="T48" fmla="*/ 0 w 759"/>
              <a:gd name="T49" fmla="*/ 0 h 759"/>
              <a:gd name="T50" fmla="*/ 0 w 759"/>
              <a:gd name="T51" fmla="*/ 0 h 759"/>
              <a:gd name="T52" fmla="*/ 0 w 759"/>
              <a:gd name="T53" fmla="*/ 0 h 759"/>
              <a:gd name="T54" fmla="*/ 0 w 759"/>
              <a:gd name="T55" fmla="*/ 0 h 759"/>
              <a:gd name="T56" fmla="*/ 0 w 759"/>
              <a:gd name="T57" fmla="*/ 0 h 759"/>
              <a:gd name="T58" fmla="*/ 0 w 759"/>
              <a:gd name="T59" fmla="*/ 0 h 759"/>
              <a:gd name="T60" fmla="*/ 0 w 759"/>
              <a:gd name="T61" fmla="*/ 0 h 759"/>
              <a:gd name="T62" fmla="*/ 2147483647 w 759"/>
              <a:gd name="T63" fmla="*/ 0 h 759"/>
              <a:gd name="T64" fmla="*/ 2147483647 w 759"/>
              <a:gd name="T65" fmla="*/ 0 h 759"/>
              <a:gd name="T66" fmla="*/ 2147483647 w 759"/>
              <a:gd name="T67" fmla="*/ 0 h 759"/>
              <a:gd name="T68" fmla="*/ 2147483647 w 759"/>
              <a:gd name="T69" fmla="*/ 0 h 75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759"/>
              <a:gd name="T106" fmla="*/ 0 h 759"/>
              <a:gd name="T107" fmla="*/ 759 w 759"/>
              <a:gd name="T108" fmla="*/ 759 h 759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759" h="759">
                <a:moveTo>
                  <a:pt x="759" y="380"/>
                </a:moveTo>
                <a:lnTo>
                  <a:pt x="759" y="380"/>
                </a:lnTo>
                <a:lnTo>
                  <a:pt x="757" y="419"/>
                </a:lnTo>
                <a:lnTo>
                  <a:pt x="751" y="457"/>
                </a:lnTo>
                <a:lnTo>
                  <a:pt x="740" y="492"/>
                </a:lnTo>
                <a:lnTo>
                  <a:pt x="728" y="526"/>
                </a:lnTo>
                <a:lnTo>
                  <a:pt x="713" y="561"/>
                </a:lnTo>
                <a:lnTo>
                  <a:pt x="693" y="592"/>
                </a:lnTo>
                <a:lnTo>
                  <a:pt x="671" y="621"/>
                </a:lnTo>
                <a:lnTo>
                  <a:pt x="647" y="647"/>
                </a:lnTo>
                <a:lnTo>
                  <a:pt x="620" y="673"/>
                </a:lnTo>
                <a:lnTo>
                  <a:pt x="590" y="695"/>
                </a:lnTo>
                <a:lnTo>
                  <a:pt x="559" y="713"/>
                </a:lnTo>
                <a:lnTo>
                  <a:pt x="526" y="729"/>
                </a:lnTo>
                <a:lnTo>
                  <a:pt x="492" y="742"/>
                </a:lnTo>
                <a:lnTo>
                  <a:pt x="455" y="751"/>
                </a:lnTo>
                <a:lnTo>
                  <a:pt x="419" y="757"/>
                </a:lnTo>
                <a:lnTo>
                  <a:pt x="378" y="759"/>
                </a:lnTo>
                <a:lnTo>
                  <a:pt x="340" y="757"/>
                </a:lnTo>
                <a:lnTo>
                  <a:pt x="303" y="751"/>
                </a:lnTo>
                <a:lnTo>
                  <a:pt x="267" y="742"/>
                </a:lnTo>
                <a:lnTo>
                  <a:pt x="232" y="729"/>
                </a:lnTo>
                <a:lnTo>
                  <a:pt x="199" y="713"/>
                </a:lnTo>
                <a:lnTo>
                  <a:pt x="166" y="695"/>
                </a:lnTo>
                <a:lnTo>
                  <a:pt x="139" y="673"/>
                </a:lnTo>
                <a:lnTo>
                  <a:pt x="112" y="647"/>
                </a:lnTo>
                <a:lnTo>
                  <a:pt x="86" y="621"/>
                </a:lnTo>
                <a:lnTo>
                  <a:pt x="64" y="592"/>
                </a:lnTo>
                <a:lnTo>
                  <a:pt x="46" y="561"/>
                </a:lnTo>
                <a:lnTo>
                  <a:pt x="29" y="526"/>
                </a:lnTo>
                <a:lnTo>
                  <a:pt x="16" y="492"/>
                </a:lnTo>
                <a:lnTo>
                  <a:pt x="7" y="457"/>
                </a:lnTo>
                <a:lnTo>
                  <a:pt x="2" y="419"/>
                </a:lnTo>
                <a:lnTo>
                  <a:pt x="0" y="380"/>
                </a:lnTo>
                <a:lnTo>
                  <a:pt x="2" y="342"/>
                </a:lnTo>
                <a:lnTo>
                  <a:pt x="7" y="303"/>
                </a:lnTo>
                <a:lnTo>
                  <a:pt x="16" y="267"/>
                </a:lnTo>
                <a:lnTo>
                  <a:pt x="29" y="232"/>
                </a:lnTo>
                <a:lnTo>
                  <a:pt x="46" y="199"/>
                </a:lnTo>
                <a:lnTo>
                  <a:pt x="64" y="168"/>
                </a:lnTo>
                <a:lnTo>
                  <a:pt x="86" y="139"/>
                </a:lnTo>
                <a:lnTo>
                  <a:pt x="112" y="111"/>
                </a:lnTo>
                <a:lnTo>
                  <a:pt x="139" y="88"/>
                </a:lnTo>
                <a:lnTo>
                  <a:pt x="166" y="66"/>
                </a:lnTo>
                <a:lnTo>
                  <a:pt x="199" y="46"/>
                </a:lnTo>
                <a:lnTo>
                  <a:pt x="232" y="31"/>
                </a:lnTo>
                <a:lnTo>
                  <a:pt x="267" y="18"/>
                </a:lnTo>
                <a:lnTo>
                  <a:pt x="303" y="9"/>
                </a:lnTo>
                <a:lnTo>
                  <a:pt x="340" y="2"/>
                </a:lnTo>
                <a:lnTo>
                  <a:pt x="378" y="0"/>
                </a:lnTo>
                <a:lnTo>
                  <a:pt x="419" y="2"/>
                </a:lnTo>
                <a:lnTo>
                  <a:pt x="455" y="9"/>
                </a:lnTo>
                <a:lnTo>
                  <a:pt x="492" y="18"/>
                </a:lnTo>
                <a:lnTo>
                  <a:pt x="526" y="31"/>
                </a:lnTo>
                <a:lnTo>
                  <a:pt x="559" y="46"/>
                </a:lnTo>
                <a:lnTo>
                  <a:pt x="590" y="66"/>
                </a:lnTo>
                <a:lnTo>
                  <a:pt x="620" y="88"/>
                </a:lnTo>
                <a:lnTo>
                  <a:pt x="647" y="111"/>
                </a:lnTo>
                <a:lnTo>
                  <a:pt x="671" y="139"/>
                </a:lnTo>
                <a:lnTo>
                  <a:pt x="693" y="168"/>
                </a:lnTo>
                <a:lnTo>
                  <a:pt x="713" y="199"/>
                </a:lnTo>
                <a:lnTo>
                  <a:pt x="728" y="232"/>
                </a:lnTo>
                <a:lnTo>
                  <a:pt x="740" y="267"/>
                </a:lnTo>
                <a:lnTo>
                  <a:pt x="751" y="303"/>
                </a:lnTo>
                <a:lnTo>
                  <a:pt x="757" y="342"/>
                </a:lnTo>
                <a:lnTo>
                  <a:pt x="759" y="380"/>
                </a:lnTo>
                <a:close/>
              </a:path>
            </a:pathLst>
          </a:custGeom>
          <a:solidFill>
            <a:srgbClr val="A8102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1" name="Freeform 60"/>
          <p:cNvSpPr>
            <a:spLocks noChangeArrowheads="1"/>
          </p:cNvSpPr>
          <p:nvPr/>
        </p:nvSpPr>
        <p:spPr bwMode="auto">
          <a:xfrm>
            <a:off x="5942197" y="3197683"/>
            <a:ext cx="388938" cy="496887"/>
          </a:xfrm>
          <a:custGeom>
            <a:avLst/>
            <a:gdLst>
              <a:gd name="T0" fmla="*/ 0 w 885"/>
              <a:gd name="T1" fmla="*/ 0 h 1370"/>
              <a:gd name="T2" fmla="*/ 0 w 885"/>
              <a:gd name="T3" fmla="*/ 0 h 1370"/>
              <a:gd name="T4" fmla="*/ 0 w 885"/>
              <a:gd name="T5" fmla="*/ 0 h 1370"/>
              <a:gd name="T6" fmla="*/ 0 w 885"/>
              <a:gd name="T7" fmla="*/ 0 h 1370"/>
              <a:gd name="T8" fmla="*/ 0 w 885"/>
              <a:gd name="T9" fmla="*/ 0 h 1370"/>
              <a:gd name="T10" fmla="*/ 0 w 885"/>
              <a:gd name="T11" fmla="*/ 0 h 1370"/>
              <a:gd name="T12" fmla="*/ 0 w 885"/>
              <a:gd name="T13" fmla="*/ 0 h 1370"/>
              <a:gd name="T14" fmla="*/ 0 w 885"/>
              <a:gd name="T15" fmla="*/ 0 h 1370"/>
              <a:gd name="T16" fmla="*/ 0 w 885"/>
              <a:gd name="T17" fmla="*/ 0 h 1370"/>
              <a:gd name="T18" fmla="*/ 0 w 885"/>
              <a:gd name="T19" fmla="*/ 0 h 1370"/>
              <a:gd name="T20" fmla="*/ 0 w 885"/>
              <a:gd name="T21" fmla="*/ 0 h 1370"/>
              <a:gd name="T22" fmla="*/ 0 w 885"/>
              <a:gd name="T23" fmla="*/ 0 h 1370"/>
              <a:gd name="T24" fmla="*/ 0 w 885"/>
              <a:gd name="T25" fmla="*/ 0 h 1370"/>
              <a:gd name="T26" fmla="*/ 0 w 885"/>
              <a:gd name="T27" fmla="*/ 0 h 1370"/>
              <a:gd name="T28" fmla="*/ 0 w 885"/>
              <a:gd name="T29" fmla="*/ 0 h 1370"/>
              <a:gd name="T30" fmla="*/ 0 w 885"/>
              <a:gd name="T31" fmla="*/ 0 h 1370"/>
              <a:gd name="T32" fmla="*/ 0 w 885"/>
              <a:gd name="T33" fmla="*/ 0 h 1370"/>
              <a:gd name="T34" fmla="*/ 0 w 885"/>
              <a:gd name="T35" fmla="*/ 0 h 1370"/>
              <a:gd name="T36" fmla="*/ 0 w 885"/>
              <a:gd name="T37" fmla="*/ 0 h 1370"/>
              <a:gd name="T38" fmla="*/ 0 w 885"/>
              <a:gd name="T39" fmla="*/ 0 h 1370"/>
              <a:gd name="T40" fmla="*/ 0 w 885"/>
              <a:gd name="T41" fmla="*/ 0 h 1370"/>
              <a:gd name="T42" fmla="*/ 0 w 885"/>
              <a:gd name="T43" fmla="*/ 0 h 1370"/>
              <a:gd name="T44" fmla="*/ 0 w 885"/>
              <a:gd name="T45" fmla="*/ 0 h 1370"/>
              <a:gd name="T46" fmla="*/ 0 w 885"/>
              <a:gd name="T47" fmla="*/ 0 h 1370"/>
              <a:gd name="T48" fmla="*/ 0 w 885"/>
              <a:gd name="T49" fmla="*/ 0 h 1370"/>
              <a:gd name="T50" fmla="*/ 0 w 885"/>
              <a:gd name="T51" fmla="*/ 0 h 1370"/>
              <a:gd name="T52" fmla="*/ 0 w 885"/>
              <a:gd name="T53" fmla="*/ 0 h 1370"/>
              <a:gd name="T54" fmla="*/ 0 w 885"/>
              <a:gd name="T55" fmla="*/ 0 h 1370"/>
              <a:gd name="T56" fmla="*/ 0 w 885"/>
              <a:gd name="T57" fmla="*/ 0 h 1370"/>
              <a:gd name="T58" fmla="*/ 0 w 885"/>
              <a:gd name="T59" fmla="*/ 0 h 1370"/>
              <a:gd name="T60" fmla="*/ 0 w 885"/>
              <a:gd name="T61" fmla="*/ 0 h 1370"/>
              <a:gd name="T62" fmla="*/ 0 w 885"/>
              <a:gd name="T63" fmla="*/ 0 h 1370"/>
              <a:gd name="T64" fmla="*/ 0 w 885"/>
              <a:gd name="T65" fmla="*/ 0 h 1370"/>
              <a:gd name="T66" fmla="*/ 0 w 885"/>
              <a:gd name="T67" fmla="*/ 0 h 1370"/>
              <a:gd name="T68" fmla="*/ 0 w 885"/>
              <a:gd name="T69" fmla="*/ 0 h 1370"/>
              <a:gd name="T70" fmla="*/ 0 w 885"/>
              <a:gd name="T71" fmla="*/ 0 h 1370"/>
              <a:gd name="T72" fmla="*/ 0 w 885"/>
              <a:gd name="T73" fmla="*/ 0 h 1370"/>
              <a:gd name="T74" fmla="*/ 0 w 885"/>
              <a:gd name="T75" fmla="*/ 0 h 1370"/>
              <a:gd name="T76" fmla="*/ 0 w 885"/>
              <a:gd name="T77" fmla="*/ 0 h 1370"/>
              <a:gd name="T78" fmla="*/ 0 w 885"/>
              <a:gd name="T79" fmla="*/ 0 h 1370"/>
              <a:gd name="T80" fmla="*/ 0 w 885"/>
              <a:gd name="T81" fmla="*/ 0 h 1370"/>
              <a:gd name="T82" fmla="*/ 0 w 885"/>
              <a:gd name="T83" fmla="*/ 0 h 1370"/>
              <a:gd name="T84" fmla="*/ 0 w 885"/>
              <a:gd name="T85" fmla="*/ 0 h 1370"/>
              <a:gd name="T86" fmla="*/ 0 w 885"/>
              <a:gd name="T87" fmla="*/ 0 h 1370"/>
              <a:gd name="T88" fmla="*/ 0 w 885"/>
              <a:gd name="T89" fmla="*/ 0 h 1370"/>
              <a:gd name="T90" fmla="*/ 0 w 885"/>
              <a:gd name="T91" fmla="*/ 0 h 1370"/>
              <a:gd name="T92" fmla="*/ 0 w 885"/>
              <a:gd name="T93" fmla="*/ 0 h 1370"/>
              <a:gd name="T94" fmla="*/ 0 w 885"/>
              <a:gd name="T95" fmla="*/ 0 h 1370"/>
              <a:gd name="T96" fmla="*/ 0 w 885"/>
              <a:gd name="T97" fmla="*/ 0 h 1370"/>
              <a:gd name="T98" fmla="*/ 0 w 885"/>
              <a:gd name="T99" fmla="*/ 0 h 1370"/>
              <a:gd name="T100" fmla="*/ 0 w 885"/>
              <a:gd name="T101" fmla="*/ 0 h 1370"/>
              <a:gd name="T102" fmla="*/ 0 w 885"/>
              <a:gd name="T103" fmla="*/ 0 h 1370"/>
              <a:gd name="T104" fmla="*/ 0 w 885"/>
              <a:gd name="T105" fmla="*/ 0 h 1370"/>
              <a:gd name="T106" fmla="*/ 0 w 885"/>
              <a:gd name="T107" fmla="*/ 0 h 1370"/>
              <a:gd name="T108" fmla="*/ 0 w 885"/>
              <a:gd name="T109" fmla="*/ 0 h 1370"/>
              <a:gd name="T110" fmla="*/ 0 w 885"/>
              <a:gd name="T111" fmla="*/ 0 h 1370"/>
              <a:gd name="T112" fmla="*/ 0 w 885"/>
              <a:gd name="T113" fmla="*/ 0 h 1370"/>
              <a:gd name="T114" fmla="*/ 0 w 885"/>
              <a:gd name="T115" fmla="*/ 0 h 1370"/>
              <a:gd name="T116" fmla="*/ 0 w 885"/>
              <a:gd name="T117" fmla="*/ 0 h 1370"/>
              <a:gd name="T118" fmla="*/ 0 w 885"/>
              <a:gd name="T119" fmla="*/ 0 h 1370"/>
              <a:gd name="T120" fmla="*/ 0 w 885"/>
              <a:gd name="T121" fmla="*/ 0 h 1370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885"/>
              <a:gd name="T184" fmla="*/ 0 h 1370"/>
              <a:gd name="T185" fmla="*/ 885 w 885"/>
              <a:gd name="T186" fmla="*/ 1370 h 1370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885" h="1370">
                <a:moveTo>
                  <a:pt x="390" y="965"/>
                </a:moveTo>
                <a:lnTo>
                  <a:pt x="242" y="1098"/>
                </a:lnTo>
                <a:lnTo>
                  <a:pt x="159" y="1006"/>
                </a:lnTo>
                <a:lnTo>
                  <a:pt x="117" y="1046"/>
                </a:lnTo>
                <a:lnTo>
                  <a:pt x="244" y="1160"/>
                </a:lnTo>
                <a:lnTo>
                  <a:pt x="405" y="980"/>
                </a:lnTo>
                <a:lnTo>
                  <a:pt x="390" y="965"/>
                </a:lnTo>
                <a:close/>
                <a:moveTo>
                  <a:pt x="695" y="1095"/>
                </a:moveTo>
                <a:lnTo>
                  <a:pt x="382" y="1095"/>
                </a:lnTo>
                <a:lnTo>
                  <a:pt x="372" y="1097"/>
                </a:lnTo>
                <a:lnTo>
                  <a:pt x="366" y="1102"/>
                </a:lnTo>
                <a:lnTo>
                  <a:pt x="361" y="1110"/>
                </a:lnTo>
                <a:lnTo>
                  <a:pt x="358" y="1118"/>
                </a:lnTo>
                <a:lnTo>
                  <a:pt x="361" y="1128"/>
                </a:lnTo>
                <a:lnTo>
                  <a:pt x="366" y="1134"/>
                </a:lnTo>
                <a:lnTo>
                  <a:pt x="372" y="1139"/>
                </a:lnTo>
                <a:lnTo>
                  <a:pt x="382" y="1141"/>
                </a:lnTo>
                <a:lnTo>
                  <a:pt x="695" y="1141"/>
                </a:lnTo>
                <a:lnTo>
                  <a:pt x="703" y="1139"/>
                </a:lnTo>
                <a:lnTo>
                  <a:pt x="709" y="1134"/>
                </a:lnTo>
                <a:lnTo>
                  <a:pt x="714" y="1128"/>
                </a:lnTo>
                <a:lnTo>
                  <a:pt x="717" y="1118"/>
                </a:lnTo>
                <a:lnTo>
                  <a:pt x="714" y="1110"/>
                </a:lnTo>
                <a:lnTo>
                  <a:pt x="709" y="1102"/>
                </a:lnTo>
                <a:lnTo>
                  <a:pt x="703" y="1097"/>
                </a:lnTo>
                <a:lnTo>
                  <a:pt x="695" y="1095"/>
                </a:lnTo>
                <a:close/>
                <a:moveTo>
                  <a:pt x="695" y="843"/>
                </a:moveTo>
                <a:lnTo>
                  <a:pt x="382" y="843"/>
                </a:lnTo>
                <a:lnTo>
                  <a:pt x="372" y="844"/>
                </a:lnTo>
                <a:lnTo>
                  <a:pt x="366" y="851"/>
                </a:lnTo>
                <a:lnTo>
                  <a:pt x="361" y="858"/>
                </a:lnTo>
                <a:lnTo>
                  <a:pt x="358" y="867"/>
                </a:lnTo>
                <a:lnTo>
                  <a:pt x="361" y="875"/>
                </a:lnTo>
                <a:lnTo>
                  <a:pt x="366" y="884"/>
                </a:lnTo>
                <a:lnTo>
                  <a:pt x="372" y="888"/>
                </a:lnTo>
                <a:lnTo>
                  <a:pt x="382" y="890"/>
                </a:lnTo>
                <a:lnTo>
                  <a:pt x="695" y="890"/>
                </a:lnTo>
                <a:lnTo>
                  <a:pt x="703" y="888"/>
                </a:lnTo>
                <a:lnTo>
                  <a:pt x="709" y="884"/>
                </a:lnTo>
                <a:lnTo>
                  <a:pt x="714" y="875"/>
                </a:lnTo>
                <a:lnTo>
                  <a:pt x="717" y="867"/>
                </a:lnTo>
                <a:lnTo>
                  <a:pt x="714" y="858"/>
                </a:lnTo>
                <a:lnTo>
                  <a:pt x="709" y="851"/>
                </a:lnTo>
                <a:lnTo>
                  <a:pt x="703" y="844"/>
                </a:lnTo>
                <a:lnTo>
                  <a:pt x="695" y="843"/>
                </a:lnTo>
                <a:close/>
                <a:moveTo>
                  <a:pt x="405" y="729"/>
                </a:moveTo>
                <a:lnTo>
                  <a:pt x="390" y="714"/>
                </a:lnTo>
                <a:lnTo>
                  <a:pt x="242" y="846"/>
                </a:lnTo>
                <a:lnTo>
                  <a:pt x="159" y="753"/>
                </a:lnTo>
                <a:lnTo>
                  <a:pt x="117" y="796"/>
                </a:lnTo>
                <a:lnTo>
                  <a:pt x="244" y="908"/>
                </a:lnTo>
                <a:lnTo>
                  <a:pt x="405" y="729"/>
                </a:lnTo>
                <a:close/>
                <a:moveTo>
                  <a:pt x="695" y="592"/>
                </a:moveTo>
                <a:lnTo>
                  <a:pt x="382" y="592"/>
                </a:lnTo>
                <a:lnTo>
                  <a:pt x="372" y="594"/>
                </a:lnTo>
                <a:lnTo>
                  <a:pt x="366" y="599"/>
                </a:lnTo>
                <a:lnTo>
                  <a:pt x="361" y="605"/>
                </a:lnTo>
                <a:lnTo>
                  <a:pt x="358" y="615"/>
                </a:lnTo>
                <a:lnTo>
                  <a:pt x="361" y="623"/>
                </a:lnTo>
                <a:lnTo>
                  <a:pt x="366" y="631"/>
                </a:lnTo>
                <a:lnTo>
                  <a:pt x="372" y="636"/>
                </a:lnTo>
                <a:lnTo>
                  <a:pt x="382" y="638"/>
                </a:lnTo>
                <a:lnTo>
                  <a:pt x="695" y="638"/>
                </a:lnTo>
                <a:lnTo>
                  <a:pt x="703" y="636"/>
                </a:lnTo>
                <a:lnTo>
                  <a:pt x="709" y="631"/>
                </a:lnTo>
                <a:lnTo>
                  <a:pt x="714" y="623"/>
                </a:lnTo>
                <a:lnTo>
                  <a:pt x="717" y="615"/>
                </a:lnTo>
                <a:lnTo>
                  <a:pt x="714" y="605"/>
                </a:lnTo>
                <a:lnTo>
                  <a:pt x="709" y="599"/>
                </a:lnTo>
                <a:lnTo>
                  <a:pt x="703" y="594"/>
                </a:lnTo>
                <a:lnTo>
                  <a:pt x="695" y="592"/>
                </a:lnTo>
                <a:close/>
                <a:moveTo>
                  <a:pt x="405" y="477"/>
                </a:moveTo>
                <a:lnTo>
                  <a:pt x="390" y="462"/>
                </a:lnTo>
                <a:lnTo>
                  <a:pt x="242" y="595"/>
                </a:lnTo>
                <a:lnTo>
                  <a:pt x="159" y="501"/>
                </a:lnTo>
                <a:lnTo>
                  <a:pt x="117" y="543"/>
                </a:lnTo>
                <a:lnTo>
                  <a:pt x="244" y="656"/>
                </a:lnTo>
                <a:lnTo>
                  <a:pt x="405" y="477"/>
                </a:lnTo>
                <a:close/>
                <a:moveTo>
                  <a:pt x="828" y="1134"/>
                </a:moveTo>
                <a:lnTo>
                  <a:pt x="828" y="1134"/>
                </a:lnTo>
                <a:lnTo>
                  <a:pt x="826" y="1147"/>
                </a:lnTo>
                <a:lnTo>
                  <a:pt x="820" y="1164"/>
                </a:lnTo>
                <a:lnTo>
                  <a:pt x="817" y="1172"/>
                </a:lnTo>
                <a:lnTo>
                  <a:pt x="812" y="1180"/>
                </a:lnTo>
                <a:lnTo>
                  <a:pt x="805" y="1186"/>
                </a:lnTo>
                <a:lnTo>
                  <a:pt x="799" y="1193"/>
                </a:lnTo>
                <a:lnTo>
                  <a:pt x="791" y="1198"/>
                </a:lnTo>
                <a:lnTo>
                  <a:pt x="781" y="1201"/>
                </a:lnTo>
                <a:lnTo>
                  <a:pt x="771" y="1204"/>
                </a:lnTo>
                <a:lnTo>
                  <a:pt x="760" y="1204"/>
                </a:lnTo>
                <a:lnTo>
                  <a:pt x="748" y="1203"/>
                </a:lnTo>
                <a:lnTo>
                  <a:pt x="735" y="1199"/>
                </a:lnTo>
                <a:lnTo>
                  <a:pt x="721" y="1193"/>
                </a:lnTo>
                <a:lnTo>
                  <a:pt x="704" y="1185"/>
                </a:lnTo>
                <a:lnTo>
                  <a:pt x="704" y="1207"/>
                </a:lnTo>
                <a:lnTo>
                  <a:pt x="701" y="1227"/>
                </a:lnTo>
                <a:lnTo>
                  <a:pt x="693" y="1243"/>
                </a:lnTo>
                <a:lnTo>
                  <a:pt x="683" y="1258"/>
                </a:lnTo>
                <a:lnTo>
                  <a:pt x="672" y="1269"/>
                </a:lnTo>
                <a:lnTo>
                  <a:pt x="657" y="1279"/>
                </a:lnTo>
                <a:lnTo>
                  <a:pt x="641" y="1287"/>
                </a:lnTo>
                <a:lnTo>
                  <a:pt x="623" y="1294"/>
                </a:lnTo>
                <a:lnTo>
                  <a:pt x="605" y="1299"/>
                </a:lnTo>
                <a:lnTo>
                  <a:pt x="586" y="1303"/>
                </a:lnTo>
                <a:lnTo>
                  <a:pt x="546" y="1308"/>
                </a:lnTo>
                <a:lnTo>
                  <a:pt x="507" y="1310"/>
                </a:lnTo>
                <a:lnTo>
                  <a:pt x="472" y="1310"/>
                </a:lnTo>
                <a:lnTo>
                  <a:pt x="210" y="1310"/>
                </a:lnTo>
                <a:lnTo>
                  <a:pt x="57" y="1310"/>
                </a:lnTo>
                <a:lnTo>
                  <a:pt x="57" y="338"/>
                </a:lnTo>
                <a:lnTo>
                  <a:pt x="146" y="338"/>
                </a:lnTo>
                <a:lnTo>
                  <a:pt x="146" y="363"/>
                </a:lnTo>
                <a:lnTo>
                  <a:pt x="148" y="372"/>
                </a:lnTo>
                <a:lnTo>
                  <a:pt x="153" y="379"/>
                </a:lnTo>
                <a:lnTo>
                  <a:pt x="161" y="385"/>
                </a:lnTo>
                <a:lnTo>
                  <a:pt x="164" y="385"/>
                </a:lnTo>
                <a:lnTo>
                  <a:pt x="169" y="387"/>
                </a:lnTo>
                <a:lnTo>
                  <a:pt x="716" y="387"/>
                </a:lnTo>
                <a:lnTo>
                  <a:pt x="719" y="385"/>
                </a:lnTo>
                <a:lnTo>
                  <a:pt x="724" y="385"/>
                </a:lnTo>
                <a:lnTo>
                  <a:pt x="732" y="379"/>
                </a:lnTo>
                <a:lnTo>
                  <a:pt x="737" y="372"/>
                </a:lnTo>
                <a:lnTo>
                  <a:pt x="739" y="363"/>
                </a:lnTo>
                <a:lnTo>
                  <a:pt x="739" y="338"/>
                </a:lnTo>
                <a:lnTo>
                  <a:pt x="828" y="338"/>
                </a:lnTo>
                <a:lnTo>
                  <a:pt x="828" y="1134"/>
                </a:lnTo>
                <a:close/>
                <a:moveTo>
                  <a:pt x="389" y="91"/>
                </a:moveTo>
                <a:lnTo>
                  <a:pt x="389" y="91"/>
                </a:lnTo>
                <a:lnTo>
                  <a:pt x="393" y="84"/>
                </a:lnTo>
                <a:lnTo>
                  <a:pt x="397" y="76"/>
                </a:lnTo>
                <a:lnTo>
                  <a:pt x="403" y="71"/>
                </a:lnTo>
                <a:lnTo>
                  <a:pt x="410" y="66"/>
                </a:lnTo>
                <a:lnTo>
                  <a:pt x="418" y="62"/>
                </a:lnTo>
                <a:lnTo>
                  <a:pt x="424" y="58"/>
                </a:lnTo>
                <a:lnTo>
                  <a:pt x="433" y="57"/>
                </a:lnTo>
                <a:lnTo>
                  <a:pt x="442" y="55"/>
                </a:lnTo>
                <a:lnTo>
                  <a:pt x="454" y="57"/>
                </a:lnTo>
                <a:lnTo>
                  <a:pt x="465" y="60"/>
                </a:lnTo>
                <a:lnTo>
                  <a:pt x="472" y="65"/>
                </a:lnTo>
                <a:lnTo>
                  <a:pt x="478" y="70"/>
                </a:lnTo>
                <a:lnTo>
                  <a:pt x="485" y="75"/>
                </a:lnTo>
                <a:lnTo>
                  <a:pt x="490" y="81"/>
                </a:lnTo>
                <a:lnTo>
                  <a:pt x="494" y="89"/>
                </a:lnTo>
                <a:lnTo>
                  <a:pt x="498" y="96"/>
                </a:lnTo>
                <a:lnTo>
                  <a:pt x="499" y="106"/>
                </a:lnTo>
                <a:lnTo>
                  <a:pt x="499" y="114"/>
                </a:lnTo>
                <a:lnTo>
                  <a:pt x="499" y="125"/>
                </a:lnTo>
                <a:lnTo>
                  <a:pt x="496" y="136"/>
                </a:lnTo>
                <a:lnTo>
                  <a:pt x="491" y="143"/>
                </a:lnTo>
                <a:lnTo>
                  <a:pt x="486" y="151"/>
                </a:lnTo>
                <a:lnTo>
                  <a:pt x="481" y="156"/>
                </a:lnTo>
                <a:lnTo>
                  <a:pt x="475" y="161"/>
                </a:lnTo>
                <a:lnTo>
                  <a:pt x="463" y="167"/>
                </a:lnTo>
                <a:lnTo>
                  <a:pt x="450" y="171"/>
                </a:lnTo>
                <a:lnTo>
                  <a:pt x="444" y="171"/>
                </a:lnTo>
                <a:lnTo>
                  <a:pt x="441" y="171"/>
                </a:lnTo>
                <a:lnTo>
                  <a:pt x="433" y="171"/>
                </a:lnTo>
                <a:lnTo>
                  <a:pt x="420" y="167"/>
                </a:lnTo>
                <a:lnTo>
                  <a:pt x="413" y="162"/>
                </a:lnTo>
                <a:lnTo>
                  <a:pt x="405" y="158"/>
                </a:lnTo>
                <a:lnTo>
                  <a:pt x="400" y="153"/>
                </a:lnTo>
                <a:lnTo>
                  <a:pt x="393" y="146"/>
                </a:lnTo>
                <a:lnTo>
                  <a:pt x="390" y="138"/>
                </a:lnTo>
                <a:lnTo>
                  <a:pt x="387" y="132"/>
                </a:lnTo>
                <a:lnTo>
                  <a:pt x="385" y="122"/>
                </a:lnTo>
                <a:lnTo>
                  <a:pt x="384" y="114"/>
                </a:lnTo>
                <a:lnTo>
                  <a:pt x="385" y="102"/>
                </a:lnTo>
                <a:lnTo>
                  <a:pt x="389" y="91"/>
                </a:lnTo>
                <a:close/>
                <a:moveTo>
                  <a:pt x="861" y="278"/>
                </a:moveTo>
                <a:lnTo>
                  <a:pt x="734" y="278"/>
                </a:lnTo>
                <a:lnTo>
                  <a:pt x="726" y="270"/>
                </a:lnTo>
                <a:lnTo>
                  <a:pt x="717" y="262"/>
                </a:lnTo>
                <a:lnTo>
                  <a:pt x="706" y="254"/>
                </a:lnTo>
                <a:lnTo>
                  <a:pt x="693" y="245"/>
                </a:lnTo>
                <a:lnTo>
                  <a:pt x="680" y="241"/>
                </a:lnTo>
                <a:lnTo>
                  <a:pt x="664" y="236"/>
                </a:lnTo>
                <a:lnTo>
                  <a:pt x="646" y="232"/>
                </a:lnTo>
                <a:lnTo>
                  <a:pt x="626" y="231"/>
                </a:lnTo>
                <a:lnTo>
                  <a:pt x="553" y="231"/>
                </a:lnTo>
                <a:lnTo>
                  <a:pt x="545" y="231"/>
                </a:lnTo>
                <a:lnTo>
                  <a:pt x="538" y="229"/>
                </a:lnTo>
                <a:lnTo>
                  <a:pt x="532" y="226"/>
                </a:lnTo>
                <a:lnTo>
                  <a:pt x="527" y="223"/>
                </a:lnTo>
                <a:lnTo>
                  <a:pt x="519" y="213"/>
                </a:lnTo>
                <a:lnTo>
                  <a:pt x="514" y="202"/>
                </a:lnTo>
                <a:lnTo>
                  <a:pt x="525" y="190"/>
                </a:lnTo>
                <a:lnTo>
                  <a:pt x="537" y="177"/>
                </a:lnTo>
                <a:lnTo>
                  <a:pt x="545" y="162"/>
                </a:lnTo>
                <a:lnTo>
                  <a:pt x="551" y="148"/>
                </a:lnTo>
                <a:lnTo>
                  <a:pt x="555" y="132"/>
                </a:lnTo>
                <a:lnTo>
                  <a:pt x="556" y="114"/>
                </a:lnTo>
                <a:lnTo>
                  <a:pt x="555" y="102"/>
                </a:lnTo>
                <a:lnTo>
                  <a:pt x="553" y="91"/>
                </a:lnTo>
                <a:lnTo>
                  <a:pt x="550" y="79"/>
                </a:lnTo>
                <a:lnTo>
                  <a:pt x="546" y="70"/>
                </a:lnTo>
                <a:lnTo>
                  <a:pt x="540" y="55"/>
                </a:lnTo>
                <a:lnTo>
                  <a:pt x="530" y="42"/>
                </a:lnTo>
                <a:lnTo>
                  <a:pt x="519" y="29"/>
                </a:lnTo>
                <a:lnTo>
                  <a:pt x="506" y="19"/>
                </a:lnTo>
                <a:lnTo>
                  <a:pt x="491" y="11"/>
                </a:lnTo>
                <a:lnTo>
                  <a:pt x="476" y="5"/>
                </a:lnTo>
                <a:lnTo>
                  <a:pt x="460" y="1"/>
                </a:lnTo>
                <a:lnTo>
                  <a:pt x="442" y="0"/>
                </a:lnTo>
                <a:lnTo>
                  <a:pt x="431" y="1"/>
                </a:lnTo>
                <a:lnTo>
                  <a:pt x="420" y="3"/>
                </a:lnTo>
                <a:lnTo>
                  <a:pt x="408" y="5"/>
                </a:lnTo>
                <a:lnTo>
                  <a:pt x="398" y="9"/>
                </a:lnTo>
                <a:lnTo>
                  <a:pt x="384" y="16"/>
                </a:lnTo>
                <a:lnTo>
                  <a:pt x="371" y="26"/>
                </a:lnTo>
                <a:lnTo>
                  <a:pt x="358" y="37"/>
                </a:lnTo>
                <a:lnTo>
                  <a:pt x="348" y="50"/>
                </a:lnTo>
                <a:lnTo>
                  <a:pt x="340" y="65"/>
                </a:lnTo>
                <a:lnTo>
                  <a:pt x="333" y="79"/>
                </a:lnTo>
                <a:lnTo>
                  <a:pt x="330" y="96"/>
                </a:lnTo>
                <a:lnTo>
                  <a:pt x="328" y="114"/>
                </a:lnTo>
                <a:lnTo>
                  <a:pt x="330" y="125"/>
                </a:lnTo>
                <a:lnTo>
                  <a:pt x="332" y="136"/>
                </a:lnTo>
                <a:lnTo>
                  <a:pt x="333" y="148"/>
                </a:lnTo>
                <a:lnTo>
                  <a:pt x="338" y="158"/>
                </a:lnTo>
                <a:lnTo>
                  <a:pt x="343" y="171"/>
                </a:lnTo>
                <a:lnTo>
                  <a:pt x="351" y="182"/>
                </a:lnTo>
                <a:lnTo>
                  <a:pt x="361" y="192"/>
                </a:lnTo>
                <a:lnTo>
                  <a:pt x="371" y="202"/>
                </a:lnTo>
                <a:lnTo>
                  <a:pt x="366" y="213"/>
                </a:lnTo>
                <a:lnTo>
                  <a:pt x="358" y="223"/>
                </a:lnTo>
                <a:lnTo>
                  <a:pt x="353" y="226"/>
                </a:lnTo>
                <a:lnTo>
                  <a:pt x="346" y="229"/>
                </a:lnTo>
                <a:lnTo>
                  <a:pt x="340" y="231"/>
                </a:lnTo>
                <a:lnTo>
                  <a:pt x="332" y="231"/>
                </a:lnTo>
                <a:lnTo>
                  <a:pt x="258" y="231"/>
                </a:lnTo>
                <a:lnTo>
                  <a:pt x="239" y="232"/>
                </a:lnTo>
                <a:lnTo>
                  <a:pt x="221" y="236"/>
                </a:lnTo>
                <a:lnTo>
                  <a:pt x="205" y="241"/>
                </a:lnTo>
                <a:lnTo>
                  <a:pt x="192" y="245"/>
                </a:lnTo>
                <a:lnTo>
                  <a:pt x="179" y="254"/>
                </a:lnTo>
                <a:lnTo>
                  <a:pt x="167" y="262"/>
                </a:lnTo>
                <a:lnTo>
                  <a:pt x="159" y="270"/>
                </a:lnTo>
                <a:lnTo>
                  <a:pt x="151" y="278"/>
                </a:lnTo>
                <a:lnTo>
                  <a:pt x="22" y="278"/>
                </a:lnTo>
                <a:lnTo>
                  <a:pt x="14" y="280"/>
                </a:lnTo>
                <a:lnTo>
                  <a:pt x="6" y="286"/>
                </a:lnTo>
                <a:lnTo>
                  <a:pt x="1" y="293"/>
                </a:lnTo>
                <a:lnTo>
                  <a:pt x="0" y="298"/>
                </a:lnTo>
                <a:lnTo>
                  <a:pt x="0" y="302"/>
                </a:lnTo>
                <a:lnTo>
                  <a:pt x="0" y="1346"/>
                </a:lnTo>
                <a:lnTo>
                  <a:pt x="0" y="1351"/>
                </a:lnTo>
                <a:lnTo>
                  <a:pt x="1" y="1356"/>
                </a:lnTo>
                <a:lnTo>
                  <a:pt x="6" y="1364"/>
                </a:lnTo>
                <a:lnTo>
                  <a:pt x="14" y="1369"/>
                </a:lnTo>
                <a:lnTo>
                  <a:pt x="22" y="1370"/>
                </a:lnTo>
                <a:lnTo>
                  <a:pt x="861" y="1370"/>
                </a:lnTo>
                <a:lnTo>
                  <a:pt x="865" y="1370"/>
                </a:lnTo>
                <a:lnTo>
                  <a:pt x="870" y="1369"/>
                </a:lnTo>
                <a:lnTo>
                  <a:pt x="878" y="1364"/>
                </a:lnTo>
                <a:lnTo>
                  <a:pt x="883" y="1356"/>
                </a:lnTo>
                <a:lnTo>
                  <a:pt x="885" y="1346"/>
                </a:lnTo>
                <a:lnTo>
                  <a:pt x="885" y="302"/>
                </a:lnTo>
                <a:lnTo>
                  <a:pt x="883" y="293"/>
                </a:lnTo>
                <a:lnTo>
                  <a:pt x="878" y="286"/>
                </a:lnTo>
                <a:lnTo>
                  <a:pt x="870" y="280"/>
                </a:lnTo>
                <a:lnTo>
                  <a:pt x="861" y="2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02" name="Group 81"/>
          <p:cNvGrpSpPr>
            <a:grpSpLocks/>
          </p:cNvGrpSpPr>
          <p:nvPr/>
        </p:nvGrpSpPr>
        <p:grpSpPr bwMode="auto">
          <a:xfrm>
            <a:off x="5663046" y="3996204"/>
            <a:ext cx="713542" cy="700419"/>
            <a:chOff x="4899" y="1816"/>
            <a:chExt cx="258" cy="258"/>
          </a:xfrm>
        </p:grpSpPr>
        <p:grpSp>
          <p:nvGrpSpPr>
            <p:cNvPr id="103" name="Group 82"/>
            <p:cNvGrpSpPr>
              <a:grpSpLocks/>
            </p:cNvGrpSpPr>
            <p:nvPr/>
          </p:nvGrpSpPr>
          <p:grpSpPr bwMode="auto">
            <a:xfrm>
              <a:off x="4899" y="1816"/>
              <a:ext cx="258" cy="258"/>
              <a:chOff x="4899" y="1816"/>
              <a:chExt cx="258" cy="258"/>
            </a:xfrm>
          </p:grpSpPr>
          <p:sp>
            <p:nvSpPr>
              <p:cNvPr id="105" name="AutoShape 83"/>
              <p:cNvSpPr>
                <a:spLocks noChangeArrowheads="1"/>
              </p:cNvSpPr>
              <p:nvPr/>
            </p:nvSpPr>
            <p:spPr bwMode="auto">
              <a:xfrm>
                <a:off x="4899" y="1816"/>
                <a:ext cx="258" cy="2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3181 w 21600"/>
                  <a:gd name="T16" fmla="*/ 3181 h 21600"/>
                  <a:gd name="T17" fmla="*/ 18419 w 21600"/>
                  <a:gd name="T18" fmla="*/ 18419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0037" y="5203"/>
                    </a:moveTo>
                    <a:cubicBezTo>
                      <a:pt x="21059" y="6891"/>
                      <a:pt x="21600" y="8826"/>
                      <a:pt x="21600" y="10800"/>
                    </a:cubicBezTo>
                    <a:cubicBezTo>
                      <a:pt x="21600" y="16764"/>
                      <a:pt x="16764" y="21600"/>
                      <a:pt x="10800" y="21600"/>
                    </a:cubicBezTo>
                    <a:cubicBezTo>
                      <a:pt x="7362" y="21600"/>
                      <a:pt x="4129" y="19963"/>
                      <a:pt x="2094" y="17192"/>
                    </a:cubicBezTo>
                    <a:lnTo>
                      <a:pt x="10800" y="10800"/>
                    </a:lnTo>
                    <a:lnTo>
                      <a:pt x="20037" y="5203"/>
                    </a:lnTo>
                    <a:close/>
                  </a:path>
                </a:pathLst>
              </a:custGeom>
              <a:solidFill>
                <a:srgbClr val="0099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06" name="AutoShape 84"/>
              <p:cNvSpPr>
                <a:spLocks noChangeArrowheads="1"/>
              </p:cNvSpPr>
              <p:nvPr/>
            </p:nvSpPr>
            <p:spPr bwMode="auto">
              <a:xfrm>
                <a:off x="4899" y="1816"/>
                <a:ext cx="258" cy="25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w 21600"/>
                  <a:gd name="T9" fmla="*/ 0 h 216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3181 w 21600"/>
                  <a:gd name="T16" fmla="*/ 3181 h 21600"/>
                  <a:gd name="T17" fmla="*/ 18419 w 21600"/>
                  <a:gd name="T18" fmla="*/ 18419 h 216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600" h="21600">
                    <a:moveTo>
                      <a:pt x="2003" y="17066"/>
                    </a:moveTo>
                    <a:cubicBezTo>
                      <a:pt x="700" y="15236"/>
                      <a:pt x="0" y="13046"/>
                      <a:pt x="0" y="10800"/>
                    </a:cubicBezTo>
                    <a:cubicBezTo>
                      <a:pt x="0" y="4835"/>
                      <a:pt x="4835" y="0"/>
                      <a:pt x="10800" y="0"/>
                    </a:cubicBezTo>
                    <a:cubicBezTo>
                      <a:pt x="14533" y="-1"/>
                      <a:pt x="18002" y="1928"/>
                      <a:pt x="19973" y="5099"/>
                    </a:cubicBezTo>
                    <a:lnTo>
                      <a:pt x="10800" y="10800"/>
                    </a:lnTo>
                    <a:lnTo>
                      <a:pt x="2003" y="17066"/>
                    </a:lnTo>
                    <a:close/>
                  </a:path>
                </a:pathLst>
              </a:custGeom>
              <a:solidFill>
                <a:srgbClr val="00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pic>
          <p:nvPicPr>
            <p:cNvPr id="104" name="Picture 85" descr="E:\jennifer icons\environments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1858"/>
              <a:ext cx="169" cy="166"/>
            </a:xfrm>
            <a:prstGeom prst="rect">
              <a:avLst/>
            </a:prstGeom>
            <a:noFill/>
            <a:ln>
              <a:noFill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21600">
                  <a:solidFill>
                    <a:srgbClr val="80808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107" name="TextBox 17"/>
          <p:cNvSpPr txBox="1">
            <a:spLocks noChangeArrowheads="1"/>
          </p:cNvSpPr>
          <p:nvPr/>
        </p:nvSpPr>
        <p:spPr bwMode="auto">
          <a:xfrm>
            <a:off x="193183" y="3003161"/>
            <a:ext cx="211375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</a:t>
            </a:r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Рациональное </a:t>
            </a:r>
          </a:p>
          <a:p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водоснабжение</a:t>
            </a:r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  <a:p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 </a:t>
            </a:r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водоотведение</a:t>
            </a:r>
          </a:p>
        </p:txBody>
      </p:sp>
      <p:sp>
        <p:nvSpPr>
          <p:cNvPr id="108" name="TextBox 23"/>
          <p:cNvSpPr txBox="1">
            <a:spLocks noChangeArrowheads="1"/>
          </p:cNvSpPr>
          <p:nvPr/>
        </p:nvSpPr>
        <p:spPr bwMode="auto">
          <a:xfrm>
            <a:off x="719688" y="1435760"/>
            <a:ext cx="27248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600" dirty="0">
                <a:solidFill>
                  <a:srgbClr val="FF0000"/>
                </a:solidFill>
                <a:latin typeface="Segoe UI Black" charset="0"/>
                <a:ea typeface="Segoe UI Black" charset="0"/>
                <a:cs typeface="Segoe UI Black" charset="0"/>
              </a:rPr>
              <a:t>       </a:t>
            </a:r>
            <a:r>
              <a:rPr lang="ru-RU" altLang="ru-RU" sz="1600" dirty="0" smtClean="0">
                <a:solidFill>
                  <a:srgbClr val="FF0000"/>
                </a:solidFill>
                <a:latin typeface="Segoe UI Black" charset="0"/>
                <a:ea typeface="Segoe UI Black" charset="0"/>
                <a:cs typeface="Segoe UI Black" charset="0"/>
              </a:rPr>
              <a:t>   </a:t>
            </a:r>
            <a:r>
              <a:rPr lang="ru-RU" altLang="ru-RU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Интеллектуальная </a:t>
            </a:r>
            <a:endParaRPr lang="ru-RU" altLang="ru-RU" sz="1600" b="1" dirty="0">
              <a:solidFill>
                <a:srgbClr val="C00000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altLang="ru-RU" sz="1600" b="1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транспортная система</a:t>
            </a:r>
          </a:p>
        </p:txBody>
      </p:sp>
      <p:sp>
        <p:nvSpPr>
          <p:cNvPr id="109" name="TextBox 26"/>
          <p:cNvSpPr txBox="1">
            <a:spLocks noChangeArrowheads="1"/>
          </p:cNvSpPr>
          <p:nvPr/>
        </p:nvSpPr>
        <p:spPr bwMode="auto">
          <a:xfrm>
            <a:off x="437882" y="2138380"/>
            <a:ext cx="22409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Интеллектуальные </a:t>
            </a:r>
          </a:p>
          <a:p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</a:t>
            </a:r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здания</a:t>
            </a:r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 умные </a:t>
            </a:r>
          </a:p>
          <a:p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дома и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ЖКХ</a:t>
            </a:r>
            <a:endParaRPr lang="ru-RU" altLang="ru-RU" sz="1600" b="1" dirty="0">
              <a:solidFill>
                <a:schemeClr val="accent4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0" name="TextBox 35"/>
          <p:cNvSpPr txBox="1">
            <a:spLocks noChangeArrowheads="1"/>
          </p:cNvSpPr>
          <p:nvPr/>
        </p:nvSpPr>
        <p:spPr bwMode="auto">
          <a:xfrm>
            <a:off x="1412902" y="4956620"/>
            <a:ext cx="16097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</a:t>
            </a:r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Умная   </a:t>
            </a:r>
          </a:p>
          <a:p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энергетика       </a:t>
            </a:r>
          </a:p>
          <a:p>
            <a:pPr algn="r"/>
            <a:r>
              <a:rPr lang="en-US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Smart</a:t>
            </a:r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Grid</a:t>
            </a:r>
            <a:endParaRPr lang="ru-RU" altLang="ru-RU" sz="1600" b="1" dirty="0">
              <a:solidFill>
                <a:schemeClr val="accent4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1" name="Прямоугольник 1"/>
          <p:cNvSpPr>
            <a:spLocks noChangeArrowheads="1"/>
          </p:cNvSpPr>
          <p:nvPr/>
        </p:nvSpPr>
        <p:spPr bwMode="auto">
          <a:xfrm>
            <a:off x="323353" y="4173942"/>
            <a:ext cx="22145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Интеллектуальная </a:t>
            </a:r>
          </a:p>
          <a:p>
            <a:pPr>
              <a:defRPr/>
            </a:pP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безопасность</a:t>
            </a: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112" name="TextBox 20"/>
          <p:cNvSpPr txBox="1">
            <a:spLocks noChangeArrowheads="1"/>
          </p:cNvSpPr>
          <p:nvPr/>
        </p:nvSpPr>
        <p:spPr bwMode="auto">
          <a:xfrm>
            <a:off x="6619911" y="4213961"/>
            <a:ext cx="1731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Адаптивная       </a:t>
            </a:r>
          </a:p>
          <a:p>
            <a:pPr>
              <a:defRPr/>
            </a:pP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экология</a:t>
            </a:r>
          </a:p>
        </p:txBody>
      </p:sp>
      <p:sp>
        <p:nvSpPr>
          <p:cNvPr id="113" name="TextBox 29"/>
          <p:cNvSpPr txBox="1">
            <a:spLocks noChangeArrowheads="1"/>
          </p:cNvSpPr>
          <p:nvPr/>
        </p:nvSpPr>
        <p:spPr bwMode="auto">
          <a:xfrm>
            <a:off x="5822870" y="1492900"/>
            <a:ext cx="17145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600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Современное   </a:t>
            </a:r>
          </a:p>
          <a:p>
            <a:r>
              <a:rPr lang="ru-RU" altLang="ru-RU" sz="1600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</a:t>
            </a:r>
            <a:r>
              <a:rPr lang="ru-RU" altLang="ru-RU" sz="1600" b="1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образование</a:t>
            </a:r>
          </a:p>
        </p:txBody>
      </p:sp>
      <p:sp>
        <p:nvSpPr>
          <p:cNvPr id="114" name="TextBox 32"/>
          <p:cNvSpPr txBox="1">
            <a:spLocks noChangeArrowheads="1"/>
          </p:cNvSpPr>
          <p:nvPr/>
        </p:nvSpPr>
        <p:spPr bwMode="auto">
          <a:xfrm>
            <a:off x="6762632" y="3261889"/>
            <a:ext cx="2235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Интеллектуальная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экономика</a:t>
            </a:r>
          </a:p>
        </p:txBody>
      </p:sp>
      <p:sp>
        <p:nvSpPr>
          <p:cNvPr id="115" name="TextBox 32"/>
          <p:cNvSpPr txBox="1">
            <a:spLocks noChangeArrowheads="1"/>
          </p:cNvSpPr>
          <p:nvPr/>
        </p:nvSpPr>
        <p:spPr bwMode="auto">
          <a:xfrm>
            <a:off x="6009453" y="51674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Умное  </a:t>
            </a:r>
            <a:endParaRPr lang="ru-RU" altLang="ru-RU" sz="1600" dirty="0">
              <a:solidFill>
                <a:schemeClr val="accent4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правительство</a:t>
            </a:r>
          </a:p>
        </p:txBody>
      </p:sp>
      <p:sp>
        <p:nvSpPr>
          <p:cNvPr id="116" name="TextBox 26"/>
          <p:cNvSpPr txBox="1">
            <a:spLocks noChangeArrowheads="1"/>
          </p:cNvSpPr>
          <p:nvPr/>
        </p:nvSpPr>
        <p:spPr bwMode="auto">
          <a:xfrm>
            <a:off x="6345543" y="2136925"/>
            <a:ext cx="26225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r>
              <a:rPr lang="en-US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</a:t>
            </a:r>
            <a:r>
              <a:rPr lang="en-US" altLang="ru-RU" sz="1600" b="1" dirty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Smart </a:t>
            </a:r>
            <a:r>
              <a:rPr lang="en-US" altLang="ru-RU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people</a:t>
            </a:r>
            <a:r>
              <a:rPr lang="ru-RU" altLang="ru-RU" sz="1600" b="1" dirty="0" smtClean="0">
                <a:solidFill>
                  <a:srgbClr val="C00000"/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,</a:t>
            </a:r>
          </a:p>
          <a:p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</a:t>
            </a: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Умные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</a:t>
            </a:r>
          </a:p>
          <a:p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</a:t>
            </a:r>
            <a:r>
              <a:rPr lang="ru-RU" altLang="ru-RU" sz="1600" b="1" dirty="0" err="1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соцпрограммы</a:t>
            </a:r>
            <a:r>
              <a:rPr lang="ru-RU" altLang="ru-RU" sz="1600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и</a:t>
            </a:r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</a:t>
            </a:r>
          </a:p>
          <a:p>
            <a:r>
              <a:rPr lang="ru-RU" altLang="ru-RU" sz="1600" b="1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altLang="ru-RU" sz="1600" b="1" dirty="0" smtClean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rPr>
              <a:t>        здравоохранение</a:t>
            </a:r>
            <a:endParaRPr lang="ru-RU" altLang="ru-RU" sz="1600" b="1" dirty="0">
              <a:solidFill>
                <a:schemeClr val="accent4">
                  <a:lumMod val="75000"/>
                </a:schemeClr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17" name="Овал 116"/>
          <p:cNvSpPr/>
          <p:nvPr/>
        </p:nvSpPr>
        <p:spPr>
          <a:xfrm>
            <a:off x="3396178" y="1882969"/>
            <a:ext cx="120650" cy="117475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18" name="Овал 117"/>
          <p:cNvSpPr/>
          <p:nvPr/>
        </p:nvSpPr>
        <p:spPr>
          <a:xfrm>
            <a:off x="2629416" y="2545211"/>
            <a:ext cx="120650" cy="119062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19" name="Овал 118"/>
          <p:cNvSpPr/>
          <p:nvPr/>
        </p:nvSpPr>
        <p:spPr>
          <a:xfrm>
            <a:off x="2303932" y="3427453"/>
            <a:ext cx="122237" cy="119063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20" name="Овал 119"/>
          <p:cNvSpPr/>
          <p:nvPr/>
        </p:nvSpPr>
        <p:spPr>
          <a:xfrm>
            <a:off x="2432346" y="4413871"/>
            <a:ext cx="120650" cy="117475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3145134" y="5256833"/>
            <a:ext cx="120650" cy="119063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22" name="Овал 121"/>
          <p:cNvSpPr/>
          <p:nvPr/>
        </p:nvSpPr>
        <p:spPr>
          <a:xfrm>
            <a:off x="5713602" y="5312588"/>
            <a:ext cx="122238" cy="119063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23" name="Овал 122"/>
          <p:cNvSpPr/>
          <p:nvPr/>
        </p:nvSpPr>
        <p:spPr>
          <a:xfrm>
            <a:off x="6440677" y="4449027"/>
            <a:ext cx="120650" cy="119062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24" name="Овал 123"/>
          <p:cNvSpPr/>
          <p:nvPr/>
        </p:nvSpPr>
        <p:spPr>
          <a:xfrm>
            <a:off x="6586342" y="3434884"/>
            <a:ext cx="120650" cy="119062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25" name="Овал 124"/>
          <p:cNvSpPr/>
          <p:nvPr/>
        </p:nvSpPr>
        <p:spPr>
          <a:xfrm>
            <a:off x="5621027" y="1923190"/>
            <a:ext cx="122237" cy="117475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26" name="Овал 125"/>
          <p:cNvSpPr/>
          <p:nvPr/>
        </p:nvSpPr>
        <p:spPr>
          <a:xfrm>
            <a:off x="6281427" y="2559238"/>
            <a:ext cx="120650" cy="117475"/>
          </a:xfrm>
          <a:prstGeom prst="ellipse">
            <a:avLst/>
          </a:prstGeom>
          <a:solidFill>
            <a:srgbClr val="0070C0"/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0070C0"/>
              </a:solidFill>
            </a:endParaRPr>
          </a:p>
        </p:txBody>
      </p:sp>
      <p:sp>
        <p:nvSpPr>
          <p:cNvPr id="127" name="Прямоугольник 19"/>
          <p:cNvSpPr>
            <a:spLocks noChangeArrowheads="1"/>
          </p:cNvSpPr>
          <p:nvPr/>
        </p:nvSpPr>
        <p:spPr bwMode="auto">
          <a:xfrm>
            <a:off x="4314274" y="5202859"/>
            <a:ext cx="453231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b="1" dirty="0" smtClean="0">
                <a:solidFill>
                  <a:schemeClr val="accent4">
                    <a:lumMod val="75000"/>
                  </a:schemeClr>
                </a:solidFill>
                <a:latin typeface="Arial" pitchFamily="34" charset="0"/>
              </a:rPr>
              <a:t>…</a:t>
            </a:r>
            <a:endParaRPr lang="ru-RU" altLang="ru-RU" b="1" dirty="0">
              <a:solidFill>
                <a:schemeClr val="accent4">
                  <a:lumMod val="75000"/>
                </a:scheme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576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3"/>
          <p:cNvSpPr>
            <a:spLocks noGrp="1"/>
          </p:cNvSpPr>
          <p:nvPr>
            <p:ph type="title"/>
          </p:nvPr>
        </p:nvSpPr>
        <p:spPr bwMode="auto">
          <a:xfrm>
            <a:off x="528639" y="211667"/>
            <a:ext cx="6797675" cy="62865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</a:pPr>
            <a:r>
              <a:rPr lang="ru-RU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Где мы сегодня, </a:t>
            </a:r>
            <a:r>
              <a:rPr lang="en-US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en-US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на каком этапе создания Умного города?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68" name="TextBox 5"/>
          <p:cNvSpPr txBox="1">
            <a:spLocks noChangeArrowheads="1"/>
          </p:cNvSpPr>
          <p:nvPr/>
        </p:nvSpPr>
        <p:spPr bwMode="auto">
          <a:xfrm>
            <a:off x="419100" y="1020233"/>
            <a:ext cx="8318500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628650" indent="-3429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altLang="ru-RU" sz="2000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В каждой отрасли, сфере деятельности есть успехи (образование, здравоохранение, энергетика, ЖКХ, транспорт, дороги, дома … 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altLang="ru-RU" sz="2000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Движение на разных скоростях! (транспорт и дороги – лидеры).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</a:pPr>
            <a:r>
              <a:rPr lang="ru-RU" altLang="ru-RU" sz="2000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Разница в </a:t>
            </a:r>
            <a:r>
              <a:rPr lang="ru-RU" altLang="ru-RU" sz="2000" dirty="0">
                <a:solidFill>
                  <a:schemeClr val="accent4">
                    <a:lumMod val="75000"/>
                  </a:schemeClr>
                </a:solidFill>
                <a:latin typeface="Segoe UI" pitchFamily="34" charset="0"/>
                <a:cs typeface="Segoe UI" pitchFamily="34" charset="0"/>
              </a:rPr>
              <a:t>результатах</a:t>
            </a:r>
            <a:r>
              <a:rPr lang="ru-RU" altLang="ru-RU" sz="2000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 из-за:</a:t>
            </a:r>
          </a:p>
          <a:p>
            <a:pPr lvl="1" algn="just">
              <a:buFont typeface="Courier New" pitchFamily="49" charset="0"/>
              <a:buChar char="o"/>
            </a:pPr>
            <a:r>
              <a:rPr lang="ru-RU" altLang="ru-RU" sz="2000" i="1" dirty="0" smtClean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сравнительно </a:t>
            </a:r>
            <a:r>
              <a:rPr lang="ru-RU" altLang="ru-RU" sz="2000" i="1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высокой стоимости работ;</a:t>
            </a:r>
          </a:p>
          <a:p>
            <a:pPr lvl="1" algn="just">
              <a:buFont typeface="Courier New" pitchFamily="49" charset="0"/>
              <a:buChar char="o"/>
            </a:pPr>
            <a:r>
              <a:rPr lang="ru-RU" altLang="ru-RU" sz="2000" i="1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весьма слабой инженерной и научной проработки вопросов;</a:t>
            </a:r>
          </a:p>
          <a:p>
            <a:pPr lvl="1" algn="just">
              <a:buFont typeface="Courier New" pitchFamily="49" charset="0"/>
              <a:buChar char="o"/>
            </a:pPr>
            <a:r>
              <a:rPr lang="ru-RU" altLang="ru-RU" sz="2000" i="1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отсутствия на рынке готовых к реализации решений;</a:t>
            </a:r>
          </a:p>
          <a:p>
            <a:pPr lvl="1" algn="just">
              <a:buFont typeface="Courier New" pitchFamily="49" charset="0"/>
              <a:buChar char="o"/>
            </a:pPr>
            <a:r>
              <a:rPr lang="ru-RU" altLang="ru-RU" sz="2000" i="1" dirty="0" err="1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непроработанности</a:t>
            </a:r>
            <a:r>
              <a:rPr lang="ru-RU" altLang="ru-RU" sz="2000" i="1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 вопросов, а иногда невозможности из-за отсутствия </a:t>
            </a:r>
            <a:r>
              <a:rPr lang="ru-RU" altLang="ru-RU" sz="2000" i="1" dirty="0" smtClean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инфраструктуры;</a:t>
            </a:r>
          </a:p>
          <a:p>
            <a:pPr lvl="1" algn="just">
              <a:buFont typeface="Courier New" pitchFamily="49" charset="0"/>
              <a:buChar char="o"/>
            </a:pPr>
            <a:r>
              <a:rPr lang="ru-RU" altLang="ru-RU" sz="2000" i="1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форм собственности объектов </a:t>
            </a:r>
            <a:r>
              <a:rPr lang="ru-RU" altLang="ru-RU" sz="2000" i="1" dirty="0" err="1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цифровизации</a:t>
            </a:r>
            <a:r>
              <a:rPr lang="ru-RU" altLang="ru-RU" sz="2000" i="1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 и мотивации </a:t>
            </a:r>
            <a:r>
              <a:rPr lang="ru-RU" altLang="ru-RU" sz="2000" i="1" dirty="0" smtClean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собственников</a:t>
            </a:r>
            <a:r>
              <a:rPr lang="ru-RU" altLang="ru-RU" sz="2000" i="1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.</a:t>
            </a:r>
          </a:p>
        </p:txBody>
      </p:sp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99568"/>
            <a:ext cx="9144000" cy="185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55563" y="4999568"/>
            <a:ext cx="9267826" cy="1858433"/>
          </a:xfrm>
          <a:prstGeom prst="rect">
            <a:avLst/>
          </a:prstGeom>
          <a:solidFill>
            <a:srgbClr val="002060">
              <a:alpha val="70000"/>
            </a:srgbClr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219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http://fotooboi-ekb.ru/files/image/nemeskie_fotooboi_vid_na_gorod.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27513" y="846667"/>
            <a:ext cx="8707438" cy="603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215900" y="844551"/>
            <a:ext cx="4695825" cy="6036733"/>
          </a:xfrm>
          <a:prstGeom prst="rect">
            <a:avLst/>
          </a:prstGeom>
          <a:solidFill>
            <a:srgbClr val="002060">
              <a:alpha val="70000"/>
            </a:srgbClr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292" name="Title 3"/>
          <p:cNvSpPr>
            <a:spLocks noGrp="1"/>
          </p:cNvSpPr>
          <p:nvPr>
            <p:ph type="title"/>
          </p:nvPr>
        </p:nvSpPr>
        <p:spPr bwMode="auto">
          <a:xfrm>
            <a:off x="528639" y="211667"/>
            <a:ext cx="6797675" cy="628651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</a:pPr>
            <a:r>
              <a:rPr lang="ru-RU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Где мы сегодня, </a:t>
            </a:r>
            <a:r>
              <a:rPr lang="en-US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/>
            </a:r>
            <a:br>
              <a:rPr lang="en-US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на каком этапе создания Умного города?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4703763" y="965200"/>
            <a:ext cx="404971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lvl="1" algn="just">
              <a:spcBef>
                <a:spcPts val="600"/>
              </a:spcBef>
            </a:pPr>
            <a:r>
              <a:rPr lang="ru-RU" altLang="ru-RU" b="1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Причины</a:t>
            </a:r>
          </a:p>
          <a:p>
            <a:pPr lvl="1">
              <a:spcBef>
                <a:spcPts val="600"/>
              </a:spcBef>
            </a:pPr>
            <a:r>
              <a:rPr lang="ru-RU" altLang="ru-RU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в  мотивации  участников, организационные, финансовые,  правовые, социальные.</a:t>
            </a:r>
          </a:p>
          <a:p>
            <a:pPr lvl="1">
              <a:spcBef>
                <a:spcPts val="600"/>
              </a:spcBef>
            </a:pPr>
            <a:endParaRPr lang="ru-RU" altLang="ru-RU" b="1" dirty="0">
              <a:solidFill>
                <a:srgbClr val="374D81"/>
              </a:solidFill>
              <a:latin typeface="Segoe UI" pitchFamily="34" charset="0"/>
              <a:cs typeface="Segoe UI" pitchFamily="34" charset="0"/>
            </a:endParaRPr>
          </a:p>
          <a:p>
            <a:pPr lvl="1">
              <a:spcBef>
                <a:spcPts val="600"/>
              </a:spcBef>
            </a:pPr>
            <a:r>
              <a:rPr lang="ru-RU" altLang="ru-RU" b="1" dirty="0">
                <a:solidFill>
                  <a:srgbClr val="FF0000"/>
                </a:solidFill>
                <a:latin typeface="Segoe UI" pitchFamily="34" charset="0"/>
                <a:cs typeface="Segoe UI" pitchFamily="34" charset="0"/>
              </a:rPr>
              <a:t>Главное сегодня:</a:t>
            </a:r>
          </a:p>
          <a:p>
            <a:pPr lvl="1" algn="just"/>
            <a:endParaRPr lang="ru-RU" altLang="ru-RU" b="1" dirty="0">
              <a:solidFill>
                <a:srgbClr val="374D81"/>
              </a:solidFill>
              <a:latin typeface="Segoe UI" pitchFamily="34" charset="0"/>
              <a:cs typeface="Segoe UI" pitchFamily="34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Отсутствие видения развития проекта </a:t>
            </a:r>
            <a:r>
              <a:rPr lang="en-US" altLang="ru-RU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Smart City</a:t>
            </a:r>
            <a:r>
              <a:rPr lang="ru-RU" altLang="ru-RU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.</a:t>
            </a:r>
          </a:p>
          <a:p>
            <a:pPr algn="just">
              <a:spcBef>
                <a:spcPts val="600"/>
              </a:spcBef>
              <a:buFont typeface="Wingdings" pitchFamily="2" charset="2"/>
              <a:buChar char="ü"/>
            </a:pPr>
            <a:endParaRPr lang="ru-RU" altLang="ru-RU" dirty="0">
              <a:solidFill>
                <a:srgbClr val="374D81"/>
              </a:solidFill>
              <a:latin typeface="Segoe UI" pitchFamily="34" charset="0"/>
              <a:cs typeface="Segoe UI" pitchFamily="34" charset="0"/>
            </a:endParaRPr>
          </a:p>
          <a:p>
            <a:pPr algn="just">
              <a:spcBef>
                <a:spcPts val="600"/>
              </a:spcBef>
              <a:buFont typeface="Wingdings" pitchFamily="2" charset="2"/>
              <a:buChar char="ü"/>
            </a:pPr>
            <a:r>
              <a:rPr lang="ru-RU" altLang="ru-RU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Бесперспективность создания </a:t>
            </a:r>
            <a:r>
              <a:rPr lang="en-US" altLang="ru-RU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Smart City </a:t>
            </a:r>
            <a:r>
              <a:rPr lang="ru-RU" altLang="ru-RU" dirty="0">
                <a:solidFill>
                  <a:srgbClr val="374D81"/>
                </a:solidFill>
                <a:latin typeface="Segoe UI" pitchFamily="34" charset="0"/>
                <a:cs typeface="Segoe UI" pitchFamily="34" charset="0"/>
              </a:rPr>
              <a:t>без разработки 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29625413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3"/>
          <p:cNvSpPr>
            <a:spLocks noGrp="1"/>
          </p:cNvSpPr>
          <p:nvPr>
            <p:ph type="title"/>
          </p:nvPr>
        </p:nvSpPr>
        <p:spPr bwMode="auto">
          <a:xfrm>
            <a:off x="244476" y="218018"/>
            <a:ext cx="6797675" cy="628649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70000"/>
              </a:lnSpc>
            </a:pPr>
            <a:r>
              <a:rPr lang="ru-RU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Необходима координация и </a:t>
            </a:r>
            <a:br>
              <a:rPr lang="ru-RU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</a:br>
            <a:r>
              <a:rPr lang="ru-RU" altLang="ru-RU" sz="1800" b="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совместные усилия всех участников процесса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16" name="Прямоугольник 27"/>
          <p:cNvSpPr>
            <a:spLocks noChangeArrowheads="1"/>
          </p:cNvSpPr>
          <p:nvPr/>
        </p:nvSpPr>
        <p:spPr bwMode="auto">
          <a:xfrm>
            <a:off x="290513" y="1432984"/>
            <a:ext cx="164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chemeClr val="bg1"/>
                </a:solidFill>
                <a:latin typeface="Segoe UI Black" pitchFamily="34" charset="0"/>
              </a:rPr>
              <a:t>Власть</a:t>
            </a:r>
            <a:endParaRPr lang="ru-RU" altLang="ru-RU" sz="2000" b="1">
              <a:solidFill>
                <a:schemeClr val="bg1"/>
              </a:solidFill>
              <a:latin typeface="Segoe UI Black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381251" y="1223434"/>
            <a:ext cx="1700213" cy="9186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bg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4519613" y="1223433"/>
            <a:ext cx="2036762" cy="9249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bg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6981825" y="1223433"/>
            <a:ext cx="1900238" cy="92498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bg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220663" y="1223434"/>
            <a:ext cx="1700212" cy="91863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 cmpd="sng">
            <a:solidFill>
              <a:schemeClr val="bg2"/>
            </a:solidFill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321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334933"/>
            <a:ext cx="8904287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 bwMode="auto">
          <a:xfrm>
            <a:off x="1924050" y="1286934"/>
            <a:ext cx="4445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  <a:ea typeface="Segoe UI Black" pitchFamily="34" charset="0"/>
                <a:cs typeface="Segoe UI Black" pitchFamily="34" charset="0"/>
              </a:rPr>
              <a:t>+</a:t>
            </a: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301626" y="2051051"/>
            <a:ext cx="1731963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0" hangingPunct="0">
              <a:buFontTx/>
              <a:buChar char="-"/>
              <a:tabLst>
                <a:tab pos="266700" algn="l"/>
              </a:tabLst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планирование 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работы ;</a:t>
            </a:r>
            <a:endParaRPr lang="ru-RU" sz="1400" b="1" i="1" dirty="0">
              <a:solidFill>
                <a:schemeClr val="bg2">
                  <a:lumMod val="25000"/>
                </a:schemeClr>
              </a:solidFill>
              <a:latin typeface="Segoe UI Light" pitchFamily="34" charset="0"/>
            </a:endParaRPr>
          </a:p>
          <a:p>
            <a:pPr eaLnBrk="0" hangingPunct="0">
              <a:buFontTx/>
              <a:buChar char="-"/>
              <a:tabLst>
                <a:tab pos="266700" algn="l"/>
              </a:tabLst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</a:t>
            </a:r>
            <a:r>
              <a:rPr lang="ru-RU" sz="1400" b="1" i="1" dirty="0" err="1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администри-рование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участников ;</a:t>
            </a:r>
            <a:endParaRPr lang="ru-RU" sz="1400" b="1" i="1" dirty="0">
              <a:solidFill>
                <a:schemeClr val="bg2">
                  <a:lumMod val="25000"/>
                </a:schemeClr>
              </a:solidFill>
              <a:latin typeface="Segoe UI Light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контроль реализации 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плана ;</a:t>
            </a:r>
            <a:endParaRPr lang="ru-RU" sz="1400" b="1" i="1" dirty="0">
              <a:solidFill>
                <a:schemeClr val="bg2">
                  <a:lumMod val="25000"/>
                </a:schemeClr>
              </a:solidFill>
              <a:latin typeface="Segoe UI Light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мотивация участников.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228600" y="2156885"/>
            <a:ext cx="0" cy="1926167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 bwMode="auto">
          <a:xfrm>
            <a:off x="4068763" y="1310217"/>
            <a:ext cx="4445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  <a:ea typeface="Segoe UI Black" pitchFamily="34" charset="0"/>
                <a:cs typeface="Segoe UI Black" pitchFamily="34" charset="0"/>
              </a:rPr>
              <a:t>+</a:t>
            </a:r>
          </a:p>
        </p:txBody>
      </p:sp>
      <p:sp>
        <p:nvSpPr>
          <p:cNvPr id="41" name="Rectangle 3"/>
          <p:cNvSpPr>
            <a:spLocks noChangeArrowheads="1"/>
          </p:cNvSpPr>
          <p:nvPr/>
        </p:nvSpPr>
        <p:spPr bwMode="auto">
          <a:xfrm>
            <a:off x="2462214" y="2051050"/>
            <a:ext cx="18049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0" hangingPunct="0">
              <a:buFontTx/>
              <a:buChar char="-"/>
              <a:tabLst>
                <a:tab pos="266700" algn="l"/>
              </a:tabLst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организация создания и внедрения программно-аппаратных решений ;</a:t>
            </a:r>
          </a:p>
          <a:p>
            <a:pPr eaLnBrk="0" hangingPunct="0">
              <a:buFontTx/>
              <a:buChar char="-"/>
              <a:tabLst>
                <a:tab pos="266700" algn="l"/>
              </a:tabLst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финансирование 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продуктов ;</a:t>
            </a:r>
          </a:p>
          <a:p>
            <a:pPr eaLnBrk="0" hangingPunct="0">
              <a:buFontTx/>
              <a:buChar char="-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обеспечение работы системы.</a:t>
            </a:r>
          </a:p>
        </p:txBody>
      </p:sp>
      <p:sp>
        <p:nvSpPr>
          <p:cNvPr id="13327" name="Прямоугольник 43"/>
          <p:cNvSpPr>
            <a:spLocks noChangeArrowheads="1"/>
          </p:cNvSpPr>
          <p:nvPr/>
        </p:nvSpPr>
        <p:spPr bwMode="auto">
          <a:xfrm>
            <a:off x="252413" y="1432984"/>
            <a:ext cx="16430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chemeClr val="bg1"/>
                </a:solidFill>
                <a:latin typeface="Segoe UI Black" pitchFamily="34" charset="0"/>
              </a:rPr>
              <a:t>Власть</a:t>
            </a:r>
            <a:endParaRPr lang="ru-RU" altLang="ru-RU" sz="2000" b="1">
              <a:solidFill>
                <a:schemeClr val="bg1"/>
              </a:solidFill>
              <a:latin typeface="Segoe UI Black" pitchFamily="34" charset="0"/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 bwMode="auto">
          <a:xfrm>
            <a:off x="2389189" y="2156884"/>
            <a:ext cx="3175" cy="2089149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 bwMode="auto">
          <a:xfrm>
            <a:off x="6532563" y="1280584"/>
            <a:ext cx="4445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  <a:ea typeface="Segoe UI Black" pitchFamily="34" charset="0"/>
                <a:cs typeface="Segoe UI Black" pitchFamily="34" charset="0"/>
              </a:rPr>
              <a:t>+</a:t>
            </a:r>
          </a:p>
        </p:txBody>
      </p:sp>
      <p:sp>
        <p:nvSpPr>
          <p:cNvPr id="50" name="Rectangle 3"/>
          <p:cNvSpPr>
            <a:spLocks noChangeArrowheads="1"/>
          </p:cNvSpPr>
          <p:nvPr/>
        </p:nvSpPr>
        <p:spPr bwMode="auto">
          <a:xfrm>
            <a:off x="4614863" y="2059518"/>
            <a:ext cx="213995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0" hangingPunct="0">
              <a:buFontTx/>
              <a:buChar char="-"/>
              <a:tabLst>
                <a:tab pos="266700" algn="l"/>
              </a:tabLst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формирование видения </a:t>
            </a:r>
            <a:r>
              <a:rPr lang="en-US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Smart City </a:t>
            </a: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Тюмень ;</a:t>
            </a:r>
          </a:p>
          <a:p>
            <a:pPr eaLnBrk="0" hangingPunct="0">
              <a:buFontTx/>
              <a:buChar char="-"/>
              <a:tabLst>
                <a:tab pos="266700" algn="l"/>
              </a:tabLst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разработка проекта 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экосистемы </a:t>
            </a:r>
          </a:p>
          <a:p>
            <a:pPr eaLnBrk="0" hangingPunct="0">
              <a:tabLst>
                <a:tab pos="266700" algn="l"/>
              </a:tabLst>
              <a:defRPr/>
            </a:pPr>
            <a:r>
              <a:rPr lang="en-US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Smart City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;</a:t>
            </a:r>
            <a:endParaRPr lang="ru-RU" sz="1400" b="1" i="1" dirty="0">
              <a:solidFill>
                <a:schemeClr val="bg2">
                  <a:lumMod val="25000"/>
                </a:schemeClr>
              </a:solidFill>
              <a:latin typeface="Segoe UI Light" pitchFamily="34" charset="0"/>
            </a:endParaRPr>
          </a:p>
          <a:p>
            <a:pPr eaLnBrk="0" hangingPunct="0">
              <a:buFontTx/>
              <a:buChar char="-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создание программно-аппаратных решений </a:t>
            </a:r>
            <a:r>
              <a:rPr lang="ru-RU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;</a:t>
            </a:r>
          </a:p>
          <a:p>
            <a:pPr eaLnBrk="0" hangingPunct="0">
              <a:buFontTx/>
              <a:buChar char="-"/>
              <a:defRPr/>
            </a:pPr>
            <a:r>
              <a:rPr lang="ru-RU" altLang="ru-RU" sz="1400" b="1" i="1" dirty="0" smtClean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  <a:ea typeface="MS PGothic" pitchFamily="34" charset="-128"/>
              </a:rPr>
              <a:t>подготовка, пере-подготовка кадров, повышение квалификации</a:t>
            </a:r>
            <a:endParaRPr lang="ru-RU" altLang="ru-RU" sz="1400" b="1" i="1" dirty="0">
              <a:solidFill>
                <a:srgbClr val="374D81"/>
              </a:solidFill>
              <a:latin typeface="Segoe UI Light" pitchFamily="34" charset="0"/>
              <a:ea typeface="MS PGothic" pitchFamily="34" charset="-128"/>
            </a:endParaRPr>
          </a:p>
        </p:txBody>
      </p:sp>
      <p:sp>
        <p:nvSpPr>
          <p:cNvPr id="13331" name="Прямоугольник 51"/>
          <p:cNvSpPr>
            <a:spLocks noChangeArrowheads="1"/>
          </p:cNvSpPr>
          <p:nvPr/>
        </p:nvSpPr>
        <p:spPr bwMode="auto">
          <a:xfrm>
            <a:off x="4516439" y="1248833"/>
            <a:ext cx="2168525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1300">
                <a:solidFill>
                  <a:schemeClr val="bg1"/>
                </a:solidFill>
                <a:latin typeface="Segoe UI Black" pitchFamily="34" charset="0"/>
              </a:rPr>
              <a:t>Образовательное, инженерное и </a:t>
            </a:r>
          </a:p>
          <a:p>
            <a:pPr eaLnBrk="0" hangingPunct="0"/>
            <a:r>
              <a:rPr lang="ru-RU" altLang="ru-RU" sz="1300">
                <a:solidFill>
                  <a:schemeClr val="bg1"/>
                </a:solidFill>
                <a:latin typeface="Segoe UI Black" pitchFamily="34" charset="0"/>
              </a:rPr>
              <a:t>научное сообщество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 bwMode="auto">
          <a:xfrm flipH="1">
            <a:off x="4548188" y="2171701"/>
            <a:ext cx="0" cy="2408767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3"/>
          <p:cNvSpPr>
            <a:spLocks noChangeArrowheads="1"/>
          </p:cNvSpPr>
          <p:nvPr/>
        </p:nvSpPr>
        <p:spPr bwMode="auto">
          <a:xfrm>
            <a:off x="7070726" y="2051051"/>
            <a:ext cx="1858963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 eaLnBrk="0" hangingPunct="0">
              <a:buFontTx/>
              <a:buChar char="-"/>
              <a:tabLst>
                <a:tab pos="266700" algn="l"/>
              </a:tabLst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формирование системы оповещения горожан о новых сервисах для пользователя ;</a:t>
            </a:r>
          </a:p>
          <a:p>
            <a:pPr eaLnBrk="0" hangingPunct="0">
              <a:buFontTx/>
              <a:buChar char="-"/>
              <a:tabLst>
                <a:tab pos="266700" algn="l"/>
              </a:tabLst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обучение потенциальных участников  правилам пользования ;</a:t>
            </a:r>
          </a:p>
          <a:p>
            <a:pPr eaLnBrk="0" hangingPunct="0">
              <a:buFontTx/>
              <a:buChar char="-"/>
              <a:defRPr/>
            </a:pPr>
            <a:r>
              <a:rPr lang="ru-RU" sz="1400" b="1" i="1" dirty="0">
                <a:solidFill>
                  <a:schemeClr val="bg2">
                    <a:lumMod val="25000"/>
                  </a:schemeClr>
                </a:solidFill>
                <a:latin typeface="Segoe UI Light" pitchFamily="34" charset="0"/>
              </a:rPr>
              <a:t> налаживание «обратной связи» по совершенствованию и созданию продуктов сервиса.</a:t>
            </a:r>
          </a:p>
        </p:txBody>
      </p:sp>
      <p:sp>
        <p:nvSpPr>
          <p:cNvPr id="13334" name="Прямоугольник 56"/>
          <p:cNvSpPr>
            <a:spLocks noChangeArrowheads="1"/>
          </p:cNvSpPr>
          <p:nvPr/>
        </p:nvSpPr>
        <p:spPr bwMode="auto">
          <a:xfrm>
            <a:off x="7005638" y="1420284"/>
            <a:ext cx="18224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chemeClr val="bg1"/>
                </a:solidFill>
                <a:latin typeface="Segoe UI Black" pitchFamily="34" charset="0"/>
              </a:rPr>
              <a:t>Горожане</a:t>
            </a:r>
            <a:endParaRPr lang="ru-RU" altLang="ru-RU" sz="2000" b="1">
              <a:solidFill>
                <a:schemeClr val="bg1"/>
              </a:solidFill>
              <a:latin typeface="Segoe UI Black" pitchFamily="34" charset="0"/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 bwMode="auto">
          <a:xfrm flipH="1">
            <a:off x="7005638" y="2171701"/>
            <a:ext cx="0" cy="3103033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36" name="Прямоугольник 43"/>
          <p:cNvSpPr>
            <a:spLocks noChangeArrowheads="1"/>
          </p:cNvSpPr>
          <p:nvPr/>
        </p:nvSpPr>
        <p:spPr bwMode="auto">
          <a:xfrm>
            <a:off x="2400301" y="1432984"/>
            <a:ext cx="1643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000">
                <a:solidFill>
                  <a:schemeClr val="bg1"/>
                </a:solidFill>
                <a:latin typeface="Segoe UI Black" pitchFamily="34" charset="0"/>
              </a:rPr>
              <a:t>Бизнес</a:t>
            </a:r>
            <a:endParaRPr lang="ru-RU" altLang="ru-RU" sz="2000" b="1">
              <a:solidFill>
                <a:schemeClr val="bg1"/>
              </a:solidFill>
              <a:latin typeface="Segoe UI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53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/>
          <p:cNvSpPr>
            <a:spLocks noChangeArrowheads="1"/>
          </p:cNvSpPr>
          <p:nvPr/>
        </p:nvSpPr>
        <p:spPr bwMode="auto">
          <a:xfrm>
            <a:off x="441325" y="1864784"/>
            <a:ext cx="22479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ru-RU" altLang="ru-RU" sz="1600" b="1" i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Умный город развивается без общей стратегии, в нём развиваются цифровые технологии по отдельным, не связанным друг с другом элементам.</a:t>
            </a:r>
          </a:p>
        </p:txBody>
      </p:sp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3292475" y="1875368"/>
            <a:ext cx="267335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ru-RU" altLang="ru-RU" sz="1600" b="1" i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Здесь интегрируются инициативы, выстраиваются взаимосвязи и преследуется цель свести вместе как можно больше источников информации из всех сфер деятельности города.</a:t>
            </a:r>
          </a:p>
        </p:txBody>
      </p:sp>
      <p:sp>
        <p:nvSpPr>
          <p:cNvPr id="14340" name="Rectangle 5"/>
          <p:cNvSpPr>
            <a:spLocks noChangeArrowheads="1"/>
          </p:cNvSpPr>
          <p:nvPr/>
        </p:nvSpPr>
        <p:spPr bwMode="auto">
          <a:xfrm>
            <a:off x="6218238" y="1854201"/>
            <a:ext cx="25527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/>
            <a:r>
              <a:rPr lang="ru-RU" altLang="ru-RU" sz="1600" b="1" i="1">
                <a:solidFill>
                  <a:srgbClr val="374D81"/>
                </a:solidFill>
                <a:latin typeface="Segoe UI Light" pitchFamily="34" charset="0"/>
                <a:ea typeface="MS PGothic" pitchFamily="34" charset="-128"/>
              </a:rPr>
              <a:t>В умном городе создан Единый центр ситуационного анализа, из которого ведется управление всеми сферами жизнедеятельности и жизнеобеспечения города.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288925" y="209551"/>
            <a:ext cx="6927850" cy="628649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>
              <a:lnSpc>
                <a:spcPct val="70000"/>
              </a:lnSpc>
            </a:pPr>
            <a:r>
              <a:rPr lang="ru-RU" altLang="ru-RU" sz="200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Версии разработки проекта </a:t>
            </a:r>
            <a:r>
              <a:rPr lang="en-US" altLang="ru-RU" sz="200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Smart City </a:t>
            </a:r>
            <a:r>
              <a:rPr lang="ru-RU" altLang="ru-RU" sz="2000" cap="none" smtClean="0">
                <a:solidFill>
                  <a:srgbClr val="4A66AC"/>
                </a:solidFill>
                <a:latin typeface="Segoe UI Black" pitchFamily="34" charset="0"/>
                <a:ea typeface="Segoe UI Black" pitchFamily="34" charset="0"/>
                <a:cs typeface="Segoe UI Black" pitchFamily="34" charset="0"/>
              </a:rPr>
              <a:t>Тюмень «Умный город» возможные к реализации</a:t>
            </a:r>
            <a:endParaRPr lang="en-US" altLang="ru-RU" sz="2000" b="0" cap="none" smtClean="0">
              <a:solidFill>
                <a:srgbClr val="4A66A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Segoe UI Black" pitchFamily="34" charset="0"/>
              <a:ea typeface="Segoe UI Black" pitchFamily="34" charset="0"/>
              <a:cs typeface="Segoe UI Black" pitchFamily="34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H="1">
            <a:off x="0" y="846667"/>
            <a:ext cx="9258300" cy="0"/>
          </a:xfrm>
          <a:prstGeom prst="line">
            <a:avLst/>
          </a:prstGeom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28" name="Прямоугольник 24"/>
          <p:cNvSpPr>
            <a:spLocks noChangeArrowheads="1"/>
          </p:cNvSpPr>
          <p:nvPr/>
        </p:nvSpPr>
        <p:spPr bwMode="auto">
          <a:xfrm>
            <a:off x="369888" y="1236134"/>
            <a:ext cx="243205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2400" b="1" dirty="0" smtClean="0">
                <a:solidFill>
                  <a:schemeClr val="bg1"/>
                </a:solidFill>
                <a:latin typeface="Segoe UI Black" pitchFamily="34" charset="0"/>
              </a:rPr>
              <a:t>Версия 1.0</a:t>
            </a:r>
          </a:p>
        </p:txBody>
      </p:sp>
      <p:sp>
        <p:nvSpPr>
          <p:cNvPr id="14344" name="Прямоугольник 30"/>
          <p:cNvSpPr>
            <a:spLocks noChangeArrowheads="1"/>
          </p:cNvSpPr>
          <p:nvPr/>
        </p:nvSpPr>
        <p:spPr bwMode="auto">
          <a:xfrm>
            <a:off x="5451476" y="4195233"/>
            <a:ext cx="4299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altLang="ru-RU" sz="3200" b="1">
                <a:solidFill>
                  <a:schemeClr val="bg1"/>
                </a:solidFill>
                <a:latin typeface="Segoe UI Black" pitchFamily="34" charset="0"/>
              </a:rPr>
              <a:t>3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6154738" y="1949452"/>
            <a:ext cx="0" cy="1898649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346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4487334"/>
            <a:ext cx="9153525" cy="315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-66675" y="4476751"/>
            <a:ext cx="9267825" cy="3166533"/>
          </a:xfrm>
          <a:prstGeom prst="rect">
            <a:avLst/>
          </a:prstGeom>
          <a:solidFill>
            <a:srgbClr val="002060">
              <a:alpha val="70000"/>
            </a:srgbClr>
          </a:solidFill>
          <a:ln w="6350" cmpd="sng"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233738" y="1949451"/>
            <a:ext cx="0" cy="2125133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365125" y="1940985"/>
            <a:ext cx="7938" cy="1915583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4"/>
          <p:cNvSpPr>
            <a:spLocks noChangeArrowheads="1"/>
          </p:cNvSpPr>
          <p:nvPr/>
        </p:nvSpPr>
        <p:spPr bwMode="auto">
          <a:xfrm>
            <a:off x="3233738" y="1236134"/>
            <a:ext cx="243205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2400" dirty="0" smtClean="0">
                <a:solidFill>
                  <a:schemeClr val="bg1"/>
                </a:solidFill>
                <a:latin typeface="Segoe UI Black" pitchFamily="34" charset="0"/>
              </a:rPr>
              <a:t>Версия 2.0</a:t>
            </a:r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6154738" y="1242484"/>
            <a:ext cx="243205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ru-RU" altLang="ru-RU" sz="2400" dirty="0" smtClean="0">
                <a:solidFill>
                  <a:schemeClr val="bg1"/>
                </a:solidFill>
                <a:latin typeface="Segoe UI Black" pitchFamily="34" charset="0"/>
              </a:rPr>
              <a:t>Версия 3.0</a:t>
            </a:r>
          </a:p>
        </p:txBody>
      </p:sp>
    </p:spTree>
    <p:extLst>
      <p:ext uri="{BB962C8B-B14F-4D97-AF65-F5344CB8AC3E}">
        <p14:creationId xmlns:p14="http://schemas.microsoft.com/office/powerpoint/2010/main" val="1274141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устой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2">
                <a:lumMod val="75000"/>
              </a:schemeClr>
            </a:gs>
            <a:gs pos="99000">
              <a:schemeClr val="accent2">
                <a:lumMod val="40000"/>
                <a:lumOff val="60000"/>
              </a:schemeClr>
            </a:gs>
          </a:gsLst>
        </a:gradFill>
        <a:ln w="6350" cmpd="sng">
          <a:solidFill>
            <a:schemeClr val="bg2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3017</TotalTime>
  <Words>872</Words>
  <Application>Microsoft Office PowerPoint</Application>
  <PresentationFormat>Экран (4:3)</PresentationFormat>
  <Paragraphs>184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7" baseType="lpstr">
      <vt:lpstr>Arial</vt:lpstr>
      <vt:lpstr>Segoe UI Light</vt:lpstr>
      <vt:lpstr>Candara</vt:lpstr>
      <vt:lpstr>Segoe UI</vt:lpstr>
      <vt:lpstr>Segoe UI Black</vt:lpstr>
      <vt:lpstr>Franklin Gothic Book</vt:lpstr>
      <vt:lpstr>Courier New</vt:lpstr>
      <vt:lpstr>MS PGothic</vt:lpstr>
      <vt:lpstr>Times New Roman Cyr</vt:lpstr>
      <vt:lpstr>Wingdings</vt:lpstr>
      <vt:lpstr>Franklin Gothic Medium</vt:lpstr>
      <vt:lpstr>FeSa Cond Pro Book</vt:lpstr>
      <vt:lpstr>Calibri</vt:lpstr>
      <vt:lpstr>пустой</vt:lpstr>
      <vt:lpstr>«Губернаторские чтения»</vt:lpstr>
      <vt:lpstr>Место Smart City в Программе Цифровой Экономики РФ</vt:lpstr>
      <vt:lpstr>Зачем нужен проект Smart City городу?</vt:lpstr>
      <vt:lpstr>    В чем смысл понятия качества жизни?</vt:lpstr>
      <vt:lpstr>    Что включает в себя Smart City ?</vt:lpstr>
      <vt:lpstr>Где мы сегодня,  на каком этапе создания Умного города?</vt:lpstr>
      <vt:lpstr>Где мы сегодня,  на каком этапе создания Умного города?</vt:lpstr>
      <vt:lpstr>Необходима координация и  совместные усилия всех участников процесса</vt:lpstr>
      <vt:lpstr>Версии разработки проекта Smart City Тюмень «Умный город» возможные к реализации</vt:lpstr>
      <vt:lpstr>Стадии и сроки проекта</vt:lpstr>
      <vt:lpstr>Роль университетского сообщества в разработке и реализации проекта Smart City</vt:lpstr>
      <vt:lpstr>Роль университетского сообщества в разработке и реализации проекта Smart City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Лидия Дерендяева</dc:creator>
  <cp:lastModifiedBy>Дауткина Алла Константиновна</cp:lastModifiedBy>
  <cp:revision>273</cp:revision>
  <cp:lastPrinted>2017-09-12T11:28:58Z</cp:lastPrinted>
  <dcterms:created xsi:type="dcterms:W3CDTF">2017-02-14T14:40:52Z</dcterms:created>
  <dcterms:modified xsi:type="dcterms:W3CDTF">2017-12-04T08:25:48Z</dcterms:modified>
</cp:coreProperties>
</file>