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7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>
        <p:scale>
          <a:sx n="118" d="100"/>
          <a:sy n="118" d="100"/>
        </p:scale>
        <p:origin x="-8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7144-3DE0-4F76-87C7-3A1372C65A9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5D4E-E2C8-4673-BFEB-17ACD2217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06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7144-3DE0-4F76-87C7-3A1372C65A9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5D4E-E2C8-4673-BFEB-17ACD2217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95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7144-3DE0-4F76-87C7-3A1372C65A9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5D4E-E2C8-4673-BFEB-17ACD2217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41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7144-3DE0-4F76-87C7-3A1372C65A9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5D4E-E2C8-4673-BFEB-17ACD2217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99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7144-3DE0-4F76-87C7-3A1372C65A9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5D4E-E2C8-4673-BFEB-17ACD2217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27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7144-3DE0-4F76-87C7-3A1372C65A9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5D4E-E2C8-4673-BFEB-17ACD2217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56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7144-3DE0-4F76-87C7-3A1372C65A9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5D4E-E2C8-4673-BFEB-17ACD2217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43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7144-3DE0-4F76-87C7-3A1372C65A9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5D4E-E2C8-4673-BFEB-17ACD2217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65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7144-3DE0-4F76-87C7-3A1372C65A9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5D4E-E2C8-4673-BFEB-17ACD2217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2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7144-3DE0-4F76-87C7-3A1372C65A9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5D4E-E2C8-4673-BFEB-17ACD2217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7144-3DE0-4F76-87C7-3A1372C65A9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5D4E-E2C8-4673-BFEB-17ACD2217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4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97144-3DE0-4F76-87C7-3A1372C65A9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F5D4E-E2C8-4673-BFEB-17ACD2217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0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878035"/>
            <a:ext cx="85159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Муниципальная </a:t>
            </a:r>
            <a:r>
              <a:rPr lang="ru-RU" sz="4000" dirty="0">
                <a:solidFill>
                  <a:srgbClr val="0070C0"/>
                </a:solidFill>
              </a:rPr>
              <a:t>элита </a:t>
            </a:r>
          </a:p>
          <a:p>
            <a:r>
              <a:rPr lang="ru-RU" sz="4000" dirty="0">
                <a:solidFill>
                  <a:srgbClr val="0070C0"/>
                </a:solidFill>
              </a:rPr>
              <a:t>и ее роль в  эффективном </a:t>
            </a:r>
            <a:r>
              <a:rPr lang="ru-RU" sz="4000" dirty="0" smtClean="0">
                <a:solidFill>
                  <a:srgbClr val="0070C0"/>
                </a:solidFill>
              </a:rPr>
              <a:t>управлении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769427"/>
            <a:ext cx="29391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Баязитова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Гульнара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Ильгизовна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,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кандидат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исторических наук,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председатель ТРО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РАПН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06.06.2017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20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2"/>
            <a:ext cx="12192000" cy="685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49036" y="1141746"/>
            <a:ext cx="8792935" cy="0"/>
          </a:xfrm>
          <a:prstGeom prst="line">
            <a:avLst/>
          </a:prstGeom>
          <a:ln w="19050">
            <a:solidFill>
              <a:srgbClr val="147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848637" y="374136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3543" y="655921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Источник</a:t>
            </a:r>
            <a:r>
              <a:rPr lang="ru-RU" sz="1200" dirty="0"/>
              <a:t>: </a:t>
            </a:r>
            <a:r>
              <a:rPr lang="ru-RU" sz="1200" dirty="0" smtClean="0"/>
              <a:t>Администрация г. Тюмени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9505" y="618622"/>
            <a:ext cx="8078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4138" y="683664"/>
            <a:ext cx="7953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3543" y="699276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53" y="331773"/>
            <a:ext cx="9668835" cy="594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061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2"/>
            <a:ext cx="12192000" cy="685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49036" y="1141746"/>
            <a:ext cx="8792935" cy="0"/>
          </a:xfrm>
          <a:prstGeom prst="line">
            <a:avLst/>
          </a:prstGeom>
          <a:ln w="19050">
            <a:solidFill>
              <a:srgbClr val="147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848637" y="374136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3543" y="655921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Источник</a:t>
            </a:r>
            <a:r>
              <a:rPr lang="ru-RU" sz="1200" dirty="0"/>
              <a:t>: </a:t>
            </a:r>
            <a:r>
              <a:rPr lang="ru-RU" sz="1200" dirty="0" smtClean="0"/>
              <a:t>Администрация г. Тюмени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9505" y="618622"/>
            <a:ext cx="8078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4138" y="683664"/>
            <a:ext cx="7953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3543" y="699276"/>
            <a:ext cx="588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Территориальные общественные самоуправления (</a:t>
            </a:r>
            <a:r>
              <a:rPr lang="ru-RU" dirty="0" err="1" smtClean="0"/>
              <a:t>ТОСы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68608"/>
            <a:ext cx="10136741" cy="523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489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691"/>
            <a:ext cx="12248645" cy="6889863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49036" y="1141746"/>
            <a:ext cx="8792935" cy="0"/>
          </a:xfrm>
          <a:prstGeom prst="line">
            <a:avLst/>
          </a:prstGeom>
          <a:ln w="19050">
            <a:solidFill>
              <a:srgbClr val="147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848637" y="374136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8274" y="354088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9505" y="618622"/>
            <a:ext cx="8078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4138" y="683664"/>
            <a:ext cx="7953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371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094" y="571500"/>
            <a:ext cx="7903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Выборные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и назначенные мэры в российских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городах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49036" y="1141746"/>
            <a:ext cx="8792935" cy="0"/>
          </a:xfrm>
          <a:prstGeom prst="line">
            <a:avLst/>
          </a:prstGeom>
          <a:ln w="19050">
            <a:solidFill>
              <a:srgbClr val="147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94" y="1141745"/>
            <a:ext cx="5468938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75809" y="436445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Серые области указывают годы прямых выборов, черные области указывают</a:t>
            </a:r>
          </a:p>
          <a:p>
            <a:r>
              <a:rPr lang="ru-RU" dirty="0"/>
              <a:t>года назначений. Открытые круги - это назначения. Закрытые </a:t>
            </a:r>
            <a:r>
              <a:rPr lang="ru-RU" dirty="0" smtClean="0"/>
              <a:t>точки - </a:t>
            </a:r>
            <a:r>
              <a:rPr lang="ru-RU" dirty="0"/>
              <a:t>выборы. Первый год назначения - это год, когда </a:t>
            </a:r>
            <a:r>
              <a:rPr lang="ru-RU" dirty="0" smtClean="0"/>
              <a:t>впервые назначается </a:t>
            </a:r>
            <a:r>
              <a:rPr lang="ru-RU" dirty="0"/>
              <a:t>мэр (сити-менеджер).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1242" y="618027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Источник</a:t>
            </a:r>
            <a:r>
              <a:rPr lang="en-US" sz="1200" dirty="0"/>
              <a:t>: </a:t>
            </a:r>
            <a:r>
              <a:rPr lang="en-US" sz="1200" dirty="0" smtClean="0"/>
              <a:t>Buckley</a:t>
            </a:r>
            <a:r>
              <a:rPr lang="en-US" sz="1200" dirty="0"/>
              <a:t>, N., </a:t>
            </a:r>
            <a:r>
              <a:rPr lang="en-US" sz="1200" dirty="0" err="1"/>
              <a:t>Garifullina</a:t>
            </a:r>
            <a:r>
              <a:rPr lang="en-US" sz="1200" dirty="0"/>
              <a:t>, G., Reuter, O. J., &amp; </a:t>
            </a:r>
            <a:r>
              <a:rPr lang="en-US" sz="1200" dirty="0" err="1"/>
              <a:t>Shubenkova</a:t>
            </a:r>
            <a:r>
              <a:rPr lang="en-US" sz="1200" dirty="0"/>
              <a:t>, A. (2014). Elections, appointments, and human capital: The case of Russian mayors. </a:t>
            </a:r>
            <a:r>
              <a:rPr lang="en-US" sz="1200" dirty="0" err="1"/>
              <a:t>Demokratizatsiya</a:t>
            </a:r>
            <a:r>
              <a:rPr lang="en-US" sz="1200" dirty="0"/>
              <a:t>, 22(1), 87.</a:t>
            </a:r>
          </a:p>
        </p:txBody>
      </p:sp>
    </p:spTree>
    <p:extLst>
      <p:ext uri="{BB962C8B-B14F-4D97-AF65-F5344CB8AC3E}">
        <p14:creationId xmlns:p14="http://schemas.microsoft.com/office/powerpoint/2010/main" val="3595030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49036" y="1141746"/>
            <a:ext cx="8792935" cy="0"/>
          </a:xfrm>
          <a:prstGeom prst="line">
            <a:avLst/>
          </a:prstGeom>
          <a:ln w="19050">
            <a:solidFill>
              <a:srgbClr val="147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848637" y="374136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6" y="1250577"/>
            <a:ext cx="9882188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3543" y="638486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Источник</a:t>
            </a:r>
            <a:r>
              <a:rPr lang="ru-RU" sz="1200" dirty="0"/>
              <a:t>: Центр сравнительных исторических и политических исследований.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1425" y="717571"/>
            <a:ext cx="7868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Распределение глав муниципалитетов пяти регионов по году рождения. </a:t>
            </a:r>
          </a:p>
        </p:txBody>
      </p:sp>
    </p:spTree>
    <p:extLst>
      <p:ext uri="{BB962C8B-B14F-4D97-AF65-F5344CB8AC3E}">
        <p14:creationId xmlns:p14="http://schemas.microsoft.com/office/powerpoint/2010/main" val="84713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49036" y="1141746"/>
            <a:ext cx="8792935" cy="0"/>
          </a:xfrm>
          <a:prstGeom prst="line">
            <a:avLst/>
          </a:prstGeom>
          <a:ln w="19050">
            <a:solidFill>
              <a:srgbClr val="147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848637" y="374136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3543" y="638486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Источник</a:t>
            </a:r>
            <a:r>
              <a:rPr lang="ru-RU" sz="1200" dirty="0"/>
              <a:t>: Центр сравнительных исторических и политических исследований.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24" y="1196917"/>
            <a:ext cx="75041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9505" y="618622"/>
            <a:ext cx="8078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Распределение глав муниципалитетов пяти регионов по году рождения. </a:t>
            </a:r>
          </a:p>
        </p:txBody>
      </p:sp>
    </p:spTree>
    <p:extLst>
      <p:ext uri="{BB962C8B-B14F-4D97-AF65-F5344CB8AC3E}">
        <p14:creationId xmlns:p14="http://schemas.microsoft.com/office/powerpoint/2010/main" val="1692996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88"/>
            <a:ext cx="12192000" cy="685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49036" y="1141746"/>
            <a:ext cx="8792935" cy="0"/>
          </a:xfrm>
          <a:prstGeom prst="line">
            <a:avLst/>
          </a:prstGeom>
          <a:ln w="19050">
            <a:solidFill>
              <a:srgbClr val="147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848637" y="374136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3543" y="655921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Источник</a:t>
            </a:r>
            <a:r>
              <a:rPr lang="ru-RU" sz="1200" dirty="0"/>
              <a:t>: Центр сравнительных исторических и политических исследований.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9505" y="618622"/>
            <a:ext cx="8078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05" y="1377299"/>
            <a:ext cx="8145462" cy="5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74138" y="683664"/>
            <a:ext cx="7953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Распределение глав муниципалитетов по высшему образованию.</a:t>
            </a:r>
          </a:p>
        </p:txBody>
      </p:sp>
    </p:spTree>
    <p:extLst>
      <p:ext uri="{BB962C8B-B14F-4D97-AF65-F5344CB8AC3E}">
        <p14:creationId xmlns:p14="http://schemas.microsoft.com/office/powerpoint/2010/main" val="266287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88"/>
            <a:ext cx="12192000" cy="685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49036" y="1141746"/>
            <a:ext cx="8792935" cy="0"/>
          </a:xfrm>
          <a:prstGeom prst="line">
            <a:avLst/>
          </a:prstGeom>
          <a:ln w="19050">
            <a:solidFill>
              <a:srgbClr val="147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848637" y="374136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3543" y="655921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Источник</a:t>
            </a:r>
            <a:r>
              <a:rPr lang="ru-RU" sz="1200" dirty="0"/>
              <a:t>: Центр сравнительных исторических и политических исследований.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9505" y="618622"/>
            <a:ext cx="8078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4138" y="683664"/>
            <a:ext cx="7953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09" y="803288"/>
            <a:ext cx="8004175" cy="536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3543" y="261315"/>
            <a:ext cx="5440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Распределение глав муниципалитетов по профессии.</a:t>
            </a:r>
          </a:p>
        </p:txBody>
      </p:sp>
    </p:spTree>
    <p:extLst>
      <p:ext uri="{BB962C8B-B14F-4D97-AF65-F5344CB8AC3E}">
        <p14:creationId xmlns:p14="http://schemas.microsoft.com/office/powerpoint/2010/main" val="1851175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2"/>
            <a:ext cx="12192000" cy="685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49036" y="1141746"/>
            <a:ext cx="8792935" cy="0"/>
          </a:xfrm>
          <a:prstGeom prst="line">
            <a:avLst/>
          </a:prstGeom>
          <a:ln w="19050">
            <a:solidFill>
              <a:srgbClr val="147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848637" y="374136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3543" y="655921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Источник</a:t>
            </a:r>
            <a:r>
              <a:rPr lang="ru-RU" sz="1200" dirty="0"/>
              <a:t>: </a:t>
            </a:r>
            <a:r>
              <a:rPr lang="ru-RU" sz="1200" dirty="0" smtClean="0"/>
              <a:t>Администрация г. Тюмени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9505" y="618622"/>
            <a:ext cx="8078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4138" y="683664"/>
            <a:ext cx="7953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3543" y="699276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6" y="76999"/>
            <a:ext cx="8216156" cy="637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435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2"/>
            <a:ext cx="12192000" cy="685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49036" y="1141746"/>
            <a:ext cx="8792935" cy="0"/>
          </a:xfrm>
          <a:prstGeom prst="line">
            <a:avLst/>
          </a:prstGeom>
          <a:ln w="19050">
            <a:solidFill>
              <a:srgbClr val="147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848637" y="374136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3543" y="655921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Источник</a:t>
            </a:r>
            <a:r>
              <a:rPr lang="ru-RU" sz="1200" dirty="0"/>
              <a:t>: </a:t>
            </a:r>
            <a:r>
              <a:rPr lang="ru-RU" sz="1200" dirty="0" smtClean="0"/>
              <a:t>Администрация г. Тюмени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9505" y="618622"/>
            <a:ext cx="8078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4138" y="683664"/>
            <a:ext cx="7953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3543" y="699276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00" y="868330"/>
            <a:ext cx="9298541" cy="462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436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22" y="789938"/>
            <a:ext cx="10792078" cy="6070544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49036" y="1141746"/>
            <a:ext cx="8792935" cy="0"/>
          </a:xfrm>
          <a:prstGeom prst="line">
            <a:avLst/>
          </a:prstGeom>
          <a:ln w="19050">
            <a:solidFill>
              <a:srgbClr val="147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848637" y="374136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3543" y="655921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Источник</a:t>
            </a:r>
            <a:r>
              <a:rPr lang="ru-RU" sz="1200" dirty="0"/>
              <a:t>: </a:t>
            </a:r>
            <a:r>
              <a:rPr lang="ru-RU" sz="1200" dirty="0" smtClean="0"/>
              <a:t>Администрация г. Тюмени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9505" y="618622"/>
            <a:ext cx="8078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4138" y="683664"/>
            <a:ext cx="7953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3543" y="699276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9" y="618622"/>
            <a:ext cx="9853463" cy="569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123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212</Words>
  <Application>Microsoft Office PowerPoint</Application>
  <PresentationFormat>Произвольный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Кручинин Иван Александрович</dc:creator>
  <cp:lastModifiedBy>Ренат</cp:lastModifiedBy>
  <cp:revision>5</cp:revision>
  <dcterms:created xsi:type="dcterms:W3CDTF">2016-04-04T05:52:19Z</dcterms:created>
  <dcterms:modified xsi:type="dcterms:W3CDTF">2017-06-05T17:24:37Z</dcterms:modified>
</cp:coreProperties>
</file>