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654" r:id="rId2"/>
    <p:sldId id="261" r:id="rId3"/>
    <p:sldId id="659" r:id="rId4"/>
    <p:sldId id="263" r:id="rId5"/>
    <p:sldId id="273" r:id="rId6"/>
    <p:sldId id="272" r:id="rId7"/>
    <p:sldId id="667" r:id="rId8"/>
    <p:sldId id="311" r:id="rId9"/>
    <p:sldId id="312" r:id="rId10"/>
    <p:sldId id="665" r:id="rId11"/>
    <p:sldId id="672" r:id="rId12"/>
    <p:sldId id="671" r:id="rId13"/>
    <p:sldId id="673" r:id="rId14"/>
    <p:sldId id="674" r:id="rId15"/>
    <p:sldId id="675" r:id="rId16"/>
    <p:sldId id="681" r:id="rId17"/>
    <p:sldId id="334" r:id="rId18"/>
    <p:sldId id="645" r:id="rId19"/>
    <p:sldId id="537" r:id="rId20"/>
    <p:sldId id="678" r:id="rId21"/>
    <p:sldId id="679" r:id="rId22"/>
    <p:sldId id="680" r:id="rId23"/>
    <p:sldId id="676" r:id="rId24"/>
    <p:sldId id="677" r:id="rId25"/>
    <p:sldId id="666" r:id="rId26"/>
    <p:sldId id="682" r:id="rId27"/>
    <p:sldId id="65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BD690-A979-4CF7-B61C-29615B12F40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EF2D7AA-862C-464F-BD22-A46C55149EA9}">
      <dgm:prSet phldrT="[Текст]"/>
      <dgm:spPr>
        <a:solidFill>
          <a:schemeClr val="accent1">
            <a:lumMod val="20000"/>
            <a:lumOff val="80000"/>
          </a:schemeClr>
        </a:solidFill>
        <a:ln w="12700">
          <a:solidFill>
            <a:schemeClr val="accent1">
              <a:lumMod val="50000"/>
            </a:schemeClr>
          </a:solidFill>
          <a:prstDash val="sysDot"/>
        </a:ln>
      </dgm:spPr>
      <dgm:t>
        <a:bodyPr/>
        <a:lstStyle/>
        <a:p>
          <a:endParaRPr lang="ru-RU" dirty="0"/>
        </a:p>
      </dgm:t>
    </dgm:pt>
    <dgm:pt modelId="{1C8718BF-810E-41DF-B7A1-F897D48CA901}" type="parTrans" cxnId="{6EC4ADA3-41DA-462C-9E15-B4E5D55F3C5D}">
      <dgm:prSet/>
      <dgm:spPr/>
      <dgm:t>
        <a:bodyPr/>
        <a:lstStyle/>
        <a:p>
          <a:endParaRPr lang="ru-RU"/>
        </a:p>
      </dgm:t>
    </dgm:pt>
    <dgm:pt modelId="{EF8A17E3-2B55-4244-8E64-CFECB392A1C6}" type="sibTrans" cxnId="{6EC4ADA3-41DA-462C-9E15-B4E5D55F3C5D}">
      <dgm:prSet/>
      <dgm:spPr/>
      <dgm:t>
        <a:bodyPr/>
        <a:lstStyle/>
        <a:p>
          <a:endParaRPr lang="ru-RU"/>
        </a:p>
      </dgm:t>
    </dgm:pt>
    <dgm:pt modelId="{37CBF659-FD65-4DBA-97A0-7BD130501B4D}">
      <dgm:prSet phldrT="[Текст]"/>
      <dgm:spPr>
        <a:solidFill>
          <a:schemeClr val="bg1"/>
        </a:solidFill>
        <a:ln w="12700">
          <a:solidFill>
            <a:schemeClr val="accent1">
              <a:lumMod val="50000"/>
            </a:schemeClr>
          </a:solidFill>
          <a:prstDash val="sysDot"/>
        </a:ln>
      </dgm:spPr>
      <dgm:t>
        <a:bodyPr/>
        <a:lstStyle/>
        <a:p>
          <a:endParaRPr lang="ru-RU" dirty="0"/>
        </a:p>
      </dgm:t>
    </dgm:pt>
    <dgm:pt modelId="{F104ECC2-AB22-450A-92F6-F9F28674B52A}" type="parTrans" cxnId="{8338A26C-41B3-41BC-8E9E-BFA6C664DBF0}">
      <dgm:prSet/>
      <dgm:spPr/>
      <dgm:t>
        <a:bodyPr/>
        <a:lstStyle/>
        <a:p>
          <a:endParaRPr lang="ru-RU"/>
        </a:p>
      </dgm:t>
    </dgm:pt>
    <dgm:pt modelId="{19979267-ABD1-49E7-92FD-567F190D29E7}" type="sibTrans" cxnId="{8338A26C-41B3-41BC-8E9E-BFA6C664DBF0}">
      <dgm:prSet/>
      <dgm:spPr/>
      <dgm:t>
        <a:bodyPr/>
        <a:lstStyle/>
        <a:p>
          <a:endParaRPr lang="ru-RU"/>
        </a:p>
      </dgm:t>
    </dgm:pt>
    <dgm:pt modelId="{F95CC400-751F-4AEF-999D-685E2A33CFDE}">
      <dgm:prSet phldrT="[Текст]"/>
      <dgm:spPr>
        <a:solidFill>
          <a:srgbClr val="F3F9FF"/>
        </a:solidFill>
        <a:ln w="12700">
          <a:solidFill>
            <a:schemeClr val="accent1">
              <a:lumMod val="50000"/>
            </a:schemeClr>
          </a:solidFill>
          <a:prstDash val="sysDot"/>
        </a:ln>
      </dgm:spPr>
      <dgm:t>
        <a:bodyPr/>
        <a:lstStyle/>
        <a:p>
          <a:endParaRPr lang="ru-RU"/>
        </a:p>
      </dgm:t>
    </dgm:pt>
    <dgm:pt modelId="{94304AED-923C-490D-B5FB-AD7CD9B4E9DE}" type="parTrans" cxnId="{66DFE099-5BAC-43D0-9AB6-CD84F6CB3565}">
      <dgm:prSet/>
      <dgm:spPr/>
      <dgm:t>
        <a:bodyPr/>
        <a:lstStyle/>
        <a:p>
          <a:endParaRPr lang="ru-RU"/>
        </a:p>
      </dgm:t>
    </dgm:pt>
    <dgm:pt modelId="{03513D57-189C-4B6B-8E2B-96B4627F04FF}" type="sibTrans" cxnId="{66DFE099-5BAC-43D0-9AB6-CD84F6CB3565}">
      <dgm:prSet/>
      <dgm:spPr/>
      <dgm:t>
        <a:bodyPr/>
        <a:lstStyle/>
        <a:p>
          <a:endParaRPr lang="ru-RU"/>
        </a:p>
      </dgm:t>
    </dgm:pt>
    <dgm:pt modelId="{9237944D-2791-4E19-B235-24C6BC1E968A}">
      <dgm:prSet phldrT="[Текст]"/>
      <dgm:spPr>
        <a:solidFill>
          <a:schemeClr val="accent1">
            <a:lumMod val="40000"/>
            <a:lumOff val="60000"/>
          </a:schemeClr>
        </a:solidFill>
        <a:ln w="12700">
          <a:solidFill>
            <a:schemeClr val="accent1">
              <a:lumMod val="50000"/>
            </a:schemeClr>
          </a:solidFill>
          <a:prstDash val="sysDot"/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5EBCA84-B5A3-4337-97FA-48B5E0DEE9CE}" type="sibTrans" cxnId="{8D85EDDE-A503-41BC-9884-6570711F681A}">
      <dgm:prSet/>
      <dgm:spPr/>
      <dgm:t>
        <a:bodyPr/>
        <a:lstStyle/>
        <a:p>
          <a:endParaRPr lang="ru-RU"/>
        </a:p>
      </dgm:t>
    </dgm:pt>
    <dgm:pt modelId="{F335E3AA-5117-4CA2-8B4D-C222DA65E85E}" type="parTrans" cxnId="{8D85EDDE-A503-41BC-9884-6570711F681A}">
      <dgm:prSet/>
      <dgm:spPr/>
      <dgm:t>
        <a:bodyPr/>
        <a:lstStyle/>
        <a:p>
          <a:endParaRPr lang="ru-RU"/>
        </a:p>
      </dgm:t>
    </dgm:pt>
    <dgm:pt modelId="{9FB20D4F-08D8-4BCA-9164-89CC74068595}" type="pres">
      <dgm:prSet presAssocID="{B9DBD690-A979-4CF7-B61C-29615B12F40E}" presName="Name0" presStyleCnt="0">
        <dgm:presLayoutVars>
          <dgm:dir/>
          <dgm:animLvl val="lvl"/>
          <dgm:resizeHandles val="exact"/>
        </dgm:presLayoutVars>
      </dgm:prSet>
      <dgm:spPr/>
    </dgm:pt>
    <dgm:pt modelId="{B8C44A5E-C4C6-41F6-817D-3C580B015396}" type="pres">
      <dgm:prSet presAssocID="{37CBF659-FD65-4DBA-97A0-7BD130501B4D}" presName="Name8" presStyleCnt="0"/>
      <dgm:spPr/>
    </dgm:pt>
    <dgm:pt modelId="{CAAE34D7-69E3-4737-A383-D0E05BB885E2}" type="pres">
      <dgm:prSet presAssocID="{37CBF659-FD65-4DBA-97A0-7BD130501B4D}" presName="level" presStyleLbl="node1" presStyleIdx="0" presStyleCnt="4" custScaleY="1417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BABC0-EC38-46A2-ADA5-A4697912D612}" type="pres">
      <dgm:prSet presAssocID="{37CBF659-FD65-4DBA-97A0-7BD130501B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2EEB3-C4DC-4D99-8B47-4B2A9DDC6ABF}" type="pres">
      <dgm:prSet presAssocID="{F95CC400-751F-4AEF-999D-685E2A33CFDE}" presName="Name8" presStyleCnt="0"/>
      <dgm:spPr/>
    </dgm:pt>
    <dgm:pt modelId="{58068470-AE78-4B30-95C3-CB35B73B50D5}" type="pres">
      <dgm:prSet presAssocID="{F95CC400-751F-4AEF-999D-685E2A33CFD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436F-CD5C-40C0-A0CA-333F8BC5F2DB}" type="pres">
      <dgm:prSet presAssocID="{F95CC400-751F-4AEF-999D-685E2A33CF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F1E94-85C6-4F5E-9166-9326E6D1F09A}" type="pres">
      <dgm:prSet presAssocID="{EEF2D7AA-862C-464F-BD22-A46C55149EA9}" presName="Name8" presStyleCnt="0"/>
      <dgm:spPr/>
    </dgm:pt>
    <dgm:pt modelId="{079F38D3-B0FC-496E-85BF-4F241C8794D1}" type="pres">
      <dgm:prSet presAssocID="{EEF2D7AA-862C-464F-BD22-A46C55149EA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FBCCF-C3F4-4EC7-A3BC-5E10518F1E00}" type="pres">
      <dgm:prSet presAssocID="{EEF2D7AA-862C-464F-BD22-A46C55149E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11E09-2A45-4B42-B15E-CA3E06031543}" type="pres">
      <dgm:prSet presAssocID="{9237944D-2791-4E19-B235-24C6BC1E968A}" presName="Name8" presStyleCnt="0"/>
      <dgm:spPr/>
    </dgm:pt>
    <dgm:pt modelId="{B753CED5-60F5-4B02-ABBA-3610136D96EF}" type="pres">
      <dgm:prSet presAssocID="{9237944D-2791-4E19-B235-24C6BC1E968A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290BD-AE67-4A09-846E-5991CC5C4AA8}" type="pres">
      <dgm:prSet presAssocID="{9237944D-2791-4E19-B235-24C6BC1E96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3747D6-531B-4014-AC3D-6F402293576B}" type="presOf" srcId="{37CBF659-FD65-4DBA-97A0-7BD130501B4D}" destId="{C63BABC0-EC38-46A2-ADA5-A4697912D612}" srcOrd="1" destOrd="0" presId="urn:microsoft.com/office/officeart/2005/8/layout/pyramid1"/>
    <dgm:cxn modelId="{E1908A2D-A9A0-4291-9309-811593DAF99B}" type="presOf" srcId="{B9DBD690-A979-4CF7-B61C-29615B12F40E}" destId="{9FB20D4F-08D8-4BCA-9164-89CC74068595}" srcOrd="0" destOrd="0" presId="urn:microsoft.com/office/officeart/2005/8/layout/pyramid1"/>
    <dgm:cxn modelId="{56551940-86DB-4FF3-9EA6-FB5A80132510}" type="presOf" srcId="{9237944D-2791-4E19-B235-24C6BC1E968A}" destId="{00A290BD-AE67-4A09-846E-5991CC5C4AA8}" srcOrd="1" destOrd="0" presId="urn:microsoft.com/office/officeart/2005/8/layout/pyramid1"/>
    <dgm:cxn modelId="{2C52F83A-3ABD-4A59-A6AB-703042A7EB5A}" type="presOf" srcId="{F95CC400-751F-4AEF-999D-685E2A33CFDE}" destId="{7A03436F-CD5C-40C0-A0CA-333F8BC5F2DB}" srcOrd="1" destOrd="0" presId="urn:microsoft.com/office/officeart/2005/8/layout/pyramid1"/>
    <dgm:cxn modelId="{8D85EDDE-A503-41BC-9884-6570711F681A}" srcId="{B9DBD690-A979-4CF7-B61C-29615B12F40E}" destId="{9237944D-2791-4E19-B235-24C6BC1E968A}" srcOrd="3" destOrd="0" parTransId="{F335E3AA-5117-4CA2-8B4D-C222DA65E85E}" sibTransId="{35EBCA84-B5A3-4337-97FA-48B5E0DEE9CE}"/>
    <dgm:cxn modelId="{B3F2234A-E17F-4603-8115-22B9A4218A7A}" type="presOf" srcId="{F95CC400-751F-4AEF-999D-685E2A33CFDE}" destId="{58068470-AE78-4B30-95C3-CB35B73B50D5}" srcOrd="0" destOrd="0" presId="urn:microsoft.com/office/officeart/2005/8/layout/pyramid1"/>
    <dgm:cxn modelId="{E3B3924A-D721-43C9-9957-DF152D93E5E8}" type="presOf" srcId="{EEF2D7AA-862C-464F-BD22-A46C55149EA9}" destId="{D0BFBCCF-C3F4-4EC7-A3BC-5E10518F1E00}" srcOrd="1" destOrd="0" presId="urn:microsoft.com/office/officeart/2005/8/layout/pyramid1"/>
    <dgm:cxn modelId="{38528D24-875B-44AF-815F-57FC8C2CDA45}" type="presOf" srcId="{9237944D-2791-4E19-B235-24C6BC1E968A}" destId="{B753CED5-60F5-4B02-ABBA-3610136D96EF}" srcOrd="0" destOrd="0" presId="urn:microsoft.com/office/officeart/2005/8/layout/pyramid1"/>
    <dgm:cxn modelId="{6EC4ADA3-41DA-462C-9E15-B4E5D55F3C5D}" srcId="{B9DBD690-A979-4CF7-B61C-29615B12F40E}" destId="{EEF2D7AA-862C-464F-BD22-A46C55149EA9}" srcOrd="2" destOrd="0" parTransId="{1C8718BF-810E-41DF-B7A1-F897D48CA901}" sibTransId="{EF8A17E3-2B55-4244-8E64-CFECB392A1C6}"/>
    <dgm:cxn modelId="{7472A1E3-A24F-4005-A6F1-EC1E47EA75CE}" type="presOf" srcId="{37CBF659-FD65-4DBA-97A0-7BD130501B4D}" destId="{CAAE34D7-69E3-4737-A383-D0E05BB885E2}" srcOrd="0" destOrd="0" presId="urn:microsoft.com/office/officeart/2005/8/layout/pyramid1"/>
    <dgm:cxn modelId="{8338A26C-41B3-41BC-8E9E-BFA6C664DBF0}" srcId="{B9DBD690-A979-4CF7-B61C-29615B12F40E}" destId="{37CBF659-FD65-4DBA-97A0-7BD130501B4D}" srcOrd="0" destOrd="0" parTransId="{F104ECC2-AB22-450A-92F6-F9F28674B52A}" sibTransId="{19979267-ABD1-49E7-92FD-567F190D29E7}"/>
    <dgm:cxn modelId="{66DFE099-5BAC-43D0-9AB6-CD84F6CB3565}" srcId="{B9DBD690-A979-4CF7-B61C-29615B12F40E}" destId="{F95CC400-751F-4AEF-999D-685E2A33CFDE}" srcOrd="1" destOrd="0" parTransId="{94304AED-923C-490D-B5FB-AD7CD9B4E9DE}" sibTransId="{03513D57-189C-4B6B-8E2B-96B4627F04FF}"/>
    <dgm:cxn modelId="{78E3AA2C-4470-4177-AEF1-2C76F4AF2837}" type="presOf" srcId="{EEF2D7AA-862C-464F-BD22-A46C55149EA9}" destId="{079F38D3-B0FC-496E-85BF-4F241C8794D1}" srcOrd="0" destOrd="0" presId="urn:microsoft.com/office/officeart/2005/8/layout/pyramid1"/>
    <dgm:cxn modelId="{217C49D4-1271-4D75-9A39-0E3FCA934B97}" type="presParOf" srcId="{9FB20D4F-08D8-4BCA-9164-89CC74068595}" destId="{B8C44A5E-C4C6-41F6-817D-3C580B015396}" srcOrd="0" destOrd="0" presId="urn:microsoft.com/office/officeart/2005/8/layout/pyramid1"/>
    <dgm:cxn modelId="{2A9C01F2-E8BC-4490-AD62-5629F6C75D9E}" type="presParOf" srcId="{B8C44A5E-C4C6-41F6-817D-3C580B015396}" destId="{CAAE34D7-69E3-4737-A383-D0E05BB885E2}" srcOrd="0" destOrd="0" presId="urn:microsoft.com/office/officeart/2005/8/layout/pyramid1"/>
    <dgm:cxn modelId="{6CA0D79F-49E4-4F10-9EB1-14A2D051050C}" type="presParOf" srcId="{B8C44A5E-C4C6-41F6-817D-3C580B015396}" destId="{C63BABC0-EC38-46A2-ADA5-A4697912D612}" srcOrd="1" destOrd="0" presId="urn:microsoft.com/office/officeart/2005/8/layout/pyramid1"/>
    <dgm:cxn modelId="{A86CDB98-C458-44AF-97B2-EF5041663884}" type="presParOf" srcId="{9FB20D4F-08D8-4BCA-9164-89CC74068595}" destId="{A672EEB3-C4DC-4D99-8B47-4B2A9DDC6ABF}" srcOrd="1" destOrd="0" presId="urn:microsoft.com/office/officeart/2005/8/layout/pyramid1"/>
    <dgm:cxn modelId="{BED555C6-2B06-4C5B-AA62-921905DFB0E1}" type="presParOf" srcId="{A672EEB3-C4DC-4D99-8B47-4B2A9DDC6ABF}" destId="{58068470-AE78-4B30-95C3-CB35B73B50D5}" srcOrd="0" destOrd="0" presId="urn:microsoft.com/office/officeart/2005/8/layout/pyramid1"/>
    <dgm:cxn modelId="{398E6ACF-CBCB-47DC-B3F5-2CD4041422C3}" type="presParOf" srcId="{A672EEB3-C4DC-4D99-8B47-4B2A9DDC6ABF}" destId="{7A03436F-CD5C-40C0-A0CA-333F8BC5F2DB}" srcOrd="1" destOrd="0" presId="urn:microsoft.com/office/officeart/2005/8/layout/pyramid1"/>
    <dgm:cxn modelId="{49D6D73B-726B-4001-9986-79A9FB36E792}" type="presParOf" srcId="{9FB20D4F-08D8-4BCA-9164-89CC74068595}" destId="{CD6F1E94-85C6-4F5E-9166-9326E6D1F09A}" srcOrd="2" destOrd="0" presId="urn:microsoft.com/office/officeart/2005/8/layout/pyramid1"/>
    <dgm:cxn modelId="{03A8A297-357B-4925-BF38-7FC57BBEFF13}" type="presParOf" srcId="{CD6F1E94-85C6-4F5E-9166-9326E6D1F09A}" destId="{079F38D3-B0FC-496E-85BF-4F241C8794D1}" srcOrd="0" destOrd="0" presId="urn:microsoft.com/office/officeart/2005/8/layout/pyramid1"/>
    <dgm:cxn modelId="{11FD6B36-6F73-49E3-AB07-22FD487775FA}" type="presParOf" srcId="{CD6F1E94-85C6-4F5E-9166-9326E6D1F09A}" destId="{D0BFBCCF-C3F4-4EC7-A3BC-5E10518F1E00}" srcOrd="1" destOrd="0" presId="urn:microsoft.com/office/officeart/2005/8/layout/pyramid1"/>
    <dgm:cxn modelId="{521AF5DE-DC77-4986-ADC8-6556F774F95C}" type="presParOf" srcId="{9FB20D4F-08D8-4BCA-9164-89CC74068595}" destId="{87411E09-2A45-4B42-B15E-CA3E06031543}" srcOrd="3" destOrd="0" presId="urn:microsoft.com/office/officeart/2005/8/layout/pyramid1"/>
    <dgm:cxn modelId="{6276CEF6-29E8-47BC-94B0-373763C4B034}" type="presParOf" srcId="{87411E09-2A45-4B42-B15E-CA3E06031543}" destId="{B753CED5-60F5-4B02-ABBA-3610136D96EF}" srcOrd="0" destOrd="0" presId="urn:microsoft.com/office/officeart/2005/8/layout/pyramid1"/>
    <dgm:cxn modelId="{06E9E79C-B502-4905-A81A-756C65CDD396}" type="presParOf" srcId="{87411E09-2A45-4B42-B15E-CA3E06031543}" destId="{00A290BD-AE67-4A09-846E-5991CC5C4AA8}" srcOrd="1" destOrd="0" presId="urn:microsoft.com/office/officeart/2005/8/layout/pyramid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E34D7-69E3-4737-A383-D0E05BB885E2}">
      <dsp:nvSpPr>
        <dsp:cNvPr id="0" name=""/>
        <dsp:cNvSpPr/>
      </dsp:nvSpPr>
      <dsp:spPr>
        <a:xfrm>
          <a:off x="1551791" y="0"/>
          <a:ext cx="1466391" cy="1117076"/>
        </a:xfrm>
        <a:prstGeom prst="trapezoid">
          <a:avLst>
            <a:gd name="adj" fmla="val 65635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1551791" y="0"/>
        <a:ext cx="1466391" cy="1117076"/>
      </dsp:txXfrm>
    </dsp:sp>
    <dsp:sp modelId="{58068470-AE78-4B30-95C3-CB35B73B50D5}">
      <dsp:nvSpPr>
        <dsp:cNvPr id="0" name=""/>
        <dsp:cNvSpPr/>
      </dsp:nvSpPr>
      <dsp:spPr>
        <a:xfrm>
          <a:off x="1034527" y="1117076"/>
          <a:ext cx="2500918" cy="788089"/>
        </a:xfrm>
        <a:prstGeom prst="trapezoid">
          <a:avLst>
            <a:gd name="adj" fmla="val 65635"/>
          </a:avLst>
        </a:prstGeom>
        <a:solidFill>
          <a:srgbClr val="F3F9FF"/>
        </a:solidFill>
        <a:ln w="12700" cap="flat" cmpd="sng" algn="ctr">
          <a:solidFill>
            <a:schemeClr val="accent1">
              <a:lumMod val="5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1472188" y="1117076"/>
        <a:ext cx="1625597" cy="788089"/>
      </dsp:txXfrm>
    </dsp:sp>
    <dsp:sp modelId="{079F38D3-B0FC-496E-85BF-4F241C8794D1}">
      <dsp:nvSpPr>
        <dsp:cNvPr id="0" name=""/>
        <dsp:cNvSpPr/>
      </dsp:nvSpPr>
      <dsp:spPr>
        <a:xfrm>
          <a:off x="517263" y="1905165"/>
          <a:ext cx="3535446" cy="788089"/>
        </a:xfrm>
        <a:prstGeom prst="trapezoid">
          <a:avLst>
            <a:gd name="adj" fmla="val 65635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1135966" y="1905165"/>
        <a:ext cx="2298040" cy="788089"/>
      </dsp:txXfrm>
    </dsp:sp>
    <dsp:sp modelId="{B753CED5-60F5-4B02-ABBA-3610136D96EF}">
      <dsp:nvSpPr>
        <dsp:cNvPr id="0" name=""/>
        <dsp:cNvSpPr/>
      </dsp:nvSpPr>
      <dsp:spPr>
        <a:xfrm>
          <a:off x="0" y="2693254"/>
          <a:ext cx="4569974" cy="788089"/>
        </a:xfrm>
        <a:prstGeom prst="trapezoid">
          <a:avLst>
            <a:gd name="adj" fmla="val 65635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 </a:t>
          </a:r>
          <a:endParaRPr lang="ru-RU" sz="4700" kern="1200" dirty="0"/>
        </a:p>
      </dsp:txBody>
      <dsp:txXfrm>
        <a:off x="799745" y="2693254"/>
        <a:ext cx="2970483" cy="788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1B863-FE22-44B7-8DFE-551965B3375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5EF1C-BEE0-4C72-AB6A-D37240FFA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4B53D-9030-4CE4-9B51-A7D38790DE21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46D3B-0529-498A-836B-19173FA9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0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CA93A-E022-614A-9A64-127C4E6C897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3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CA93A-E022-614A-9A64-127C4E6C897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3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ADF86-B2E2-424D-BDD1-981918A7356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D131C-A90C-4573-A8DB-B4A404187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ADF86-B2E2-424D-BDD1-981918A7356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D131C-A90C-4573-A8DB-B4A404187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6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ADF86-B2E2-424D-BDD1-981918A7356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D131C-A90C-4573-A8DB-B4A404187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67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-28575" y="6453188"/>
            <a:ext cx="9175750" cy="428625"/>
          </a:xfrm>
          <a:prstGeom prst="rect">
            <a:avLst/>
          </a:prstGeom>
          <a:solidFill>
            <a:srgbClr val="284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A1ADCF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175" y="4581525"/>
            <a:ext cx="9144000" cy="1943100"/>
          </a:xfrm>
          <a:prstGeom prst="rect">
            <a:avLst/>
          </a:prstGeom>
          <a:solidFill>
            <a:srgbClr val="A1A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A1ADC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74163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6616700"/>
            <a:ext cx="47434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4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20688"/>
            <a:ext cx="17287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5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455613"/>
            <a:ext cx="209073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8113" y="5373216"/>
            <a:ext cx="6400800" cy="5760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20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23"/>
            <a:ext cx="9144000" cy="56207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ADF86-B2E2-424D-BDD1-981918A7356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D131C-A90C-4573-A8DB-B4A404187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4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ADF86-B2E2-424D-BDD1-981918A7356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D131C-A90C-4573-A8DB-B4A404187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0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ADF86-B2E2-424D-BDD1-981918A7356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D131C-A90C-4573-A8DB-B4A404187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9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ADF86-B2E2-424D-BDD1-981918A7356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D131C-A90C-4573-A8DB-B4A404187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2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ADF86-B2E2-424D-BDD1-981918A7356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D131C-A90C-4573-A8DB-B4A404187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7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ADF86-B2E2-424D-BDD1-981918A7356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D131C-A90C-4573-A8DB-B4A404187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0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ADF86-B2E2-424D-BDD1-981918A7356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D131C-A90C-4573-A8DB-B4A404187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4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ADF86-B2E2-424D-BDD1-981918A7356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D131C-A90C-4573-A8DB-B4A404187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3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2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4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inpromtorg.gov.ru/press-centre/news/#!gleb_nikitin_my_povyshaem_uroven_zrelosti_proektnogo_upravleniya_v_promyshlennosti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apolkovnikov@sovnet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2" y="5157192"/>
            <a:ext cx="8934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Алексей </a:t>
            </a:r>
            <a:r>
              <a:rPr lang="ru-RU" b="1" dirty="0" smtClean="0">
                <a:solidFill>
                  <a:schemeClr val="bg1"/>
                </a:solidFill>
              </a:rPr>
              <a:t>Полковников </a:t>
            </a:r>
          </a:p>
          <a:p>
            <a:pPr algn="ctr" eaLnBrk="1" hangingPunct="1"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Президент, Ассоциация управления проектами «СОВНЕТ», Представитель </a:t>
            </a:r>
            <a:r>
              <a:rPr lang="ru-RU" sz="1600" b="1" dirty="0">
                <a:solidFill>
                  <a:schemeClr val="bg1"/>
                </a:solidFill>
              </a:rPr>
              <a:t>России в </a:t>
            </a:r>
            <a:r>
              <a:rPr lang="en-US" sz="1600" b="1" dirty="0" smtClean="0">
                <a:solidFill>
                  <a:schemeClr val="bg1"/>
                </a:solidFill>
              </a:rPr>
              <a:t>IPMA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Председатель ТК100 «Стратегический и инновационный менеджмент», </a:t>
            </a:r>
            <a:r>
              <a:rPr lang="ru-RU" sz="1600" b="1" dirty="0" err="1" smtClean="0">
                <a:solidFill>
                  <a:schemeClr val="bg1"/>
                </a:solidFill>
              </a:rPr>
              <a:t>Росстандарт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Управляющий партнер Группа компаний «Проектная Практика»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9503" y="1916832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Практики проектного управления в современном </a:t>
            </a:r>
            <a:r>
              <a:rPr lang="ru-RU" sz="2800" b="1" dirty="0" smtClean="0">
                <a:solidFill>
                  <a:schemeClr val="bg1"/>
                </a:solidFill>
              </a:rPr>
              <a:t>мире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7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1" algn="l" rtl="0">
              <a:spcBef>
                <a:spcPct val="0"/>
              </a:spcBef>
            </a:pPr>
            <a:r>
              <a:rPr lang="ru-RU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Критические факторы успеха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713387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ru-RU" b="1" dirty="0"/>
              <a:t>1. Миссия проекта. Четкая постановка целей и границ проекта.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b="1" dirty="0"/>
              <a:t>2. Поддержка со стороны  высшего руководства.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b="1" dirty="0"/>
              <a:t>3. Наличие и качество планов.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b="1" dirty="0"/>
              <a:t>4. Учет требований заказчика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b="1" dirty="0"/>
              <a:t>5. Учет требований пользователей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b="1" dirty="0"/>
              <a:t>6. Наличие необходимых технологий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b="1" dirty="0"/>
              <a:t>7. Наличие квалифицированных исполнителей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b="1" dirty="0"/>
              <a:t>8. Эффективная система контроля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b="1" dirty="0"/>
              <a:t>9. Эффективные коммуникации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b="1" dirty="0"/>
              <a:t>10. Эффективное разрешение трудностей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63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688632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1800" b="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ГОСТ ТК 100 «Стратегический и инновационный менеджмент</a:t>
            </a:r>
            <a:r>
              <a:rPr lang="ru-RU" sz="1800" b="0" i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»</a:t>
            </a:r>
            <a:endParaRPr lang="ru-RU" sz="1800" b="0" i="1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sz="1000" b="0" dirty="0"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800" b="0" dirty="0">
                <a:latin typeface="Calibri" pitchFamily="34" charset="0"/>
                <a:cs typeface="Arial" charset="0"/>
              </a:rPr>
              <a:t>ГОСТ Р ИСО 21500 - 2014 Руководство по проектному менеджменту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1800" b="0" dirty="0">
                <a:latin typeface="Calibri" pitchFamily="34" charset="0"/>
                <a:cs typeface="Arial" charset="0"/>
              </a:rPr>
              <a:t>ГОСТ Р 54869-2011 Требования к управлению проектом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1800" b="0" dirty="0">
                <a:latin typeface="Calibri" pitchFamily="34" charset="0"/>
                <a:cs typeface="Arial" charset="0"/>
              </a:rPr>
              <a:t>ГОСТ Р 548</a:t>
            </a:r>
            <a:r>
              <a:rPr lang="en-US" sz="1800" b="0" dirty="0">
                <a:latin typeface="Calibri" pitchFamily="34" charset="0"/>
                <a:cs typeface="Arial" charset="0"/>
              </a:rPr>
              <a:t>71</a:t>
            </a:r>
            <a:r>
              <a:rPr lang="ru-RU" sz="1800" b="0" dirty="0">
                <a:latin typeface="Calibri" pitchFamily="34" charset="0"/>
                <a:cs typeface="Arial" charset="0"/>
              </a:rPr>
              <a:t>-2011 Требования к управлению программой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1800" b="0" dirty="0">
                <a:latin typeface="Calibri" pitchFamily="34" charset="0"/>
                <a:cs typeface="Arial" charset="0"/>
              </a:rPr>
              <a:t>ГОСТ Р 548</a:t>
            </a:r>
            <a:r>
              <a:rPr lang="en-US" sz="1800" b="0" dirty="0">
                <a:latin typeface="Calibri" pitchFamily="34" charset="0"/>
                <a:cs typeface="Arial" charset="0"/>
              </a:rPr>
              <a:t>70</a:t>
            </a:r>
            <a:r>
              <a:rPr lang="ru-RU" sz="1800" b="0" dirty="0">
                <a:latin typeface="Calibri" pitchFamily="34" charset="0"/>
                <a:cs typeface="Arial" charset="0"/>
              </a:rPr>
              <a:t>-2011 Требования к управлению портфелем проектов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ru-RU" sz="1050" b="0" dirty="0">
              <a:latin typeface="Calibri" pitchFamily="34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800" b="0" dirty="0" smtClean="0">
                <a:latin typeface="Calibri" pitchFamily="34" charset="0"/>
                <a:cs typeface="Arial" charset="0"/>
              </a:rPr>
              <a:t>ГОСТ </a:t>
            </a:r>
            <a:r>
              <a:rPr lang="ru-RU" sz="1800" b="0" dirty="0">
                <a:latin typeface="Calibri" pitchFamily="34" charset="0"/>
                <a:cs typeface="Arial" charset="0"/>
              </a:rPr>
              <a:t>Р     -2016 Система менеджмента проектной деятельности. Основные </a:t>
            </a:r>
            <a:r>
              <a:rPr lang="ru-RU" sz="1800" b="0" dirty="0" smtClean="0">
                <a:latin typeface="Calibri" pitchFamily="34" charset="0"/>
                <a:cs typeface="Arial" charset="0"/>
              </a:rPr>
              <a:t>положения </a:t>
            </a:r>
            <a:r>
              <a:rPr lang="ru-RU" sz="1800" b="0" i="1" dirty="0" smtClean="0">
                <a:latin typeface="Calibri" pitchFamily="34" charset="0"/>
                <a:cs typeface="Arial" charset="0"/>
              </a:rPr>
              <a:t>(в</a:t>
            </a:r>
            <a:r>
              <a:rPr lang="ru-RU" sz="1800" i="1" dirty="0" smtClean="0">
                <a:latin typeface="Calibri" pitchFamily="34" charset="0"/>
                <a:cs typeface="Arial" charset="0"/>
              </a:rPr>
              <a:t> </a:t>
            </a:r>
            <a:r>
              <a:rPr lang="ru-RU" sz="1800" i="1" dirty="0">
                <a:latin typeface="Calibri" pitchFamily="34" charset="0"/>
                <a:cs typeface="Arial" charset="0"/>
              </a:rPr>
              <a:t>процессе </a:t>
            </a:r>
            <a:r>
              <a:rPr lang="ru-RU" sz="1800" i="1" dirty="0" smtClean="0">
                <a:latin typeface="Calibri" pitchFamily="34" charset="0"/>
                <a:cs typeface="Arial" charset="0"/>
              </a:rPr>
              <a:t>утверждения)</a:t>
            </a:r>
            <a:endParaRPr lang="ru-RU" sz="1800" i="1" dirty="0">
              <a:latin typeface="Calibri" pitchFamily="34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800" b="0" dirty="0" smtClean="0">
                <a:latin typeface="Calibri" pitchFamily="34" charset="0"/>
                <a:cs typeface="Arial" charset="0"/>
              </a:rPr>
              <a:t>ГОСТ </a:t>
            </a:r>
            <a:r>
              <a:rPr lang="ru-RU" sz="1800" b="0" dirty="0">
                <a:latin typeface="Calibri" pitchFamily="34" charset="0"/>
                <a:cs typeface="Arial" charset="0"/>
              </a:rPr>
              <a:t>Р     -2017 Проектный </a:t>
            </a:r>
            <a:r>
              <a:rPr lang="ru-RU" sz="1800" b="0" dirty="0" smtClean="0">
                <a:latin typeface="Calibri" pitchFamily="34" charset="0"/>
                <a:cs typeface="Arial" charset="0"/>
              </a:rPr>
              <a:t>офис </a:t>
            </a:r>
            <a:r>
              <a:rPr lang="ru-RU" sz="1800" b="0" i="1" dirty="0" smtClean="0">
                <a:latin typeface="Calibri" pitchFamily="34" charset="0"/>
                <a:cs typeface="Arial" charset="0"/>
              </a:rPr>
              <a:t>(в</a:t>
            </a:r>
            <a:r>
              <a:rPr lang="ru-RU" sz="1800" i="1" dirty="0" smtClean="0">
                <a:latin typeface="Calibri" pitchFamily="34" charset="0"/>
                <a:cs typeface="Arial" charset="0"/>
              </a:rPr>
              <a:t> </a:t>
            </a:r>
            <a:r>
              <a:rPr lang="ru-RU" sz="1800" i="1" dirty="0">
                <a:latin typeface="Calibri" pitchFamily="34" charset="0"/>
                <a:cs typeface="Arial" charset="0"/>
              </a:rPr>
              <a:t>процессе </a:t>
            </a:r>
            <a:r>
              <a:rPr lang="ru-RU" sz="1800" i="1" dirty="0" smtClean="0">
                <a:latin typeface="Calibri" pitchFamily="34" charset="0"/>
                <a:cs typeface="Arial" charset="0"/>
              </a:rPr>
              <a:t>разработки)</a:t>
            </a:r>
            <a:endParaRPr lang="ru-RU" sz="1800" i="1" dirty="0">
              <a:latin typeface="Calibri" pitchFamily="34" charset="0"/>
              <a:cs typeface="Arial" charset="0"/>
            </a:endParaRPr>
          </a:p>
          <a:p>
            <a:pPr marL="0" indent="0">
              <a:lnSpc>
                <a:spcPct val="70000"/>
              </a:lnSpc>
              <a:spcBef>
                <a:spcPct val="0"/>
              </a:spcBef>
              <a:buNone/>
              <a:defRPr/>
            </a:pPr>
            <a:endParaRPr lang="ru-RU" sz="1200" b="0" dirty="0"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800" b="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Профессиональные стандарты (рабочая группа СОВНЕТ)</a:t>
            </a:r>
            <a:endParaRPr lang="en-US" sz="1800" b="0" i="1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0" dirty="0">
                <a:latin typeface="Calibri" pitchFamily="34" charset="0"/>
                <a:cs typeface="Arial" charset="0"/>
              </a:rPr>
              <a:t>“</a:t>
            </a:r>
            <a:r>
              <a:rPr lang="ru-RU" sz="1800" b="0" dirty="0">
                <a:latin typeface="Calibri" pitchFamily="34" charset="0"/>
                <a:cs typeface="Arial" charset="0"/>
              </a:rPr>
              <a:t>Руководитель проекта</a:t>
            </a:r>
            <a:r>
              <a:rPr lang="en-US" sz="1800" b="0" dirty="0">
                <a:latin typeface="Calibri" pitchFamily="34" charset="0"/>
                <a:cs typeface="Arial" charset="0"/>
              </a:rPr>
              <a:t>” </a:t>
            </a:r>
            <a:r>
              <a:rPr lang="ru-RU" sz="1800" b="0" i="1" dirty="0" smtClean="0">
                <a:latin typeface="Calibri" pitchFamily="34" charset="0"/>
                <a:cs typeface="Arial" charset="0"/>
              </a:rPr>
              <a:t>(в разработке)</a:t>
            </a:r>
            <a:endParaRPr lang="en-US" sz="1800" b="0" i="1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ru-RU" sz="1800" dirty="0" smtClean="0">
                <a:latin typeface="Calibri" pitchFamily="34" charset="0"/>
                <a:cs typeface="Arial" charset="0"/>
              </a:rPr>
              <a:t>НТК</a:t>
            </a:r>
            <a:r>
              <a:rPr lang="ru-RU" sz="1800" dirty="0">
                <a:latin typeface="Calibri" pitchFamily="34" charset="0"/>
                <a:cs typeface="Arial" charset="0"/>
              </a:rPr>
              <a:t>, Национальные требования к компетентности специалистов и руководителей </a:t>
            </a:r>
            <a:r>
              <a:rPr lang="ru-RU" sz="1800" dirty="0" smtClean="0">
                <a:latin typeface="Calibri" pitchFamily="34" charset="0"/>
                <a:cs typeface="Arial" charset="0"/>
              </a:rPr>
              <a:t>проектов. Соответствует </a:t>
            </a:r>
            <a:r>
              <a:rPr lang="en-US" sz="1800" smtClean="0">
                <a:latin typeface="Calibri" pitchFamily="34" charset="0"/>
                <a:cs typeface="Arial" charset="0"/>
              </a:rPr>
              <a:t>IPMA ICB.</a:t>
            </a:r>
            <a:endParaRPr lang="ru-RU" sz="1800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ru-RU" sz="800" b="1" i="1" dirty="0"/>
          </a:p>
          <a:p>
            <a:pPr>
              <a:defRPr/>
            </a:pPr>
            <a:r>
              <a:rPr lang="ru-RU" sz="1800" b="1" i="1" dirty="0"/>
              <a:t>Положения и методические рекомендации</a:t>
            </a:r>
            <a:endParaRPr lang="en-US" sz="1800" b="1" i="1" dirty="0"/>
          </a:p>
          <a:p>
            <a:pPr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Положение об организации проектной деятельности в Правительстве РФ от 15.10.16</a:t>
            </a:r>
          </a:p>
          <a:p>
            <a:pPr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Методические рекомендации по внедрению проектного управления в органах исполнительной власти, Распоряжение Минэкономразвития РФ от 14.04.14</a:t>
            </a:r>
          </a:p>
          <a:p>
            <a:pPr marL="0" indent="0">
              <a:spcBef>
                <a:spcPct val="0"/>
              </a:spcBef>
              <a:buNone/>
            </a:pPr>
            <a:endParaRPr lang="ru-RU" sz="1800" b="0" dirty="0">
              <a:latin typeface="Calibri" pitchFamily="34" charset="0"/>
              <a:cs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523"/>
            <a:ext cx="9144000" cy="562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spcBef>
                <a:spcPct val="0"/>
              </a:spcBef>
            </a:pPr>
            <a:r>
              <a:rPr lang="ru-RU" sz="2400" b="1" dirty="0"/>
              <a:t>Национальная стандартизация в области УП</a:t>
            </a:r>
            <a:endParaRPr lang="ru-RU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4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908720"/>
            <a:ext cx="8712968" cy="4982981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b="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ISO/TC 258 "Project, </a:t>
            </a:r>
            <a:r>
              <a:rPr lang="en-US" b="0" i="1" dirty="0" err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programme</a:t>
            </a:r>
            <a:r>
              <a:rPr lang="en-US" b="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and portfolio management"</a:t>
            </a:r>
            <a:br>
              <a:rPr lang="en-US" b="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</a:br>
            <a:endParaRPr lang="en-US" b="0" i="1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b="0" dirty="0">
                <a:latin typeface="Calibri" pitchFamily="34" charset="0"/>
                <a:cs typeface="Arial" charset="0"/>
              </a:rPr>
              <a:t>ISO 21500 Guidance on project management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b="0" dirty="0">
                <a:latin typeface="Calibri" pitchFamily="34" charset="0"/>
                <a:cs typeface="Arial" charset="0"/>
              </a:rPr>
              <a:t>ISO 21504 Project and </a:t>
            </a:r>
            <a:r>
              <a:rPr lang="en-US" b="0" dirty="0" err="1">
                <a:latin typeface="Calibri" pitchFamily="34" charset="0"/>
                <a:cs typeface="Arial" charset="0"/>
              </a:rPr>
              <a:t>Programme</a:t>
            </a:r>
            <a:r>
              <a:rPr lang="en-US" b="0" dirty="0">
                <a:latin typeface="Calibri" pitchFamily="34" charset="0"/>
                <a:cs typeface="Arial" charset="0"/>
              </a:rPr>
              <a:t> Portfolio Management </a:t>
            </a:r>
            <a:r>
              <a:rPr lang="ru-RU" b="0" dirty="0">
                <a:latin typeface="Calibri" pitchFamily="34" charset="0"/>
                <a:cs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b="0" dirty="0">
                <a:latin typeface="Calibri" pitchFamily="34" charset="0"/>
                <a:cs typeface="Arial" charset="0"/>
              </a:rPr>
              <a:t>ISO 21505 Governance of Projects, </a:t>
            </a:r>
            <a:r>
              <a:rPr lang="en-US" b="0" dirty="0" err="1">
                <a:latin typeface="Calibri" pitchFamily="34" charset="0"/>
                <a:cs typeface="Arial" charset="0"/>
              </a:rPr>
              <a:t>Programmes</a:t>
            </a:r>
            <a:r>
              <a:rPr lang="en-US" b="0" dirty="0">
                <a:latin typeface="Calibri" pitchFamily="34" charset="0"/>
                <a:cs typeface="Arial" charset="0"/>
              </a:rPr>
              <a:t> and Portfolios  </a:t>
            </a:r>
            <a:r>
              <a:rPr lang="ru-RU" sz="1800" b="0" dirty="0">
                <a:latin typeface="Calibri" pitchFamily="34" charset="0"/>
                <a:cs typeface="Arial" charset="0"/>
              </a:rPr>
              <a:t>(утвержден, ожидается публикация)</a:t>
            </a:r>
            <a:endParaRPr lang="ru-RU" b="0" dirty="0"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b="0" dirty="0"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800" b="0" i="1" dirty="0">
                <a:latin typeface="Calibri" pitchFamily="34" charset="0"/>
                <a:cs typeface="Arial" charset="0"/>
              </a:rPr>
              <a:t>В процессе разработки</a:t>
            </a:r>
            <a:r>
              <a:rPr lang="en-US" sz="1800" b="0" i="1" dirty="0">
                <a:latin typeface="Calibri" pitchFamily="34" charset="0"/>
                <a:cs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b="0" dirty="0">
                <a:latin typeface="Calibri" pitchFamily="34" charset="0"/>
                <a:cs typeface="Arial" charset="0"/>
              </a:rPr>
              <a:t>ISO 21503</a:t>
            </a:r>
            <a:r>
              <a:rPr lang="ru-RU" b="0" dirty="0">
                <a:latin typeface="Calibri" pitchFamily="34" charset="0"/>
                <a:cs typeface="Arial" charset="0"/>
              </a:rPr>
              <a:t> </a:t>
            </a:r>
            <a:r>
              <a:rPr lang="en-US" b="0" dirty="0">
                <a:latin typeface="Calibri" pitchFamily="34" charset="0"/>
                <a:cs typeface="Arial" charset="0"/>
              </a:rPr>
              <a:t>Guidance on </a:t>
            </a:r>
            <a:r>
              <a:rPr lang="en-US" b="0" dirty="0" err="1">
                <a:latin typeface="Calibri" pitchFamily="34" charset="0"/>
                <a:cs typeface="Arial" charset="0"/>
              </a:rPr>
              <a:t>programme</a:t>
            </a:r>
            <a:r>
              <a:rPr lang="en-US" b="0" dirty="0">
                <a:latin typeface="Calibri" pitchFamily="34" charset="0"/>
                <a:cs typeface="Arial" charset="0"/>
              </a:rPr>
              <a:t> management </a:t>
            </a:r>
            <a:r>
              <a:rPr lang="ru-RU" b="0" dirty="0">
                <a:latin typeface="Calibri" pitchFamily="34" charset="0"/>
                <a:cs typeface="Arial" charset="0"/>
              </a:rPr>
              <a:t>(</a:t>
            </a:r>
            <a:r>
              <a:rPr lang="en-US" b="0" dirty="0">
                <a:latin typeface="Calibri" pitchFamily="34" charset="0"/>
                <a:cs typeface="Arial" charset="0"/>
              </a:rPr>
              <a:t>exp. </a:t>
            </a:r>
            <a:r>
              <a:rPr lang="ru-RU" b="0" dirty="0">
                <a:latin typeface="Calibri" pitchFamily="34" charset="0"/>
                <a:cs typeface="Arial" charset="0"/>
              </a:rPr>
              <a:t>201</a:t>
            </a:r>
            <a:r>
              <a:rPr lang="en-US" b="0" dirty="0">
                <a:latin typeface="Calibri" pitchFamily="34" charset="0"/>
                <a:cs typeface="Arial" charset="0"/>
              </a:rPr>
              <a:t>7</a:t>
            </a:r>
            <a:r>
              <a:rPr lang="ru-RU" b="0" dirty="0">
                <a:latin typeface="Calibri" pitchFamily="34" charset="0"/>
                <a:cs typeface="Arial" charset="0"/>
              </a:rPr>
              <a:t>) </a:t>
            </a:r>
            <a:endParaRPr lang="en-US" b="0" dirty="0"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b="0" dirty="0">
                <a:latin typeface="Calibri" pitchFamily="34" charset="0"/>
                <a:cs typeface="Arial" charset="0"/>
              </a:rPr>
              <a:t>ISO/TS PM Vocabulary (exp. 2017)</a:t>
            </a:r>
          </a:p>
          <a:p>
            <a:pPr marL="0" indent="0">
              <a:spcBef>
                <a:spcPct val="0"/>
              </a:spcBef>
              <a:buNone/>
            </a:pPr>
            <a:endParaRPr lang="en-US" b="0" dirty="0"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800" b="0" i="1" dirty="0">
                <a:latin typeface="Calibri" pitchFamily="34" charset="0"/>
                <a:cs typeface="Arial" charset="0"/>
              </a:rPr>
              <a:t>Новые стандарты (начало разработки 2016)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b="0" dirty="0">
                <a:latin typeface="Calibri" pitchFamily="34" charset="0"/>
                <a:cs typeface="Arial" charset="0"/>
              </a:rPr>
              <a:t>ISO Work Breakdown Structure</a:t>
            </a:r>
            <a:r>
              <a:rPr lang="ru-RU" b="0" dirty="0">
                <a:latin typeface="Calibri" pitchFamily="34" charset="0"/>
                <a:cs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b="0" dirty="0">
                <a:latin typeface="Calibri" pitchFamily="34" charset="0"/>
                <a:cs typeface="Arial" charset="0"/>
              </a:rPr>
              <a:t>ISO Earned Value Management in Project and </a:t>
            </a:r>
            <a:r>
              <a:rPr lang="en-US" b="0" dirty="0" err="1">
                <a:latin typeface="Calibri" pitchFamily="34" charset="0"/>
                <a:cs typeface="Arial" charset="0"/>
              </a:rPr>
              <a:t>Programme</a:t>
            </a:r>
            <a:r>
              <a:rPr lang="en-US" b="0" dirty="0">
                <a:latin typeface="Calibri" pitchFamily="34" charset="0"/>
                <a:cs typeface="Arial" charset="0"/>
              </a:rPr>
              <a:t> Management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b="0" dirty="0">
                <a:latin typeface="Calibri" pitchFamily="34" charset="0"/>
                <a:cs typeface="Arial" charset="0"/>
              </a:rPr>
              <a:t>ISO Projects and </a:t>
            </a:r>
            <a:r>
              <a:rPr lang="en-US" b="0" dirty="0" err="1">
                <a:latin typeface="Calibri" pitchFamily="34" charset="0"/>
                <a:cs typeface="Arial" charset="0"/>
              </a:rPr>
              <a:t>Programmes</a:t>
            </a:r>
            <a:r>
              <a:rPr lang="en-US" b="0" dirty="0">
                <a:latin typeface="Calibri" pitchFamily="34" charset="0"/>
                <a:cs typeface="Arial" charset="0"/>
              </a:rPr>
              <a:t> Management Competencies</a:t>
            </a:r>
            <a:endParaRPr lang="ru-RU" b="0" dirty="0">
              <a:latin typeface="Calibri" pitchFamily="34" charset="0"/>
              <a:cs typeface="Arial" charset="0"/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523"/>
            <a:ext cx="9144000" cy="562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spcBef>
                <a:spcPct val="0"/>
              </a:spcBef>
            </a:pPr>
            <a:r>
              <a:rPr lang="ru-RU" sz="2400" b="1" dirty="0"/>
              <a:t>Стандартизация </a:t>
            </a:r>
            <a:r>
              <a:rPr lang="en-US" sz="2400" b="1" dirty="0"/>
              <a:t>ISO</a:t>
            </a:r>
            <a:r>
              <a:rPr lang="ru-RU" sz="2400" b="1" dirty="0"/>
              <a:t> в области УП</a:t>
            </a:r>
            <a:endParaRPr lang="ru-RU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40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87824" y="1196752"/>
            <a:ext cx="3024336" cy="23762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Руководства/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требования к организационной поддержке проектов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5576" y="3748210"/>
            <a:ext cx="3096343" cy="24371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Требования к компетентности руководителей проектов/программ и специалистов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93078" y="3737132"/>
            <a:ext cx="2951330" cy="23762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Руководства/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требования к управлению Проектом, Программой,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Портфелем проектов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stCxn id="4" idx="5"/>
          </p:cNvCxnSpPr>
          <p:nvPr/>
        </p:nvCxnSpPr>
        <p:spPr>
          <a:xfrm>
            <a:off x="5569256" y="3225020"/>
            <a:ext cx="442904" cy="63602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6"/>
            <a:endCxn id="8" idx="2"/>
          </p:cNvCxnSpPr>
          <p:nvPr/>
        </p:nvCxnSpPr>
        <p:spPr>
          <a:xfrm flipV="1">
            <a:off x="3851919" y="4925264"/>
            <a:ext cx="1441159" cy="4154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3"/>
          </p:cNvCxnSpPr>
          <p:nvPr/>
        </p:nvCxnSpPr>
        <p:spPr>
          <a:xfrm flipH="1">
            <a:off x="2987826" y="3225020"/>
            <a:ext cx="442902" cy="63602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50498" y="1489839"/>
            <a:ext cx="255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ISO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2150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Руководство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проектами, программами и портфелями 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организации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9179" y="3173702"/>
            <a:ext cx="119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ISO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и ГОСТ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327" y="3101879"/>
            <a:ext cx="194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IPMA ICB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Профстандарты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327" y="1720672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IPMA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OCB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2523"/>
            <a:ext cx="9144000" cy="562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spcBef>
                <a:spcPct val="0"/>
              </a:spcBef>
            </a:pPr>
            <a:r>
              <a:rPr lang="ru-RU" sz="2400" b="1" dirty="0"/>
              <a:t>Структура стандартов управления проектами </a:t>
            </a:r>
            <a:endParaRPr lang="ru-RU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00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333493" y="1988840"/>
            <a:ext cx="23362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3494" y="1127066"/>
            <a:ext cx="301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Международные стандарты  </a:t>
            </a:r>
            <a:r>
              <a:rPr lang="en-US" b="1" i="1" dirty="0"/>
              <a:t>ISO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68801" y="2129125"/>
            <a:ext cx="3256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Национальные стандарты</a:t>
            </a:r>
            <a:endParaRPr lang="en-US" b="1" i="1" dirty="0" smtClean="0"/>
          </a:p>
          <a:p>
            <a:r>
              <a:rPr lang="ru-RU" dirty="0" smtClean="0"/>
              <a:t>ГОСТ Р </a:t>
            </a:r>
            <a:r>
              <a:rPr lang="en-US" dirty="0" smtClean="0"/>
              <a:t>21500</a:t>
            </a:r>
            <a:r>
              <a:rPr lang="ru-RU" dirty="0" smtClean="0"/>
              <a:t> </a:t>
            </a:r>
            <a:r>
              <a:rPr lang="en-US" dirty="0" smtClean="0"/>
              <a:t>+ </a:t>
            </a:r>
            <a:r>
              <a:rPr lang="ru-RU" dirty="0" smtClean="0"/>
              <a:t>Перевод других</a:t>
            </a:r>
            <a:endParaRPr lang="en-US" dirty="0" smtClean="0"/>
          </a:p>
          <a:p>
            <a:r>
              <a:rPr lang="ru-RU" dirty="0" smtClean="0"/>
              <a:t>ГОСТ Р Национальные 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610914" y="4537781"/>
            <a:ext cx="504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Стандарты управления проектами в организации</a:t>
            </a:r>
            <a:endParaRPr lang="en-US" dirty="0" smtClean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356442" y="2004876"/>
            <a:ext cx="0" cy="2046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319" y="3645024"/>
            <a:ext cx="429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Отраслевые стандарты и методики</a:t>
            </a:r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4571999" y="1127065"/>
            <a:ext cx="417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Международные требования по компетенциям </a:t>
            </a:r>
            <a:r>
              <a:rPr lang="en-US" b="1" i="1" dirty="0"/>
              <a:t>IPMA</a:t>
            </a:r>
            <a:endParaRPr lang="ru-RU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04781" y="2141319"/>
            <a:ext cx="44317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Профессиональные стандарты</a:t>
            </a:r>
            <a:endParaRPr lang="en-US" dirty="0" smtClean="0"/>
          </a:p>
          <a:p>
            <a:r>
              <a:rPr lang="en-US" dirty="0" smtClean="0"/>
              <a:t>IPMA ICB, OCB, PEB </a:t>
            </a:r>
            <a:r>
              <a:rPr lang="ru-RU" dirty="0" smtClean="0"/>
              <a:t>перевод</a:t>
            </a:r>
            <a:endParaRPr lang="en-US" dirty="0" smtClean="0"/>
          </a:p>
          <a:p>
            <a:r>
              <a:rPr lang="ru-RU" dirty="0" err="1" smtClean="0"/>
              <a:t>Профстандарт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ru-RU" dirty="0" smtClean="0"/>
              <a:t>Руководитель проекта</a:t>
            </a:r>
            <a:r>
              <a:rPr lang="en-US" dirty="0" smtClean="0"/>
              <a:t>”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632085" y="3506524"/>
            <a:ext cx="431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Отраслевые </a:t>
            </a:r>
            <a:r>
              <a:rPr lang="ru-RU" dirty="0" err="1" smtClean="0"/>
              <a:t>профстандарты</a:t>
            </a:r>
            <a:r>
              <a:rPr lang="ru-RU" dirty="0" smtClean="0"/>
              <a:t> и требования к компетентности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707904" y="1484784"/>
            <a:ext cx="7032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688748" y="2590790"/>
            <a:ext cx="7032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860033" y="2020912"/>
            <a:ext cx="23362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882981" y="2036948"/>
            <a:ext cx="0" cy="2046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50117" y="5445224"/>
            <a:ext cx="496855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Единая модель компетенций ПМ СТАНДАРТ</a:t>
            </a:r>
          </a:p>
          <a:p>
            <a:pPr algn="ctr"/>
            <a:r>
              <a:rPr lang="ru-RU" dirty="0" smtClean="0"/>
              <a:t> и адаптация с учетом отраслевых и корпоративных особенностей</a:t>
            </a:r>
            <a:endParaRPr lang="ru-RU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395536" y="3284984"/>
            <a:ext cx="7992888" cy="160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114874" y="3301022"/>
            <a:ext cx="0" cy="3006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18260" y="5013176"/>
            <a:ext cx="7992888" cy="160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98648" y="4221088"/>
            <a:ext cx="7992888" cy="160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134393" y="4219633"/>
            <a:ext cx="0" cy="3006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134393" y="5013176"/>
            <a:ext cx="0" cy="3006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0" y="2523"/>
            <a:ext cx="9144000" cy="562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Наш подход к стандартизации в УП</a:t>
            </a:r>
          </a:p>
        </p:txBody>
      </p:sp>
    </p:spTree>
    <p:extLst>
      <p:ext uri="{BB962C8B-B14F-4D97-AF65-F5344CB8AC3E}">
        <p14:creationId xmlns:p14="http://schemas.microsoft.com/office/powerpoint/2010/main" val="26696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22"/>
            <a:ext cx="9144000" cy="618165"/>
          </a:xfrm>
        </p:spPr>
        <p:txBody>
          <a:bodyPr/>
          <a:lstStyle/>
          <a:p>
            <a:r>
              <a:rPr lang="ru-RU" dirty="0"/>
              <a:t>Система управления проектами: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объекты </a:t>
            </a:r>
            <a:r>
              <a:rPr lang="ru-RU" dirty="0"/>
              <a:t>управления – участники – </a:t>
            </a:r>
            <a:r>
              <a:rPr lang="ru-RU" dirty="0" smtClean="0"/>
              <a:t>процессы/инструменты</a:t>
            </a:r>
            <a:endParaRPr lang="ru-RU" dirty="0"/>
          </a:p>
        </p:txBody>
      </p:sp>
      <p:grpSp>
        <p:nvGrpSpPr>
          <p:cNvPr id="4" name="Группа 37"/>
          <p:cNvGrpSpPr/>
          <p:nvPr/>
        </p:nvGrpSpPr>
        <p:grpSpPr>
          <a:xfrm>
            <a:off x="139230" y="1200162"/>
            <a:ext cx="8798519" cy="5050413"/>
            <a:chOff x="183556" y="908050"/>
            <a:chExt cx="8798519" cy="5050413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971550" y="2782888"/>
              <a:ext cx="819455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ru-RU" sz="1600" b="1"/>
                <a:t>Проект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611188" y="1844675"/>
              <a:ext cx="2398092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ru-RU" sz="1600" i="1"/>
                <a:t>Цели и границы проекта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11188" y="2133600"/>
              <a:ext cx="2527936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ru-RU" sz="1600" i="1"/>
                <a:t>Критерии успеха проекта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492500" y="1196975"/>
              <a:ext cx="1636713" cy="10699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ru-RU" sz="1600"/>
                <a:t>Инициатор </a:t>
              </a:r>
            </a:p>
            <a:p>
              <a:pPr algn="ctr" defTabSz="762000"/>
              <a:r>
                <a:rPr lang="ru-RU" sz="1600"/>
                <a:t>Инвестор</a:t>
              </a:r>
            </a:p>
            <a:p>
              <a:pPr algn="ctr" defTabSz="762000"/>
              <a:r>
                <a:rPr lang="ru-RU" sz="1600"/>
                <a:t>Заказчик </a:t>
              </a:r>
            </a:p>
            <a:p>
              <a:pPr algn="ctr" defTabSz="762000"/>
              <a:r>
                <a:rPr lang="ru-RU" sz="1600"/>
                <a:t>Куратор проекта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825625" y="2968249"/>
              <a:ext cx="15128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39750" y="4581525"/>
              <a:ext cx="2569806" cy="8309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ru-RU" sz="1600" i="1"/>
                <a:t>Окружение и условия </a:t>
              </a:r>
            </a:p>
            <a:p>
              <a:pPr defTabSz="762000"/>
              <a:r>
                <a:rPr lang="ru-RU" sz="1600" i="1"/>
                <a:t>реализации проекта</a:t>
              </a:r>
            </a:p>
            <a:p>
              <a:pPr defTabSz="762000"/>
              <a:r>
                <a:rPr lang="ru-RU" sz="1600" i="1"/>
                <a:t>Риски и неопределенность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312235" y="4797425"/>
              <a:ext cx="1954382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ru-RU" sz="1600" i="1"/>
                <a:t>Заинтересованные </a:t>
              </a:r>
            </a:p>
            <a:p>
              <a:pPr algn="ctr" defTabSz="762000"/>
              <a:r>
                <a:rPr lang="ru-RU" sz="1600" i="1"/>
                <a:t>стороны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348038" y="4076700"/>
              <a:ext cx="1790170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ru-RU" sz="1600" i="1"/>
                <a:t>Команда проекта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140200" y="4437063"/>
              <a:ext cx="0" cy="339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771775" y="3357563"/>
              <a:ext cx="2994602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ru-RU" sz="1600" i="1"/>
                <a:t>Команда управления проектом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815219" y="4941888"/>
              <a:ext cx="2839625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ru-RU" sz="1600" i="1"/>
                <a:t>Матрица ответственности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83556" y="3284538"/>
              <a:ext cx="2552302" cy="8309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ru-RU" sz="1600" i="1"/>
                <a:t>Жизненный цикл</a:t>
              </a:r>
            </a:p>
            <a:p>
              <a:pPr algn="ctr" defTabSz="762000"/>
              <a:r>
                <a:rPr lang="ru-RU" sz="1600" i="1"/>
                <a:t>проекта,</a:t>
              </a:r>
            </a:p>
            <a:p>
              <a:pPr algn="ctr" defTabSz="762000"/>
              <a:r>
                <a:rPr lang="ru-RU" sz="1600" i="1"/>
                <a:t>Задачи и работы проекта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327400" y="2800350"/>
              <a:ext cx="2187971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ru-RU" sz="1600" b="1" dirty="0" smtClean="0"/>
                <a:t>Руководитель </a:t>
              </a:r>
              <a:r>
                <a:rPr lang="ru-RU" sz="1600" b="1" dirty="0"/>
                <a:t>проекта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4140200" y="3789363"/>
              <a:ext cx="0" cy="271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6115920" y="5373688"/>
              <a:ext cx="2249335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ru-RU" sz="1600" i="1"/>
                <a:t>Сводный план проекта</a:t>
              </a:r>
            </a:p>
            <a:p>
              <a:pPr algn="ctr" defTabSz="762000"/>
              <a:r>
                <a:rPr lang="ru-RU" sz="1600" i="1"/>
                <a:t>Отчетность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5867400" y="4221163"/>
              <a:ext cx="2879725" cy="581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762000"/>
              <a:r>
                <a:rPr lang="ru-RU" sz="1600" i="1"/>
                <a:t>Структурная декомпозиция </a:t>
              </a:r>
            </a:p>
            <a:p>
              <a:pPr algn="ctr" defTabSz="762000"/>
              <a:r>
                <a:rPr lang="ru-RU" sz="1600" i="1"/>
                <a:t>работ проекта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5940425" y="2781300"/>
              <a:ext cx="3041650" cy="3365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ru-RU" sz="1600" b="1"/>
                <a:t>Система управления проектом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1331913" y="4076700"/>
              <a:ext cx="0" cy="546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331913" y="2492375"/>
              <a:ext cx="0" cy="290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4140200" y="2276475"/>
              <a:ext cx="0" cy="463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1331913" y="31416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5515370" y="2971215"/>
              <a:ext cx="4812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5795963" y="981075"/>
              <a:ext cx="3168650" cy="15589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/>
              <a:r>
                <a:rPr lang="ru-RU" sz="1600" b="1" dirty="0"/>
                <a:t>Корпоративная система управления проектами </a:t>
              </a:r>
            </a:p>
            <a:p>
              <a:pPr defTabSz="762000"/>
              <a:r>
                <a:rPr lang="ru-RU" sz="1600" i="1" dirty="0"/>
                <a:t>Корпоративный стандарт</a:t>
              </a:r>
            </a:p>
            <a:p>
              <a:pPr defTabSz="762000"/>
              <a:r>
                <a:rPr lang="ru-RU" sz="1600" i="1" dirty="0"/>
                <a:t>Информационная система</a:t>
              </a:r>
            </a:p>
            <a:p>
              <a:pPr defTabSz="762000"/>
              <a:r>
                <a:rPr lang="ru-RU" sz="1600" i="1" dirty="0"/>
                <a:t>Требования к квалификации персонала</a:t>
              </a: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7235825" y="2276475"/>
              <a:ext cx="0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5820803" y="3284538"/>
              <a:ext cx="2860207" cy="8309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ru-RU" sz="1600"/>
                <a:t>Устав проекта</a:t>
              </a:r>
            </a:p>
            <a:p>
              <a:pPr algn="ctr" defTabSz="762000"/>
              <a:r>
                <a:rPr lang="ru-RU" sz="1600" i="1"/>
                <a:t>Организационная структура,</a:t>
              </a:r>
            </a:p>
            <a:p>
              <a:pPr algn="ctr" defTabSz="762000"/>
              <a:r>
                <a:rPr lang="ru-RU" sz="1600" i="1"/>
                <a:t>процедуры, документы </a:t>
              </a: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7235825" y="31416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4140200" y="31416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611188" y="1341438"/>
              <a:ext cx="2141537" cy="3365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ru-RU" sz="1600" b="1" dirty="0"/>
                <a:t>Программа развития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611188" y="908050"/>
              <a:ext cx="1930208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ru-RU" sz="1600" b="1"/>
                <a:t>Портфель проектов</a:t>
              </a: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1331913" y="1700213"/>
              <a:ext cx="0" cy="219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1331913" y="1196975"/>
              <a:ext cx="0" cy="219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2987675" y="2060575"/>
              <a:ext cx="4333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7235825" y="407670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7235825" y="479742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7235825" y="522922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60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управления </a:t>
            </a:r>
            <a:r>
              <a:rPr lang="ru-RU" dirty="0" smtClean="0"/>
              <a:t>проектом</a:t>
            </a:r>
            <a:endParaRPr lang="ru-RU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259632" y="1857374"/>
            <a:ext cx="6874718" cy="488399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38575" y="3433763"/>
            <a:ext cx="20574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38575" y="2138363"/>
            <a:ext cx="2057400" cy="99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33775" y="3509963"/>
            <a:ext cx="2590800" cy="113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ru-RU" sz="2400" b="1" dirty="0" smtClean="0"/>
              <a:t>Руководитель</a:t>
            </a:r>
            <a:endParaRPr lang="ru-RU" sz="2400" b="1" dirty="0"/>
          </a:p>
          <a:p>
            <a:pPr algn="ctr" defTabSz="762000"/>
            <a:r>
              <a:rPr lang="ru-RU" sz="2400" b="1" dirty="0"/>
              <a:t>проекта</a:t>
            </a:r>
            <a:endParaRPr lang="ru-RU" sz="2000" b="1" dirty="0"/>
          </a:p>
          <a:p>
            <a:pPr algn="ctr" defTabSz="762000"/>
            <a:endParaRPr lang="ru-RU" sz="2000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43375" y="2214563"/>
            <a:ext cx="1261564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ru-RU" sz="2400" b="1"/>
              <a:t>Куратор</a:t>
            </a:r>
          </a:p>
          <a:p>
            <a:pPr defTabSz="762000"/>
            <a:r>
              <a:rPr lang="ru-RU" sz="2400" b="1"/>
              <a:t>проекта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79388" y="2217738"/>
            <a:ext cx="19050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endParaRPr lang="ru-RU" sz="2400" b="1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66725" y="2362200"/>
            <a:ext cx="121860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ru-RU" sz="2000" b="1"/>
              <a:t>Внешний</a:t>
            </a:r>
          </a:p>
          <a:p>
            <a:pPr defTabSz="762000"/>
            <a:r>
              <a:rPr lang="ru-RU" sz="2000" b="1"/>
              <a:t>контроль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922713" y="4738688"/>
            <a:ext cx="2125662" cy="1130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ru-RU" sz="2000" b="1"/>
              <a:t>Ответственные </a:t>
            </a:r>
          </a:p>
          <a:p>
            <a:pPr algn="ctr" defTabSz="762000"/>
            <a:r>
              <a:rPr lang="ru-RU" sz="2000" b="1"/>
              <a:t>исполнители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829175" y="1757363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829175" y="31289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443663" y="4017963"/>
            <a:ext cx="2027237" cy="1119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/>
            <a:r>
              <a:rPr lang="ru-RU" sz="2000" dirty="0" smtClean="0"/>
              <a:t>Структурные</a:t>
            </a:r>
            <a:endParaRPr lang="ru-RU" sz="2000" dirty="0"/>
          </a:p>
          <a:p>
            <a:pPr algn="ctr" defTabSz="762000"/>
            <a:r>
              <a:rPr lang="ru-RU" sz="2000" dirty="0" smtClean="0"/>
              <a:t>подразделения</a:t>
            </a:r>
            <a:endParaRPr lang="ru-RU" sz="2000" dirty="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051050" y="2649538"/>
            <a:ext cx="1800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 flipV="1">
            <a:off x="1042988" y="3154363"/>
            <a:ext cx="0" cy="2160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690688" y="614363"/>
            <a:ext cx="2665288" cy="1365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920618" y="942724"/>
            <a:ext cx="1786195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ru-RU" sz="2000" b="1" dirty="0"/>
              <a:t>Управляющий</a:t>
            </a:r>
          </a:p>
          <a:p>
            <a:pPr algn="ctr" defTabSz="762000"/>
            <a:r>
              <a:rPr lang="ru-RU" sz="2000" b="1" dirty="0"/>
              <a:t>комитет</a:t>
            </a: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1042988" y="3946525"/>
            <a:ext cx="2808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611938" y="5064125"/>
            <a:ext cx="2027237" cy="1119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/>
            <a:r>
              <a:rPr lang="ru-RU" sz="2000"/>
              <a:t>Внешние </a:t>
            </a:r>
          </a:p>
          <a:p>
            <a:pPr algn="ctr" defTabSz="762000"/>
            <a:r>
              <a:rPr lang="ru-RU" sz="2000"/>
              <a:t>организации</a:t>
            </a:r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>
            <a:off x="6083300" y="52419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33"/>
          <p:cNvSpPr>
            <a:spLocks noChangeShapeType="1"/>
          </p:cNvSpPr>
          <p:nvPr/>
        </p:nvSpPr>
        <p:spPr bwMode="auto">
          <a:xfrm>
            <a:off x="4859338" y="43783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34"/>
          <p:cNvSpPr>
            <a:spLocks noChangeShapeType="1"/>
          </p:cNvSpPr>
          <p:nvPr/>
        </p:nvSpPr>
        <p:spPr bwMode="auto">
          <a:xfrm>
            <a:off x="2554288" y="4522788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6443663" y="2655488"/>
            <a:ext cx="2027238" cy="1119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/>
            <a:r>
              <a:rPr lang="ru-RU" sz="2000"/>
              <a:t>Эксперты</a:t>
            </a:r>
          </a:p>
        </p:txBody>
      </p:sp>
      <p:sp>
        <p:nvSpPr>
          <p:cNvPr id="27" name="Line 36"/>
          <p:cNvSpPr>
            <a:spLocks noChangeShapeType="1"/>
          </p:cNvSpPr>
          <p:nvPr/>
        </p:nvSpPr>
        <p:spPr bwMode="auto">
          <a:xfrm>
            <a:off x="6299200" y="452278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>
            <a:off x="6299200" y="57467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38"/>
          <p:cNvSpPr>
            <a:spLocks noChangeShapeType="1"/>
          </p:cNvSpPr>
          <p:nvPr/>
        </p:nvSpPr>
        <p:spPr bwMode="auto">
          <a:xfrm>
            <a:off x="6299200" y="45227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>
            <a:off x="2554288" y="4522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619250" y="4738688"/>
            <a:ext cx="2125663" cy="1130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ru-RU" sz="2000" b="1"/>
              <a:t>Проектный офис</a:t>
            </a:r>
          </a:p>
          <a:p>
            <a:pPr algn="ctr" defTabSz="762000"/>
            <a:r>
              <a:rPr lang="ru-RU" sz="2000" b="1"/>
              <a:t>(Администратор)</a:t>
            </a:r>
          </a:p>
        </p:txBody>
      </p:sp>
      <p:sp>
        <p:nvSpPr>
          <p:cNvPr id="32" name="Line 41"/>
          <p:cNvSpPr>
            <a:spLocks noChangeShapeType="1"/>
          </p:cNvSpPr>
          <p:nvPr/>
        </p:nvSpPr>
        <p:spPr bwMode="auto">
          <a:xfrm flipH="1">
            <a:off x="1042988" y="53149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3838575" y="614363"/>
            <a:ext cx="1892300" cy="1130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ru-RU" sz="2400" b="1" dirty="0"/>
              <a:t>ЛПР</a:t>
            </a:r>
          </a:p>
          <a:p>
            <a:pPr algn="ctr" defTabSz="762000"/>
            <a:r>
              <a:rPr lang="ru-RU" sz="1400" b="1" dirty="0" smtClean="0"/>
              <a:t>Лицо </a:t>
            </a:r>
            <a:r>
              <a:rPr lang="ru-RU" sz="1400" b="1" dirty="0"/>
              <a:t>принимающее </a:t>
            </a:r>
            <a:br>
              <a:rPr lang="ru-RU" sz="1400" b="1" dirty="0"/>
            </a:br>
            <a:r>
              <a:rPr lang="ru-RU" sz="1400" b="1" dirty="0" smtClean="0"/>
              <a:t>решение от заказчика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35423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Процессы УП в соответствии с </a:t>
            </a:r>
            <a:r>
              <a:rPr lang="en-US" dirty="0"/>
              <a:t>ISO 21500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686969"/>
              </p:ext>
            </p:extLst>
          </p:nvPr>
        </p:nvGraphicFramePr>
        <p:xfrm>
          <a:off x="251520" y="764705"/>
          <a:ext cx="8712967" cy="5957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774"/>
                <a:gridCol w="1107581"/>
                <a:gridCol w="1698290"/>
                <a:gridCol w="1402935"/>
                <a:gridCol w="1402935"/>
                <a:gridCol w="1624452"/>
              </a:tblGrid>
              <a:tr h="474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Предметные области и </a:t>
                      </a: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процессы </a:t>
                      </a:r>
                      <a:r>
                        <a:rPr lang="ru-RU" sz="1050" dirty="0">
                          <a:effectLst/>
                        </a:rPr>
                        <a:t>управления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Инициирование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Планирование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Исполнение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Контроль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Закрытие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</a:tr>
              <a:tr h="659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Интеграция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устава проекта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планов проекта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Руководство проектными работами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Контроль работы по проекту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Контроль изменений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Закрытие этапа проекта или завершение 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Сбор полученных уроков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</a:tr>
              <a:tr h="494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Заинтересованные стороны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Определение заинтересованных сторон	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Управление заинтересованными сторонами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</a:tr>
              <a:tr h="659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Определение содержания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Создание структуры декомпозиции работ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Определение работ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Контроль содержания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</a:tr>
              <a:tr h="494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Ресурсы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Создание команды проекта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Оценка ресурсов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Определение организации проекта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Развитие команды проекта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Контроль ресурсов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Управление командой проекта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</a:tr>
              <a:tr h="659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Время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Определение последовательности работ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Оценка длительности работ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расписания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Контроль расписания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</a:tr>
              <a:tr h="494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Затраты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Оценка затрат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бюджета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Контроль затрат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</a:tr>
              <a:tr h="494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Риск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Определение рисков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Оценка рисков	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Реагирование</a:t>
                      </a:r>
                      <a:r>
                        <a:rPr lang="ru-RU" sz="1000" baseline="0" dirty="0" smtClean="0">
                          <a:effectLst/>
                        </a:rPr>
                        <a:t> на </a:t>
                      </a:r>
                      <a:r>
                        <a:rPr lang="ru-RU" sz="1000" dirty="0" smtClean="0">
                          <a:effectLst/>
                        </a:rPr>
                        <a:t>риски</a:t>
                      </a:r>
                      <a:r>
                        <a:rPr lang="ru-RU" sz="1000" dirty="0">
                          <a:effectLst/>
                        </a:rPr>
                        <a:t>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Контроль рисков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</a:tr>
              <a:tr h="329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Качество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Планирование качества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Обеспечение качества	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Контроль качества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</a:tr>
              <a:tr h="397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Поставки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Планирование поставок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Отбор поставщиков	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Администрирование поставок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</a:tr>
              <a:tr h="528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Коммуникации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Планирование коммуникаций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Распространение информации	</a:t>
                      </a: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Управление коммуникациями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5" marR="331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 успеха: персонал + </a:t>
            </a:r>
            <a:r>
              <a:rPr lang="ru-RU" dirty="0" smtClean="0"/>
              <a:t>система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42988" y="908050"/>
            <a:ext cx="7059612" cy="533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283814" y="2921000"/>
            <a:ext cx="16912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ЭФФЕКТИВНОЕ</a:t>
            </a:r>
          </a:p>
          <a:p>
            <a:pPr algn="ctr"/>
            <a:r>
              <a:rPr lang="ru-RU" b="1"/>
              <a:t>УПРАВЛЕНИЕ</a:t>
            </a:r>
          </a:p>
          <a:p>
            <a:pPr algn="ctr"/>
            <a:r>
              <a:rPr lang="ru-RU" b="1"/>
              <a:t>ПРОЕКТАМИ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42988" y="3201988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71588" y="992188"/>
            <a:ext cx="379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Компетенция в управлении проектами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07139" y="5360988"/>
            <a:ext cx="1551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i="1"/>
              <a:t>НРБ + Технологии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439863" y="1539875"/>
            <a:ext cx="2133600" cy="1357313"/>
          </a:xfrm>
          <a:prstGeom prst="rightArrowCallout">
            <a:avLst>
              <a:gd name="adj1" fmla="val 25000"/>
              <a:gd name="adj2" fmla="val 25000"/>
              <a:gd name="adj3" fmla="val 26199"/>
              <a:gd name="adj4" fmla="val 7098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05273" y="1589088"/>
            <a:ext cx="15825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Индивидуальная</a:t>
            </a:r>
          </a:p>
          <a:p>
            <a:pPr algn="ctr"/>
            <a:r>
              <a:rPr lang="ru-RU" sz="1400" b="1" dirty="0" smtClean="0"/>
              <a:t>компетентность в</a:t>
            </a:r>
            <a:endParaRPr lang="ru-RU" sz="1400" b="1" dirty="0"/>
          </a:p>
          <a:p>
            <a:pPr algn="ctr"/>
            <a:r>
              <a:rPr lang="ru-RU" sz="1400" b="1" dirty="0" smtClean="0"/>
              <a:t>управлении</a:t>
            </a:r>
            <a:endParaRPr lang="ru-RU" sz="1400" b="1" dirty="0"/>
          </a:p>
          <a:p>
            <a:pPr algn="ctr"/>
            <a:r>
              <a:rPr lang="ru-RU" sz="1400" b="1" dirty="0" smtClean="0"/>
              <a:t>проектами</a:t>
            </a:r>
            <a:endParaRPr lang="ru-RU" sz="1400" b="1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786188" y="1525588"/>
            <a:ext cx="2209800" cy="1371600"/>
          </a:xfrm>
          <a:prstGeom prst="rightArrowCallout">
            <a:avLst>
              <a:gd name="adj1" fmla="val 25000"/>
              <a:gd name="adj2" fmla="val 25000"/>
              <a:gd name="adj3" fmla="val 26852"/>
              <a:gd name="adj4" fmla="val 8009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77409" y="1589088"/>
            <a:ext cx="144635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Обеспечение </a:t>
            </a:r>
          </a:p>
          <a:p>
            <a:pPr algn="ctr"/>
            <a:r>
              <a:rPr lang="ru-RU" sz="1400" b="1" dirty="0"/>
              <a:t>выполнения</a:t>
            </a:r>
          </a:p>
          <a:p>
            <a:pPr algn="ctr"/>
            <a:r>
              <a:rPr lang="ru-RU" sz="1400" b="1" dirty="0"/>
              <a:t>проекта за счет </a:t>
            </a:r>
          </a:p>
          <a:p>
            <a:pPr algn="ctr"/>
            <a:r>
              <a:rPr lang="ru-RU" sz="1400" b="1" dirty="0"/>
              <a:t>личной </a:t>
            </a:r>
          </a:p>
          <a:p>
            <a:pPr algn="ctr"/>
            <a:r>
              <a:rPr lang="ru-RU" sz="1400" b="1" dirty="0" smtClean="0"/>
              <a:t>компетентности</a:t>
            </a:r>
            <a:endParaRPr lang="ru-RU" sz="1400" b="1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63650" y="2897188"/>
            <a:ext cx="4706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/>
              <a:t>Базовые знания УП + Корпоративная модель управления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1423988" y="3403600"/>
            <a:ext cx="2209800" cy="1627188"/>
          </a:xfrm>
          <a:prstGeom prst="rightArrowCallout">
            <a:avLst>
              <a:gd name="adj1" fmla="val 25000"/>
              <a:gd name="adj2" fmla="val 25000"/>
              <a:gd name="adj3" fmla="val 22634"/>
              <a:gd name="adj4" fmla="val 725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512261" y="3573016"/>
            <a:ext cx="14253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Корпоративная </a:t>
            </a:r>
          </a:p>
          <a:p>
            <a:pPr algn="ctr"/>
            <a:r>
              <a:rPr lang="ru-RU" sz="1400" b="1" dirty="0"/>
              <a:t>Система </a:t>
            </a:r>
          </a:p>
          <a:p>
            <a:pPr algn="ctr"/>
            <a:r>
              <a:rPr lang="ru-RU" sz="1400" b="1" dirty="0"/>
              <a:t>Управления</a:t>
            </a:r>
          </a:p>
          <a:p>
            <a:pPr algn="ctr"/>
            <a:r>
              <a:rPr lang="ru-RU" sz="1400" b="1" dirty="0"/>
              <a:t>Проектами</a:t>
            </a:r>
          </a:p>
          <a:p>
            <a:pPr algn="ctr"/>
            <a:r>
              <a:rPr lang="ru-RU" sz="1400" b="1" dirty="0"/>
              <a:t>(КСУП)</a:t>
            </a:r>
          </a:p>
          <a:p>
            <a:pPr algn="ctr"/>
            <a:endParaRPr lang="ru-RU" sz="1400" b="1" dirty="0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786188" y="3403600"/>
            <a:ext cx="2209800" cy="1627188"/>
          </a:xfrm>
          <a:prstGeom prst="rightArrowCallout">
            <a:avLst>
              <a:gd name="adj1" fmla="val 25000"/>
              <a:gd name="adj2" fmla="val 25000"/>
              <a:gd name="adj3" fmla="val 22634"/>
              <a:gd name="adj4" fmla="val 7994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754078" y="3403600"/>
            <a:ext cx="189301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/>
              <a:t>Обеспечение</a:t>
            </a:r>
          </a:p>
          <a:p>
            <a:pPr algn="ctr"/>
            <a:r>
              <a:rPr lang="ru-RU" sz="1400" b="1"/>
              <a:t>выполнения </a:t>
            </a:r>
          </a:p>
          <a:p>
            <a:pPr algn="ctr"/>
            <a:r>
              <a:rPr lang="ru-RU" sz="1400" b="1"/>
              <a:t>Проектов, </a:t>
            </a:r>
          </a:p>
          <a:p>
            <a:pPr algn="ctr"/>
            <a:r>
              <a:rPr lang="ru-RU" sz="1400" b="1"/>
              <a:t>Программ,</a:t>
            </a:r>
          </a:p>
          <a:p>
            <a:pPr algn="ctr"/>
            <a:r>
              <a:rPr lang="ru-RU" sz="1400" b="1"/>
              <a:t>Портфеля </a:t>
            </a:r>
          </a:p>
          <a:p>
            <a:pPr algn="ctr"/>
            <a:r>
              <a:rPr lang="ru-RU" sz="1400" b="1"/>
              <a:t>за счет единой </a:t>
            </a:r>
          </a:p>
          <a:p>
            <a:pPr algn="ctr"/>
            <a:r>
              <a:rPr lang="ru-RU" sz="1400" b="1"/>
              <a:t>системы управления  </a:t>
            </a:r>
          </a:p>
          <a:p>
            <a:pPr algn="ctr"/>
            <a:endParaRPr lang="ru-RU" sz="1400" b="1"/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3405188" y="5259388"/>
            <a:ext cx="2667000" cy="685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458459" y="5335588"/>
            <a:ext cx="2476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Переменные</a:t>
            </a:r>
          </a:p>
          <a:p>
            <a:pPr algn="ctr"/>
            <a:r>
              <a:rPr lang="ru-RU" sz="1200" b="1" dirty="0"/>
              <a:t>(типы и характеристики проектов)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709988" y="5183188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3709988" y="1906588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5995988" y="1906588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700588" y="51831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6167438" y="912813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48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проектно-ориентированной системы </a:t>
            </a:r>
            <a:r>
              <a:rPr lang="ru-RU" dirty="0" smtClean="0"/>
              <a:t>управления</a:t>
            </a:r>
            <a:r>
              <a:rPr lang="ru-RU" dirty="0"/>
              <a:t>*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12821" y="5959593"/>
            <a:ext cx="402155" cy="407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2022" y="1347405"/>
            <a:ext cx="5604032" cy="377178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4634" y="5286597"/>
            <a:ext cx="5726100" cy="110918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58713385"/>
              </p:ext>
            </p:extLst>
          </p:nvPr>
        </p:nvGraphicFramePr>
        <p:xfrm>
          <a:off x="2079298" y="1397467"/>
          <a:ext cx="4569974" cy="348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390275" y="3327166"/>
            <a:ext cx="0" cy="74957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875675" y="1933354"/>
            <a:ext cx="6607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от 5 лет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76831" y="2722179"/>
            <a:ext cx="6671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1-3 года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13974" y="3490635"/>
            <a:ext cx="7328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1-12 мес.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82741" y="4299808"/>
            <a:ext cx="7633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1-30 дней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42152" y="1803038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год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/</a:t>
            </a:r>
          </a:p>
          <a:p>
            <a:pPr algn="ctr" eaLnBrk="1" hangingPunct="1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квартал</a:t>
            </a:r>
            <a:endParaRPr lang="en-US" sz="900" dirty="0" smtClean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6422" y="2622524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квартал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/</a:t>
            </a:r>
          </a:p>
          <a:p>
            <a:pPr algn="ctr" eaLnBrk="1" hangingPunct="1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месяц</a:t>
            </a:r>
            <a:endParaRPr lang="en-US" sz="900" dirty="0" smtClean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2262" y="3452897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месяц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/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Calibri" pitchFamily="34" charset="0"/>
            </a:endParaRPr>
          </a:p>
          <a:p>
            <a:pPr algn="ctr" eaLnBrk="1" hangingPunct="1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неделя</a:t>
            </a:r>
            <a:endParaRPr lang="en-US" sz="900" dirty="0" smtClean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06306" y="4239703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неделя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/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Calibri" pitchFamily="34" charset="0"/>
            </a:endParaRPr>
          </a:p>
          <a:p>
            <a:pPr algn="ctr" eaLnBrk="1" hangingPunct="1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день</a:t>
            </a:r>
            <a:endParaRPr lang="en-US" sz="900" dirty="0" smtClean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76310" y="5519606"/>
            <a:ext cx="1207452" cy="733646"/>
          </a:xfrm>
          <a:prstGeom prst="roundRect">
            <a:avLst/>
          </a:prstGeom>
          <a:solidFill>
            <a:srgbClr val="E1F1FF"/>
          </a:solidFill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cs typeface="Calibri" pitchFamily="34" charset="0"/>
              </a:rPr>
              <a:t>Управление </a:t>
            </a:r>
            <a:r>
              <a:rPr lang="ru-RU" sz="1100" b="1" dirty="0">
                <a:solidFill>
                  <a:srgbClr val="0070C0"/>
                </a:solidFill>
                <a:cs typeface="Calibri" pitchFamily="34" charset="0"/>
              </a:rPr>
              <a:t>мотивацией участников проектов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04085" y="5519606"/>
            <a:ext cx="1500703" cy="733646"/>
          </a:xfrm>
          <a:prstGeom prst="roundRect">
            <a:avLst/>
          </a:prstGeom>
          <a:solidFill>
            <a:srgbClr val="E1F1FF"/>
          </a:solidFill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cs typeface="Calibri" pitchFamily="34" charset="0"/>
              </a:rPr>
              <a:t>   Технологическая </a:t>
            </a:r>
            <a:r>
              <a:rPr lang="ru-RU" sz="1100" b="1" dirty="0">
                <a:solidFill>
                  <a:srgbClr val="0070C0"/>
                </a:solidFill>
                <a:cs typeface="Calibri" pitchFamily="34" charset="0"/>
              </a:rPr>
              <a:t>поддержка проектной деятельности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27462" y="5519606"/>
            <a:ext cx="1257311" cy="733646"/>
          </a:xfrm>
          <a:prstGeom prst="roundRect">
            <a:avLst/>
          </a:prstGeom>
          <a:solidFill>
            <a:srgbClr val="E1F1FF"/>
          </a:solidFill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cs typeface="Calibri" pitchFamily="34" charset="0"/>
              </a:rPr>
              <a:t>Обучение </a:t>
            </a:r>
            <a:r>
              <a:rPr lang="ru-RU" sz="1100" b="1" dirty="0">
                <a:solidFill>
                  <a:srgbClr val="0070C0"/>
                </a:solidFill>
                <a:cs typeface="Calibri" pitchFamily="34" charset="0"/>
              </a:rPr>
              <a:t>участников проектной деятельности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32133" y="5519606"/>
            <a:ext cx="1533901" cy="733646"/>
          </a:xfrm>
          <a:prstGeom prst="roundRect">
            <a:avLst/>
          </a:prstGeom>
          <a:solidFill>
            <a:srgbClr val="E1F1FF"/>
          </a:solidFill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cs typeface="Calibri" pitchFamily="34" charset="0"/>
              </a:rPr>
              <a:t>   Организационная </a:t>
            </a:r>
            <a:r>
              <a:rPr lang="ru-RU" sz="1100" b="1" dirty="0">
                <a:solidFill>
                  <a:srgbClr val="0070C0"/>
                </a:solidFill>
                <a:cs typeface="Calibri" pitchFamily="34" charset="0"/>
              </a:rPr>
              <a:t>поддержка проектной деятельности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71124" y="2691700"/>
            <a:ext cx="1796902" cy="447954"/>
          </a:xfrm>
          <a:prstGeom prst="roundRect">
            <a:avLst/>
          </a:prstGeom>
          <a:solidFill>
            <a:srgbClr val="F3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cs typeface="Calibri" pitchFamily="34" charset="0"/>
              </a:rPr>
              <a:t>Тактическое управление</a:t>
            </a:r>
            <a:endParaRPr lang="ru-RU" sz="1100" b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28135" y="3512879"/>
            <a:ext cx="1200750" cy="4479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cs typeface="Calibri" pitchFamily="34" charset="0"/>
              </a:rPr>
              <a:t>Управление </a:t>
            </a:r>
            <a:r>
              <a:rPr lang="ru-RU" sz="1100" b="1" dirty="0">
                <a:solidFill>
                  <a:srgbClr val="0070C0"/>
                </a:solidFill>
                <a:cs typeface="Calibri" pitchFamily="34" charset="0"/>
              </a:rPr>
              <a:t>проектами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09909" y="2056954"/>
            <a:ext cx="939998" cy="361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cs typeface="Calibri" pitchFamily="34" charset="0"/>
              </a:rPr>
              <a:t>Стратег</a:t>
            </a:r>
            <a:r>
              <a:rPr lang="ru-RU" sz="1100" b="1" dirty="0">
                <a:solidFill>
                  <a:srgbClr val="0070C0"/>
                </a:solidFill>
                <a:cs typeface="Calibri" pitchFamily="34" charset="0"/>
              </a:rPr>
              <a:t>. управление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92880" y="3526858"/>
            <a:ext cx="1200750" cy="4479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Управление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процессами</a:t>
            </a:r>
            <a:endParaRPr lang="ru-RU" sz="1100" dirty="0">
              <a:solidFill>
                <a:schemeClr val="bg1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89778" y="4260120"/>
            <a:ext cx="1200750" cy="4479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Операционное управление</a:t>
            </a:r>
            <a:endParaRPr lang="ru-RU" sz="1100" dirty="0">
              <a:solidFill>
                <a:schemeClr val="bg1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9613753">
            <a:off x="5330715" y="1141631"/>
            <a:ext cx="381105" cy="4141444"/>
          </a:xfrm>
          <a:prstGeom prst="downArrow">
            <a:avLst>
              <a:gd name="adj1" fmla="val 50000"/>
              <a:gd name="adj2" fmla="val 77095"/>
            </a:avLst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Calibri" pitchFamily="34" charset="0"/>
              </a:rPr>
              <a:t>Планирование</a:t>
            </a:r>
            <a:endParaRPr lang="ru-RU" sz="1100" dirty="0">
              <a:solidFill>
                <a:schemeClr val="accent1">
                  <a:lumMod val="50000"/>
                </a:schemeClr>
              </a:solidFill>
              <a:ea typeface="Verdana" pitchFamily="34" charset="0"/>
              <a:cs typeface="Calibri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2754015">
            <a:off x="3053315" y="1111987"/>
            <a:ext cx="416859" cy="4117050"/>
          </a:xfrm>
          <a:prstGeom prst="downArrow">
            <a:avLst>
              <a:gd name="adj1" fmla="val 50000"/>
              <a:gd name="adj2" fmla="val 80411"/>
            </a:avLst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Calibri" pitchFamily="34" charset="0"/>
              </a:rPr>
              <a:t>Контроль</a:t>
            </a:r>
          </a:p>
        </p:txBody>
      </p:sp>
      <p:sp>
        <p:nvSpPr>
          <p:cNvPr id="28" name="Стрелка вниз 27"/>
          <p:cNvSpPr/>
          <p:nvPr/>
        </p:nvSpPr>
        <p:spPr>
          <a:xfrm rot="5400000">
            <a:off x="4117715" y="2613285"/>
            <a:ext cx="397626" cy="4614189"/>
          </a:xfrm>
          <a:prstGeom prst="downArrow">
            <a:avLst>
              <a:gd name="adj1" fmla="val 50000"/>
              <a:gd name="adj2" fmla="val 71626"/>
            </a:avLst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Calibri" pitchFamily="34" charset="0"/>
              </a:rPr>
              <a:t>Исполнение</a:t>
            </a:r>
            <a:endParaRPr lang="ru-RU" sz="1100" dirty="0">
              <a:solidFill>
                <a:schemeClr val="accent1">
                  <a:lumMod val="50000"/>
                </a:schemeClr>
              </a:solidFill>
              <a:ea typeface="Verdana" pitchFamily="34" charset="0"/>
              <a:cs typeface="Calibri" pitchFamily="34" charset="0"/>
            </a:endParaRPr>
          </a:p>
        </p:txBody>
      </p:sp>
      <p:sp>
        <p:nvSpPr>
          <p:cNvPr id="29" name="Стрелка вверх 28"/>
          <p:cNvSpPr/>
          <p:nvPr/>
        </p:nvSpPr>
        <p:spPr>
          <a:xfrm>
            <a:off x="2393034" y="5119193"/>
            <a:ext cx="212652" cy="162045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3577126" y="5119193"/>
            <a:ext cx="212652" cy="162045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>
            <a:off x="4893759" y="5133868"/>
            <a:ext cx="212652" cy="162045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>
            <a:off x="6190127" y="5119193"/>
            <a:ext cx="212652" cy="162045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604086" y="5519607"/>
            <a:ext cx="210730" cy="19789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50" b="1" dirty="0"/>
              <a:t>7</a:t>
            </a:r>
          </a:p>
        </p:txBody>
      </p:sp>
      <p:sp>
        <p:nvSpPr>
          <p:cNvPr id="34" name="Овал 33"/>
          <p:cNvSpPr/>
          <p:nvPr/>
        </p:nvSpPr>
        <p:spPr>
          <a:xfrm>
            <a:off x="4032133" y="5519607"/>
            <a:ext cx="210730" cy="19789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50" b="1" dirty="0"/>
              <a:t>6</a:t>
            </a:r>
          </a:p>
        </p:txBody>
      </p:sp>
      <p:sp>
        <p:nvSpPr>
          <p:cNvPr id="35" name="Овал 34"/>
          <p:cNvSpPr/>
          <p:nvPr/>
        </p:nvSpPr>
        <p:spPr>
          <a:xfrm>
            <a:off x="2739604" y="5509841"/>
            <a:ext cx="210730" cy="19789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50" b="1" dirty="0"/>
              <a:t>5</a:t>
            </a:r>
          </a:p>
        </p:txBody>
      </p:sp>
      <p:sp>
        <p:nvSpPr>
          <p:cNvPr id="36" name="Овал 35"/>
          <p:cNvSpPr/>
          <p:nvPr/>
        </p:nvSpPr>
        <p:spPr>
          <a:xfrm>
            <a:off x="1451107" y="5519607"/>
            <a:ext cx="210730" cy="19789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50" b="1" dirty="0"/>
              <a:t>4</a:t>
            </a:r>
          </a:p>
        </p:txBody>
      </p:sp>
      <p:sp>
        <p:nvSpPr>
          <p:cNvPr id="37" name="Овал 36"/>
          <p:cNvSpPr/>
          <p:nvPr/>
        </p:nvSpPr>
        <p:spPr>
          <a:xfrm>
            <a:off x="4211045" y="1880561"/>
            <a:ext cx="210730" cy="19789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50" b="1" dirty="0"/>
              <a:t>1</a:t>
            </a:r>
          </a:p>
        </p:txBody>
      </p:sp>
      <p:sp>
        <p:nvSpPr>
          <p:cNvPr id="38" name="Овал 37"/>
          <p:cNvSpPr/>
          <p:nvPr/>
        </p:nvSpPr>
        <p:spPr>
          <a:xfrm>
            <a:off x="3716299" y="2640376"/>
            <a:ext cx="210730" cy="19789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ru-RU" sz="1050" b="1" dirty="0" smtClean="0"/>
              <a:t>2</a:t>
            </a:r>
            <a:endParaRPr lang="ru-RU" sz="1050" b="1" dirty="0"/>
          </a:p>
        </p:txBody>
      </p:sp>
      <p:sp>
        <p:nvSpPr>
          <p:cNvPr id="39" name="Овал 38"/>
          <p:cNvSpPr/>
          <p:nvPr/>
        </p:nvSpPr>
        <p:spPr>
          <a:xfrm>
            <a:off x="3260062" y="3390902"/>
            <a:ext cx="210730" cy="19789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50" b="1" dirty="0"/>
              <a:t>3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06411" y="1060528"/>
            <a:ext cx="15800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sz="12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Уровни управления</a:t>
            </a:r>
            <a:endParaRPr lang="en-US" sz="1200" u="sng" dirty="0" smtClean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Calibri" pitchFamily="34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1434633" y="1831769"/>
            <a:ext cx="1792573" cy="39317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1434633" y="2640375"/>
            <a:ext cx="1361554" cy="405155"/>
          </a:xfrm>
          <a:prstGeom prst="rightArrow">
            <a:avLst/>
          </a:prstGeom>
          <a:solidFill>
            <a:srgbClr val="F3F9FF"/>
          </a:solidFill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1434633" y="3489850"/>
            <a:ext cx="836590" cy="351383"/>
          </a:xfrm>
          <a:prstGeom prst="rightArrow">
            <a:avLst/>
          </a:prstGeom>
          <a:solidFill>
            <a:srgbClr val="E1F1FF"/>
          </a:solidFill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1434633" y="4307156"/>
            <a:ext cx="310870" cy="30534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42707" y="1013256"/>
            <a:ext cx="2894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sz="12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Основные процессы управления (1-3)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80895" y="1039530"/>
            <a:ext cx="1869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2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Инструменты управления</a:t>
            </a:r>
            <a:endParaRPr lang="en-US" sz="1200" u="sng" dirty="0" smtClean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Calibri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02616" y="5286597"/>
            <a:ext cx="38148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2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Вспомогательные процессы управления (4-7)</a:t>
            </a:r>
          </a:p>
        </p:txBody>
      </p:sp>
      <p:sp>
        <p:nvSpPr>
          <p:cNvPr id="48" name="Блок-схема: документ 47"/>
          <p:cNvSpPr/>
          <p:nvPr/>
        </p:nvSpPr>
        <p:spPr>
          <a:xfrm>
            <a:off x="7359594" y="1901998"/>
            <a:ext cx="1424786" cy="470198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70C0"/>
                </a:solidFill>
              </a:rPr>
              <a:t>План деятельности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49" name="Блок-схема: документ 48"/>
          <p:cNvSpPr/>
          <p:nvPr/>
        </p:nvSpPr>
        <p:spPr>
          <a:xfrm>
            <a:off x="7359594" y="2598527"/>
            <a:ext cx="1424786" cy="470198"/>
          </a:xfrm>
          <a:prstGeom prst="flowChartDocument">
            <a:avLst/>
          </a:prstGeom>
          <a:solidFill>
            <a:srgbClr val="F3F9FF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70C0"/>
                </a:solidFill>
              </a:rPr>
              <a:t>Внутренний план деятельности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50" name="Блок-схема: несколько документов 49"/>
          <p:cNvSpPr/>
          <p:nvPr/>
        </p:nvSpPr>
        <p:spPr>
          <a:xfrm>
            <a:off x="7374680" y="3278670"/>
            <a:ext cx="1409700" cy="887634"/>
          </a:xfrm>
          <a:prstGeom prst="flowChartMultidocument">
            <a:avLst/>
          </a:prstGeom>
          <a:solidFill>
            <a:srgbClr val="E1F1FF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70C0"/>
                </a:solidFill>
              </a:rPr>
              <a:t>Проектные документы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51" name="Блок-схема: магнитный диск 50"/>
          <p:cNvSpPr/>
          <p:nvPr/>
        </p:nvSpPr>
        <p:spPr>
          <a:xfrm>
            <a:off x="7374680" y="6163479"/>
            <a:ext cx="1409700" cy="381000"/>
          </a:xfrm>
          <a:prstGeom prst="flowChartMagneticDisk">
            <a:avLst/>
          </a:prstGeom>
          <a:solidFill>
            <a:srgbClr val="E1F1FF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70C0"/>
                </a:solidFill>
              </a:rPr>
              <a:t>ИСУП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374680" y="5527634"/>
            <a:ext cx="1409700" cy="545855"/>
          </a:xfrm>
          <a:prstGeom prst="rect">
            <a:avLst/>
          </a:prstGeom>
          <a:solidFill>
            <a:srgbClr val="E1F1FF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70C0"/>
                </a:solidFill>
              </a:rPr>
              <a:t>Проектный комитет Проектный офис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06410" y="1898307"/>
            <a:ext cx="12698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  <a:latin typeface="+mn-lt"/>
              </a:rPr>
              <a:t>1. Стратегический</a:t>
            </a:r>
            <a:endParaRPr lang="ru-RU" sz="1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6410" y="2707051"/>
            <a:ext cx="10647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  <a:latin typeface="+mn-lt"/>
              </a:rPr>
              <a:t>2. Тактический</a:t>
            </a:r>
            <a:endParaRPr lang="ru-RU" sz="1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6412" y="3519335"/>
            <a:ext cx="11416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  <a:latin typeface="+mn-lt"/>
              </a:rPr>
              <a:t>3. Оперативный</a:t>
            </a:r>
            <a:endParaRPr lang="ru-RU" sz="1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6412" y="4339358"/>
            <a:ext cx="12282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  <a:latin typeface="+mn-lt"/>
              </a:rPr>
              <a:t>4. Операционный</a:t>
            </a:r>
            <a:endParaRPr lang="ru-RU" sz="1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5635912" y="1866084"/>
            <a:ext cx="1723682" cy="400742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6190127" y="2640376"/>
            <a:ext cx="1169467" cy="405154"/>
          </a:xfrm>
          <a:prstGeom prst="rightArrow">
            <a:avLst/>
          </a:prstGeom>
          <a:solidFill>
            <a:srgbClr val="F3F9FF"/>
          </a:solidFill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59" name="Стрелка вправо 58"/>
          <p:cNvSpPr/>
          <p:nvPr/>
        </p:nvSpPr>
        <p:spPr>
          <a:xfrm>
            <a:off x="6623623" y="3452897"/>
            <a:ext cx="751057" cy="388336"/>
          </a:xfrm>
          <a:prstGeom prst="rightArrow">
            <a:avLst/>
          </a:prstGeom>
          <a:solidFill>
            <a:srgbClr val="E1F1FF"/>
          </a:solidFill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60" name="Стрелка вправо 59"/>
          <p:cNvSpPr/>
          <p:nvPr/>
        </p:nvSpPr>
        <p:spPr>
          <a:xfrm>
            <a:off x="7160734" y="5707738"/>
            <a:ext cx="213946" cy="326093"/>
          </a:xfrm>
          <a:prstGeom prst="rightArrow">
            <a:avLst/>
          </a:prstGeom>
          <a:solidFill>
            <a:srgbClr val="E1F1FF"/>
          </a:solidFill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100" b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128160" y="1371252"/>
            <a:ext cx="1114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9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Периодичность контроля</a:t>
            </a:r>
            <a:endParaRPr lang="en-US" sz="900" u="sng" dirty="0" smtClean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Calibri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27401" y="1383715"/>
            <a:ext cx="99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9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Calibri" pitchFamily="34" charset="0"/>
              </a:rPr>
              <a:t>Горизонт планирования</a:t>
            </a:r>
            <a:endParaRPr lang="en-US" sz="900" u="sng" dirty="0" smtClean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Calibri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374680" y="4882897"/>
            <a:ext cx="1409700" cy="545855"/>
          </a:xfrm>
          <a:prstGeom prst="rect">
            <a:avLst/>
          </a:prstGeom>
          <a:solidFill>
            <a:srgbClr val="E1F1FF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70C0"/>
                </a:solidFill>
              </a:rPr>
              <a:t>Система КПЭ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5665" y="6562409"/>
            <a:ext cx="6818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* Методические рекомендации по внедрению УП в органах государственной власти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18355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выступления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Введение. Применение УП в бизнесе и государственных </a:t>
            </a:r>
            <a:r>
              <a:rPr lang="ru-RU" sz="2400" dirty="0" smtClean="0"/>
              <a:t>проектах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Причины </a:t>
            </a:r>
            <a:r>
              <a:rPr lang="ru-RU" sz="2400" dirty="0"/>
              <a:t>провалов и факторы успеха </a:t>
            </a:r>
            <a:r>
              <a:rPr lang="ru-RU" sz="2400" dirty="0" smtClean="0"/>
              <a:t>проектов.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Российские и международные стандарты управления проектами. Основные концепции проектного менеджмента.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Участники проекта и требования к их компетентности. Руководитель проекта и куратор проекта – успех во взаимодействии.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/>
              <a:t>Системное управление проектами в организации.</a:t>
            </a:r>
          </a:p>
          <a:p>
            <a:endParaRPr lang="ru-RU" dirty="0" smtClean="0"/>
          </a:p>
          <a:p>
            <a:endParaRPr lang="ru-RU" sz="1900" i="1" dirty="0" smtClean="0"/>
          </a:p>
          <a:p>
            <a:r>
              <a:rPr lang="ru-RU" sz="1900" i="1" dirty="0" smtClean="0"/>
              <a:t>Задача по ходу выступления показать: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i="1" dirty="0"/>
              <a:t>Проектный менеджмент – сформировавшаяся дисциплина, полезность доказана на практике, но есть подводные камни.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i="1" dirty="0"/>
              <a:t>Проекты – разные. Разные подходы к управлению.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i="1" dirty="0"/>
              <a:t>Разные уровни руководства проектной деятельностью.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i="1" dirty="0"/>
              <a:t>Стандарты управления </a:t>
            </a:r>
            <a:r>
              <a:rPr lang="ru-RU" sz="1900" i="1" dirty="0" smtClean="0"/>
              <a:t>проектами</a:t>
            </a:r>
            <a:r>
              <a:rPr lang="en-US" sz="1900" i="1" dirty="0" smtClean="0"/>
              <a:t> </a:t>
            </a:r>
            <a:r>
              <a:rPr lang="ru-RU" sz="1900" i="1" dirty="0" smtClean="0"/>
              <a:t>полезно, но надо адаптировать. </a:t>
            </a:r>
            <a:endParaRPr lang="ru-RU" sz="19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i="1" dirty="0" smtClean="0"/>
              <a:t>Эффективное управление проектами – компетентные специалисты + система.</a:t>
            </a:r>
            <a:endParaRPr lang="ru-RU" sz="19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8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2696"/>
          </a:xfrm>
        </p:spPr>
        <p:txBody>
          <a:bodyPr/>
          <a:lstStyle/>
          <a:p>
            <a:r>
              <a:rPr lang="ru-RU" sz="2400" dirty="0"/>
              <a:t>Общество становится </a:t>
            </a:r>
            <a:r>
              <a:rPr lang="ru-RU" sz="2400" dirty="0" smtClean="0"/>
              <a:t>проектно-ориентированным</a:t>
            </a:r>
            <a:r>
              <a:rPr lang="en-US" sz="2400" dirty="0" smtClean="0"/>
              <a:t>*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9688" y="1088237"/>
            <a:ext cx="79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От проектной экономики к проектному обществу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688" y="4869161"/>
            <a:ext cx="824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Проектное управление проходит типичный жизненный путь развития технологии – от передовой (прорывной) к массовой (базовой) технологии.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 smtClean="0"/>
              <a:t>Упрощение УП (</a:t>
            </a:r>
            <a:r>
              <a:rPr lang="en-US" dirty="0" smtClean="0"/>
              <a:t>trivialization of PM</a:t>
            </a:r>
            <a:r>
              <a:rPr lang="ru-RU" dirty="0" smtClean="0"/>
              <a:t>)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Разнообразие проектных задач – разнообразие методов УП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9688" y="1973783"/>
            <a:ext cx="8366768" cy="4871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5288" y="1957621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Факты</a:t>
            </a:r>
            <a:endParaRPr lang="ru-RU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58824" y="1957621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Прогнозы</a:t>
            </a:r>
            <a:endParaRPr lang="ru-RU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5288" y="2455449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Признание УП на государственном уровне.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Больше ценности общество производит в рамках проектов.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Люди проводят больше времени в проектах, как на работе, так и в личной жизни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434504" y="2460963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Все лидеры – владеют управлением проектами.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проектами – базовая компетенция каждого.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 </a:t>
            </a:r>
            <a:r>
              <a:rPr lang="ru-RU" dirty="0"/>
              <a:t>кто успешнее в своих проектах – успешнее в жизни.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120183" y="6237312"/>
            <a:ext cx="4517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*</a:t>
            </a:r>
            <a:r>
              <a:rPr lang="ru-RU" sz="1600" i="1" dirty="0" smtClean="0"/>
              <a:t>Из исследования </a:t>
            </a:r>
            <a:r>
              <a:rPr lang="en-US" sz="1600" i="1" dirty="0" smtClean="0"/>
              <a:t>IPMA “15 </a:t>
            </a:r>
            <a:r>
              <a:rPr lang="ru-RU" sz="1600" i="1" dirty="0" smtClean="0"/>
              <a:t>трендов УП до 2025</a:t>
            </a:r>
            <a:r>
              <a:rPr lang="en-US" sz="1600" i="1" dirty="0" smtClean="0"/>
              <a:t>”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899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Официальное признание УП в России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20755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i="1" dirty="0" smtClean="0"/>
              <a:t>Россия.</a:t>
            </a:r>
            <a:r>
              <a:rPr lang="ru-RU" sz="2000" dirty="0" smtClean="0"/>
              <a:t> В октябре 2016 года постановлением </a:t>
            </a:r>
            <a:r>
              <a:rPr lang="ru-RU" sz="2000" dirty="0"/>
              <a:t>№1050</a:t>
            </a:r>
            <a:r>
              <a:rPr lang="ru-RU" sz="2000" b="1" dirty="0"/>
              <a:t> </a:t>
            </a:r>
            <a:r>
              <a:rPr lang="ru-RU" sz="2000" dirty="0"/>
              <a:t>утверждено Положение об организации проектной деятельности в Правительстве Российской </a:t>
            </a:r>
            <a:r>
              <a:rPr lang="ru-RU" sz="2000" dirty="0" smtClean="0"/>
              <a:t>Федерации.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Сформированы постоянные </a:t>
            </a:r>
            <a:r>
              <a:rPr lang="ru-RU" sz="2000" dirty="0"/>
              <a:t>органы управления проектной деятельностью: </a:t>
            </a:r>
            <a:r>
              <a:rPr lang="ru-RU" sz="2000" dirty="0" smtClean="0"/>
              <a:t>Совет по стратегическому развитию и приоритетным проектам, Президиум Совета</a:t>
            </a:r>
            <a:r>
              <a:rPr lang="ru-RU" sz="2000" dirty="0"/>
              <a:t>, </a:t>
            </a:r>
            <a:r>
              <a:rPr lang="ru-RU" sz="2000" dirty="0" smtClean="0"/>
              <a:t>Федеральный </a:t>
            </a:r>
            <a:r>
              <a:rPr lang="ru-RU" sz="2000" dirty="0"/>
              <a:t>проектный офис, ведомственные координационные органы, проектные офисы федеральных органов исполнительной </a:t>
            </a:r>
            <a:r>
              <a:rPr lang="ru-RU" sz="2000" dirty="0" smtClean="0"/>
              <a:t>власти.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504" y="3888152"/>
            <a:ext cx="87129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Формирование проектных офисов и внедрение УП на региональном </a:t>
            </a:r>
            <a:r>
              <a:rPr lang="ru-RU" sz="2000" dirty="0" smtClean="0"/>
              <a:t> </a:t>
            </a:r>
            <a:r>
              <a:rPr lang="ru-RU" sz="2000" dirty="0"/>
              <a:t>уровне.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1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Официальное признание УП в мире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220755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i="1" dirty="0" smtClean="0"/>
              <a:t>Великобритания.</a:t>
            </a:r>
            <a:r>
              <a:rPr lang="ru-RU" sz="2000" dirty="0" smtClean="0"/>
              <a:t> В </a:t>
            </a:r>
            <a:r>
              <a:rPr lang="ru-RU" sz="2000" dirty="0"/>
              <a:t>конце 2016 года официально выпущена </a:t>
            </a:r>
            <a:r>
              <a:rPr lang="ru-RU" sz="2000" dirty="0" smtClean="0"/>
              <a:t>Королевская </a:t>
            </a:r>
            <a:r>
              <a:rPr lang="ru-RU" sz="2000" dirty="0"/>
              <a:t>Грамота </a:t>
            </a:r>
            <a:r>
              <a:rPr lang="en-US" sz="2000" dirty="0" smtClean="0"/>
              <a:t>(</a:t>
            </a:r>
            <a:r>
              <a:rPr lang="ru-RU" sz="2000" dirty="0" err="1" smtClean="0"/>
              <a:t>Royal</a:t>
            </a:r>
            <a:r>
              <a:rPr lang="ru-RU" sz="2000" dirty="0" smtClean="0"/>
              <a:t> </a:t>
            </a:r>
            <a:r>
              <a:rPr lang="ru-RU" sz="2000" dirty="0" err="1" smtClean="0"/>
              <a:t>Charter</a:t>
            </a:r>
            <a:r>
              <a:rPr lang="ru-RU" sz="2000" dirty="0" smtClean="0"/>
              <a:t>),</a:t>
            </a:r>
            <a:r>
              <a:rPr lang="en-US" sz="2000" dirty="0" smtClean="0"/>
              <a:t> </a:t>
            </a:r>
            <a:r>
              <a:rPr lang="ru-RU" sz="2000" dirty="0" smtClean="0"/>
              <a:t>подписанная королевой Великобритании Елизаветой Второй, </a:t>
            </a:r>
            <a:r>
              <a:rPr lang="ru-RU" sz="2000" dirty="0"/>
              <a:t>которой Ассоциации управления проектами Великобритании APM присваивается соответствующий профессиональный статус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i="1" dirty="0" smtClean="0"/>
              <a:t>США.</a:t>
            </a:r>
            <a:r>
              <a:rPr lang="ru-RU" sz="2000" dirty="0" smtClean="0"/>
              <a:t> В декабре 2016 года Б. Обама подписал законодательный акт о совершенствовании и ответственности за управление программами в органах федеральной власти (</a:t>
            </a:r>
            <a:r>
              <a:rPr lang="en-US" sz="2000" dirty="0"/>
              <a:t>the Program Management Improvement and Accountability </a:t>
            </a:r>
            <a:r>
              <a:rPr lang="en-US" sz="2000" dirty="0" smtClean="0"/>
              <a:t>Act</a:t>
            </a:r>
            <a:r>
              <a:rPr lang="ru-RU" sz="2000" dirty="0" smtClean="0"/>
              <a:t>, </a:t>
            </a:r>
            <a:r>
              <a:rPr lang="en-US" sz="2000" dirty="0" smtClean="0"/>
              <a:t>PMIAA</a:t>
            </a:r>
            <a:r>
              <a:rPr lang="ru-RU" sz="2000" dirty="0" smtClean="0"/>
              <a:t>).</a:t>
            </a:r>
            <a:r>
              <a:rPr lang="en-US" sz="2000" dirty="0" smtClean="0"/>
              <a:t> </a:t>
            </a:r>
            <a:r>
              <a:rPr lang="ru-RU" sz="2000" dirty="0" smtClean="0"/>
              <a:t>Основные изменения – должности и карьерные пути в управлении программами и проектами, политика и стандарты, роль высших руководителей в политике и стратегии управления программами, межведомственный совет (центр компетенций).</a:t>
            </a:r>
            <a:endParaRPr lang="en-US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84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</a:rPr>
              <a:t>Конгресс </a:t>
            </a:r>
            <a:r>
              <a:rPr lang="en-US" dirty="0">
                <a:latin typeface="+mj-lt"/>
              </a:rPr>
              <a:t>IPMA, </a:t>
            </a:r>
            <a:r>
              <a:rPr lang="ru-RU" dirty="0">
                <a:latin typeface="+mj-lt"/>
              </a:rPr>
              <a:t>Панама, 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6291" y="1157712"/>
            <a:ext cx="3207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/>
              <a:t>Повышение внимания к проектному менеджменту на государственном уровне…</a:t>
            </a:r>
            <a:endParaRPr lang="ru-RU" i="1" dirty="0"/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minpromtorg.gov.ru/common/preview/mpt_gallery_min/upload/content/photo/ElenaBudetDovol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5472608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52120" y="4396509"/>
            <a:ext cx="32758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minpromtorg.gov.ru/press-centre/news</a:t>
            </a:r>
            <a:r>
              <a:rPr lang="en-US" sz="1400" dirty="0">
                <a:hlinkClick r:id="rId3"/>
              </a:rPr>
              <a:t>/#!</a:t>
            </a:r>
            <a:r>
              <a:rPr lang="en-US" sz="1400" dirty="0" smtClean="0">
                <a:hlinkClick r:id="rId3"/>
              </a:rPr>
              <a:t>gleb_nikitin_my_povyshaem_uroven_zrelosti_proektnogo_upravleniya_v_promyshlennosti</a:t>
            </a:r>
            <a:endParaRPr lang="ru-RU" sz="1400" dirty="0" smtClean="0"/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2416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22"/>
            <a:ext cx="9144000" cy="762181"/>
          </a:xfrm>
        </p:spPr>
        <p:txBody>
          <a:bodyPr/>
          <a:lstStyle/>
          <a:p>
            <a:r>
              <a:rPr lang="ru-RU" dirty="0">
                <a:latin typeface="+mj-lt"/>
              </a:rPr>
              <a:t>Первое место проекта Сбербанка РФ в конкурсе IPMA «Лучший проект года</a:t>
            </a:r>
            <a:r>
              <a:rPr lang="ru-RU" dirty="0" smtClean="0">
                <a:latin typeface="+mj-lt"/>
              </a:rPr>
              <a:t>»</a:t>
            </a:r>
            <a:endParaRPr lang="ru-RU" dirty="0">
              <a:latin typeface="+mj-lt"/>
            </a:endParaRPr>
          </a:p>
        </p:txBody>
      </p:sp>
      <p:pic>
        <p:nvPicPr>
          <p:cNvPr id="6147" name="Picture 3" descr="C:\Current projects\2015\1 Совнет Вебинар\12032144_1230579623634131_571271148306445708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3848"/>
            <a:ext cx="2808312" cy="43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Current projects\2015\1 Совнет Вебинар\12079048_1230579686967458_310975752753730454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96752"/>
            <a:ext cx="28083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1227233"/>
            <a:ext cx="32403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Программа </a:t>
            </a:r>
          </a:p>
          <a:p>
            <a:r>
              <a:rPr lang="ru-RU" sz="1400" dirty="0"/>
              <a:t>«</a:t>
            </a:r>
            <a:r>
              <a:rPr lang="ru-RU" sz="1400" b="1" dirty="0"/>
              <a:t>Создание единой централизованной ИТ-платформы Банка (Централизация 2.0</a:t>
            </a:r>
            <a:r>
              <a:rPr lang="ru-RU" sz="1400" b="1" dirty="0" smtClean="0"/>
              <a:t>)</a:t>
            </a:r>
            <a:r>
              <a:rPr lang="ru-RU" sz="1400" dirty="0" smtClean="0"/>
              <a:t>» </a:t>
            </a:r>
            <a:r>
              <a:rPr lang="ru-RU" sz="1400" i="1" dirty="0" smtClean="0"/>
              <a:t> 2011-2015</a:t>
            </a:r>
            <a:endParaRPr lang="ru-RU" sz="1400" i="1" dirty="0"/>
          </a:p>
          <a:p>
            <a:endParaRPr lang="ru-RU" sz="1400" b="1" dirty="0"/>
          </a:p>
          <a:p>
            <a:r>
              <a:rPr lang="ru-RU" sz="1400" i="1" dirty="0" smtClean="0"/>
              <a:t>Некоторые </a:t>
            </a:r>
            <a:r>
              <a:rPr lang="ru-RU" sz="1400" i="1" dirty="0"/>
              <a:t>параметры программы: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Более 1000 участников команды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Задействованные сотрудники  – </a:t>
            </a:r>
            <a:r>
              <a:rPr lang="ru-RU" sz="1400" b="1" dirty="0"/>
              <a:t>200000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Вовлеченные внешние участники – более 3000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Более 700 территориально распределенных внедрений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80000 пользователей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Территориально распределенная – 18 компьютерных центров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290 </a:t>
            </a:r>
            <a:r>
              <a:rPr lang="ru-RU" sz="1400" b="1" dirty="0"/>
              <a:t>млн транзакций в день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9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28" y="1916832"/>
            <a:ext cx="6502631" cy="465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2" descr="logo_po_fina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" y="18549"/>
            <a:ext cx="2957785" cy="1597205"/>
          </a:xfrm>
          <a:prstGeom prst="rect">
            <a:avLst/>
          </a:prstGeom>
        </p:spPr>
      </p:pic>
      <p:pic>
        <p:nvPicPr>
          <p:cNvPr id="4" name="Picture 10" descr="https://1.downloader.disk.yandex.ru/preview/33cbd01a64fad7273c5c4f13e93bd799b33d8c69e7d5159724c2a0bad64b5391/inf/OXKPEuXmySRydGXIat9lWjUrD3wJsR9U1Qy_NPaCl2Jt9UnzPvbWZzWsztNp9lnoxfQiFBbPFfLe1eVG20CAqg%3D%3D?uid=0&amp;filename=web_IMG_6135%20-%20%D0%BA%D0%BE%D0%BF%D0%B8%D1%8F.jpg&amp;disposition=inline&amp;hash=&amp;limit=0&amp;content_type=image%2Fjpeg&amp;tknv=v2&amp;size=1280x8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3736"/>
            <a:ext cx="3096344" cy="20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Роль проектов в мире повышается</a:t>
            </a:r>
            <a:endParaRPr lang="ru-RU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62950" cy="482453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Проекты – поле конкурентной борьбы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коммерческих организаций, но сегодня это становится справедливо и на уровне 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государств. </a:t>
            </a: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Методология проектного менеджмента - важный инструмент обеспечения эффективного государственного 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развития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конткурентноспособности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на международной арене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endParaRPr lang="ru-RU" sz="2400" b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Формирование 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отраслевого </a:t>
            </a: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потенциала в области управления проектами.</a:t>
            </a:r>
            <a:endParaRPr lang="en-US" sz="2400" b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Формирование национального потенциала в области управления проектами.</a:t>
            </a:r>
            <a:endParaRPr lang="en-US" sz="2400" b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ru-RU" dirty="0" smtClean="0">
              <a:latin typeface="+mn-lt"/>
            </a:endParaRPr>
          </a:p>
          <a:p>
            <a:endParaRPr lang="ru-RU" dirty="0">
              <a:latin typeface="+mn-lt"/>
            </a:endParaRPr>
          </a:p>
          <a:p>
            <a:pPr marL="0" indent="0">
              <a:buNone/>
            </a:pPr>
            <a:endParaRPr lang="ru-RU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00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628777"/>
            <a:ext cx="8362950" cy="2088257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4000" dirty="0" smtClean="0">
                <a:solidFill>
                  <a:srgbClr val="002060"/>
                </a:solidFill>
                <a:latin typeface="Tahoma" pitchFamily="34" charset="0"/>
              </a:rPr>
              <a:t>СПАСИБО ЗА ВНИМАНИЕ</a:t>
            </a:r>
            <a:br>
              <a:rPr lang="ru-RU" sz="4000" dirty="0" smtClean="0">
                <a:solidFill>
                  <a:srgbClr val="002060"/>
                </a:solidFill>
                <a:latin typeface="Tahoma" pitchFamily="34" charset="0"/>
              </a:rPr>
            </a:br>
            <a:endParaRPr lang="en-US" sz="40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6383" y="378904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Алексей </a:t>
            </a:r>
            <a:r>
              <a:rPr lang="ru-RU" sz="2400" b="1" dirty="0" smtClean="0">
                <a:solidFill>
                  <a:srgbClr val="002060"/>
                </a:solidFill>
              </a:rPr>
              <a:t>Полковников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Ассоциация управления проектами СОВНЕТ </a:t>
            </a:r>
            <a:r>
              <a:rPr lang="en-US" sz="2400" b="1" dirty="0" smtClean="0">
                <a:hlinkClick r:id="rId2"/>
              </a:rPr>
              <a:t>apolkovnikov@sovnet.ru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pPr algn="ctr" eaLnBrk="1" hangingPunct="1">
              <a:buFontTx/>
              <a:buNone/>
            </a:pPr>
            <a:endParaRPr lang="en-US" sz="2400" b="1" dirty="0" smtClean="0"/>
          </a:p>
        </p:txBody>
      </p:sp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HoA5gMBIgACEQEDEQH/xAAcAAABBAMBAAAAAAAAAAAAAAAAAwUGBwECBAj/xABYEAABAwMBBAUDDAsLDAMAAAABAAIDBAURBhITIVEHFDFBcWGB0RUWIjI2VHSRobGywTRFUlNVcnOSk5SzFyM1QkRigoOEotIzQ2NkZXWjwtPh4vAkJif/xAAZAQEBAQEBAQAAAAAAAAAAAAAAAQIDBAX/xAAoEQACAgIBBAEEAgMAAAAAAAAAAQIRAxJRBBMhMUEUIjKRM1JCYYH/2gAMAwEAAhEDEQA/ALxWCspo1JqCi09b3VddJjujiafZSu5Af+4VSbdIehzmljhjdJNI2ONoy5zzgAKE3npPsVA90VFva+VpwTEMM/OPb5sqr9UaruWpKguq5DHSg/vdLG47DfH7o+U+bCYl78fRqrmeeWbgsSq6XLs8nqltooh3b1z5PmLVyHpX1L3Q2oeFPJ/1FBkL0Lp8S/xOTyS5JqelPU5/Bw8KZ3+NY/dR1Of41AP7Mf8AEoWhXsYv6jeXJMj0nanP+fpB4U49K1/dM1R76p/1dqh6E7GL+o3lyS09JOqXfy2IeFO30LX90XVP4Rb+gZ6FFEK9nHwN5ckpPSFqg/bP4omehaev/VH4Uf8Ao2ehRlCvahwhvLkkjteaod9t5B4MZ6Ek7W2pz9uqkeAb6EwITtw4X6JtLkffXnqYjBvdX8bfQtHau1G7tvVZ+emVCukeF+hs+R49dWoe+9V36VJu1JfH+2vFef69w+YprQmkeBbHA369fhi4frUnpWpvV3d23a4H+1yelcKE0jwLZ1m6XM/bSv8A1uT0rBudxP2xrT/aX+lcqFdUQXNbWHtrKk/1zvSsGqqj21VQR5ZXelIoVoGzpHu9s9zvFxK1QhACEIQHp+4VcFvop6yqeGQwsL3uPcAvO+qdQVOpLs+tqCWxjLYIfvbOXjzU/wCme9bENLY4nD99xUTj+aD7EfGCfMqpXi6TEkt2dssrdAhCetL6YuOp6p8NDsMjiAMs8hIazkPKfIvZKSirZySvwhlQrGrOimekop6l93jduY3PLRAeOBnmq4HEArMMkcn4ssouPsyhCFsyCEIQAhCFQCEKaWbo1vV0o4Kwz0cFPPG2SMl5c4tIyDgDkeaxPJGCuRUm/RC0JWrhNNVTU5cHGKRzC4d+DhJLRAQhCAEIQgBCEIAQpLpPRdfqiGaekqKeGGKTYeZck5xngB480nrPS79LVdLTPqxUuniLyQzZAwcY8qx3YbaX5NaurI8hCFsyCEIQAhCEA/69rjcNX3ObOQyXct8GcPnymBdFxeZLlWvPEvqJHHxLiVzrMI6xSD8sMK6OhuNjdLzSBvsn1b9o47cBuFUNpeyO70EkpaI2VUTnl3YGh7Sc+TGV6Otddb7hTGe1TQzQbZaXQ9m13rydbL7dTthXmystfa2u9DfK+0U3VxShgjO1HlxDm8eOfKq0AxwA7FfWsb7ZKW23SlkqqX1QFO8CE43hcW8B48QuDSF+01RaXtdNV3GgbUMpWb1ryNoPxkg+XJWcWXSFqBZQuXllKcM4J48kL0d1WxahoC5sNDW0z8t22Na4fGOwqpW6Ljl6RJdPNkc2kjG/LgfZbnAOM88uDcrrj6qMrtVRmWJr0QxjXPOGNc48mglD2uYcSNcz8YYXot5sGlrezeCkt9LkNbkAZPzkpnvOpNL3KzV8cVxoJZTTyBgeQCXbJxjPesrq3J+I+CvFXyUUSAMk48UpuZtna3Mmzz2DhW30VaUoWWaC9VsDJqqoy6HeDIiYDgYHZk4znwUmZqzT77z6itqmGr2t3sbs7G19ztYxlWfVVJqKuiLF4ts89Ag8QV6Q0j7lLL8Ag/ZtUL6VdKUQtMl7oadkNTAW74RjAkYTjJHMZznkpppH3KWX4BB9Bq4dRlWTGmjpjhrJo8+3OKWW7V5iikeOsycWsJ/jFcTgWuLXDBHceB+Jei4tRafFeLdDcaMVTn7AiY4cXcsjhnyJu6RdP0d007VzmBjaumjMsUzW4cMDJGe8Edy6w6qmouJmWL20yheziTgJQQTlu02CUt+6EZwrZ6LdI0YtUV6uFPHPUzkugDxkRM7AQOZ4nKmM2obHS14ts1wpI6nIbuS4ZBPYD3A8Rw8q1PqqlUVZlYvFtnnHn5Ed2TwCvTXuj6K8WqoqaamjjuMLDJHJG3BkwM7Jx25+RRbom0rQ3GkdfLjCyoaXllNG/i3geLyO/jwHgVpdVFw2I8bUqK4ZTzyN2o4JXN5tYSk3AtcWuBDh2g9y9HXDUFjs87aSur6WllcARG5wBA5nkkNSaZteo7e5ksMQlLMwVUYG009xB7x5Oxcl1nn7o+DTw8MjHQn/AALcfhf/ACNTJ02fw1bfgz/pJ+6G4H01uu1PKMSRVxY4DmGgFNfSvb6m7ars1BRtDp54HtZnsHsu0+QdvmWYNfUtlf8AGVkI3uGWscRnGQ0lYcxzfbNLc9mRhejrfQW7TVibCNiOlpIi6SV47ccXOPj2qh9VXyXUF6nrnjYizswR/cRjsHj3nyr0Yc7yydLwYnDVDQhCF6DmCEIQC1b9nVP5Z/0ikUtW/Z1T+Wf9IpFF6AK6+hz3Iv8AhcnzNVKK6+hz3JP+FyfM1eXrP4/+nXD+RAOkGnlq9f1lNTt2pppImMbnGSWtAUvoeiOhbTs9ULlUvnxlwgDWtB7wMglR3UtbFbulfrk5xDDUwukPIbLcnzK1tQ2xuoLFPRRVjoG1DWls8XHgCDz4g+PeuOXJOMYJOlRqMU22J6V03S6Yo5aWimnlZLLvCZiCQcAdwHJMlCP/ANcuJ/2Sz6bU7aO04zTFBJSNrZKt8j9497wBjgBgDlw5qIXW9QWPpe6xWSCOmnomU8j3HAaHcQ4+TLR8a4wTlKXm/B0k6SMdN5/+NaR/pJD8gVUheiNU6aoNU0UMNZJKzdu24pYHDIz4gg5UTrui+y2+11tUamunkhgfIzbkaBkNJHtWhd8HUQhBRfs55MbbtEq0F7irH8Cj+ZcHqPoqG5mtLqJlaybelxqiCH5znG1zXP0UXynr9MwW8yNFXRDYdHniWZ9i4Dljh5kjdui60XK5T1rayspzO8vfHHsFuT24y3K4Olkls2jp7iqVndru7W2o0ddooK+mkkdTkNayVpJPDsGU8aQ9yll+AwfQCrjWXR9adOaXqrjTT1U1TG+MNdM5uBtPa08AB3FWPpD3J2X4BB+zapkUVBav5Eb28lCO91g5eqjf2wV/6m46cug/1SX6JUWpejG3w3oXOavqZtmo6wIdlrWl21tDJ7cAp26QrtBatK129kaJaiMwQszxc53Dh4DJ8y6ZciyOKj8GYxcU7OrRHDSFo+Cs+ZUVqQ//AGy7E8T6ozftCrg6L7zBcdLU9MHAVNENzLHniAPau8CPrXNcujG1198kubqypYyabfS07dktc4nJwcZAJVxzWLJLYSTlFUTPtpBn739Si/RMA3QVtAGPZTftXp31Rd4LFYqqsme0FsZbEwn278exaPOop0NXWCTTfqS6UGpo3uOyTxcxx2tr4yQuKi+03/s1f3ognSZx1tcc8eLBx/ECuPRJJ0fYsnJ9T4PoBMeqOjmi1Bd3XI189M+RrRKxjGuBI4ZGew4xzUnjFFYLKxrniGioacNDnnsY0Y4/Et5csZ44xj7JCLUm2R3o/wCFdqn/AHvL9SkXU6N17Fa7ZdXR0+7bntbGXZOPEgfEol0TVfX6e+1mCOsXF0mD28QCuPX99k05rezV7doxdWeydjf40ZcM8OYwCPBZcHLI4r2E0o2Z6Z6yuitVJSws2aGeT9/kB7XN4tb4cM+ZVCvSF5t1HqWxS0kjg+nqow6OVvHZPa1w8OBVAGy1jLzNapWbuphkLH7fYOOAfA5GPEL19HOOmvyjnli7sbkLouFHJQVJglLXHtDm9h4kH5QR5lzr2J2cRejpJq2YxU7S54btYHLI9IQp/wBDVqbU1twuErcsijEDSeZIcfmb8aF48vU6To6xx2rK/rfs6p/LP+kUilq37Oqfyz/pFIr2L0cgXbR3e50MW5objWU0WdrYhncxueeAVxIRpPwwK1NTPVzOnq5pJ5ne2kleXOPiSu6i1Fe7fTinorrVwwjsjbIcN8OXmTYhRxT8NFuhxhv14gnlqIbpWNmlwJJN87adjsyfOVy11bVXGoNRX1ElRMQGl8pySB2BIIRRivNEtsdLfqO92yIRW+7VcEY7GB4e0eAcCAlKzVWoK6N0VXeKuSNww5ocGBw5ENAymdCmkfdF2YpTVE9JM2almkhlZ7V8by0jzhPseutVMZstvk+Md8UTvlLcqPIRwi/aIm16HS5ajvd1hMNyulTUQuxmNxAaccRlrQAlaHVmobfFHFRXmqjijAa1h2XtAHYMPBwEzITtwqqLb92SZ3SBqtzNn1Ye3ytgiz9FMVfcK25T7+4VU1TL93K8nHkHLzLmQihFekG2/kXoq2qt9Q2ooKiSmmb2SRO2T4eUKRM6Q9VMi2PVMO4Y2nQR5+QfUoshJQjL8lYTa9HZc7tcrvKJbpWzVTx2GQjDfADAHmCQpqmoo52VFJPJBMw+xkjcWuHnCSQrqqolksg6R9UxMDDXRSfzpKdpPyYTTedS3m9gNudfJLGDkRDDWD+iAM+fKaULKxwTtIuzHqw6qvGn4JYbVPHHHI/bcHxB2TjHzBI3+/3HUE8U90lZJJE0sYWMDcA8e5NaFdI3tXkW6oklp1zf7PQR0NHUxdXj9oJItotB7s8lwXPUVyudyZcah8TaprNjeRRBu0PKOwpqQihFO0hbFamolqpTLO/aeRjOMYHgEmxj5HtjiYXvcQ1rG9riewBYPAZVpdFmjXsfHfrnGWkDNJC8cfxz9XjlZy5FijZYxcmTjRtjbp/T9NQkDff5Scjvee30eZCfB2IXxZNyds9iVHl+t+zajyzP+kUirbn0ja3yyF1DGSXkkjPbnxSXrNtPvFo87vSvrLqInl7TKpQrUdoy1Hsox+e70rQ6KtXvX/iO9Kv1ECdtlXLCtA6JtZ/kzh4Pd6Vr6xrX95k/PKfUQHbZWSFZZ0NbO6KQf1hWnrEtvKf9Ir9RAdtlboVjnQlu7t+P6a0Og6L7uo/OHoTvwHbZXaFYR0FRffagH8YehaHQNN75qPk9CvfgTSRAEKfHQFP3VVR/d9C0OgIu6tn/ADQnfhyNJEEQp0dAM7qyX9GEmdAcq9/niHpTvQ5GjIShTU6Bd7/d+h/7rQ6Bm7riPPB/5K96HI0ZDUKYHQNR+EGfq5/xLU6Dq/fsfniI+tO9DkmrIihS31iVfv2L9GfStDoWv7qmnPiHD6le7DkujIqhSj1jXH3xTf3vQlYNB1b3Ynr4IRzEb3/JwTuw5GkiJJWlpp6yoZT0kEk8zzhscbS4lWfY+jSyvc0114kq3fe42bkHzEk/KrBs9jtdlh3dsooqcH2zmt9k7xd2lefJ1kY/ijccTfsgWiejXq0kVw1C1rpRh0dIMFrDzee8+QcPFWcBhACyvnzySyO5HojFR9AhCFg0NDqUZPisdVHJOWwOSNgclrYlDZ1UI6qnLdhG7CuwobOqhY6qE57sLO7CbChr6qFg0oTpuxyRuxyTYUNXVAjqg5J13Y5LG7HJNhQ1dUCOqDknXdDkjdDkrsKGk0gR1QJ13Y5I3Q5JsShp6oOSx1QJ23Q5I3Q5JsKGg0YR1MJ3MQ5LG6HJNhQ0GjHJHUxyTvuhyRuhyTYUM/UxyWOpjknjdDkjdDkrsKGbqQ5I6mE87ockbkck2FDL1ILspZqinw3a22fcuXbufIjcjko5JijognbM3LeB7we5LLhbGWu2m8CutjtoZPasM0boQhQAhCEBjCMLKEBjCMLKEBjCMLKEBjCMLKEBjCMLKEBrhGFshAa4RhbIQGuyjZWyEBrsrGyt0IDTZRsrdCA02UbC3QgNNlY2UohAJ7KyG4W6EAIQhAf/2Q=="/>
          <p:cNvSpPr>
            <a:spLocks noChangeAspect="1" noChangeArrowheads="1"/>
          </p:cNvSpPr>
          <p:nvPr/>
        </p:nvSpPr>
        <p:spPr bwMode="auto">
          <a:xfrm>
            <a:off x="155575" y="-555626"/>
            <a:ext cx="2190750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1" algn="l" rtl="0">
              <a:spcBef>
                <a:spcPct val="0"/>
              </a:spcBef>
            </a:pPr>
            <a:r>
              <a:rPr lang="ru-RU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Развитие проектного менеджмента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 rot="10800000">
            <a:off x="4499992" y="1292776"/>
            <a:ext cx="2016224" cy="2448272"/>
          </a:xfrm>
          <a:prstGeom prst="curvedRightArrow">
            <a:avLst>
              <a:gd name="adj1" fmla="val 25000"/>
              <a:gd name="adj2" fmla="val 50508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10800000">
            <a:off x="4499992" y="2516912"/>
            <a:ext cx="1440160" cy="2582768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10800000">
            <a:off x="4499992" y="3875544"/>
            <a:ext cx="1440160" cy="2448272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843810" y="2641248"/>
            <a:ext cx="1630235" cy="1296144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3152945" y="3953376"/>
            <a:ext cx="1224136" cy="1296144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Current projects\2015\1 Проектный олимп\egypt_310820120810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346813"/>
            <a:ext cx="1436291" cy="10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05813" y="5346813"/>
            <a:ext cx="247126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Отдельные масштабные комплексные проекты на государственном уровне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128570" y="4464521"/>
            <a:ext cx="2334747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Масштабные инвестиционные бизнес- проекты, капитальное строительство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474010" y="3254298"/>
            <a:ext cx="233474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Широкое применение в бизнесе, различные типы проектов (ИТ и др.)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12825" y="3079329"/>
            <a:ext cx="233474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Применение проектного менеджмента государственными организациями на различных уровнях , проекты ГЧП</a:t>
            </a:r>
            <a:endParaRPr lang="en-US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622857" y="1336413"/>
            <a:ext cx="2485647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Компетентность организаций в области проектного менеджмента – конкурентное преимущество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796002" y="1336412"/>
            <a:ext cx="267804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Компетентность государства в области эффективного развития - преимущество на международной арене</a:t>
            </a:r>
          </a:p>
        </p:txBody>
      </p:sp>
      <p:pic>
        <p:nvPicPr>
          <p:cNvPr id="1027" name="Picture 3" descr="C:\Current projects\2015\1 Проектный олимп\Освоение космоса - 8_ r_november 2010_html_4271b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7" y="1336411"/>
            <a:ext cx="1696385" cy="14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в организации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Проект</a:t>
            </a:r>
            <a:r>
              <a:rPr lang="ru-RU" dirty="0" smtClean="0"/>
              <a:t> -  уникальная деятельность временного характера, направленная на достижение определенных целей. </a:t>
            </a:r>
          </a:p>
          <a:p>
            <a:endParaRPr lang="ru-RU" dirty="0" smtClean="0"/>
          </a:p>
          <a:p>
            <a:r>
              <a:rPr lang="ru-RU" sz="2100" i="1" dirty="0"/>
              <a:t>Проект</a:t>
            </a:r>
            <a:r>
              <a:rPr lang="ru-RU" dirty="0" smtClean="0"/>
              <a:t> </a:t>
            </a:r>
            <a:r>
              <a:rPr lang="ru-RU" dirty="0"/>
              <a:t>- комплекс взаимосвязанных мероприятий, направленных на достижение уникальных результатов в условиях временных и ресурсных ограничений; </a:t>
            </a:r>
            <a:endParaRPr lang="uk-UA" dirty="0" smtClean="0"/>
          </a:p>
          <a:p>
            <a:endParaRPr lang="uk-UA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Проекты направлены на достижение конкретных целей. Однако в некоторых проектах цели и требования к результатам могут уточняться по мере выполнения проекта.</a:t>
            </a:r>
            <a:endParaRPr lang="ru-RU" i="1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Степень уникальности может значительно отличаться от одного проекта к другому. Уникальность может быть связана как с конечными целями проекта, так и с условиями их достижения. </a:t>
            </a:r>
            <a:endParaRPr lang="ru-RU" i="1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Как правило, проекты предполагают необходимость координированного выполнения взаимосвязанных действий несколькими исполнителями. </a:t>
            </a:r>
            <a:endParaRPr lang="ru-RU" i="1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Проект предполагает создание временной организационной структуры для достижения поставленной цели.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1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Проекты в организации (2)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555" y="1113092"/>
            <a:ext cx="7344816" cy="4968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1274" y="1484784"/>
            <a:ext cx="2808312" cy="36004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Стратегия </a:t>
            </a:r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организации</a:t>
            </a:r>
            <a:endParaRPr lang="ru-RU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0739" y="2492896"/>
            <a:ext cx="5184576" cy="381642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7" name="TextBox 6"/>
          <p:cNvSpPr txBox="1"/>
          <p:nvPr/>
        </p:nvSpPr>
        <p:spPr>
          <a:xfrm>
            <a:off x="914557" y="816967"/>
            <a:ext cx="1825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Внешнее окружение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531" y="1131475"/>
            <a:ext cx="2606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Организационное окружение </a:t>
            </a:r>
            <a:endParaRPr lang="ru-RU" sz="1400" b="1" i="1" dirty="0"/>
          </a:p>
        </p:txBody>
      </p:sp>
      <p:cxnSp>
        <p:nvCxnSpPr>
          <p:cNvPr id="9" name="Соединительная линия уступом 8"/>
          <p:cNvCxnSpPr>
            <a:endCxn id="5" idx="1"/>
          </p:cNvCxnSpPr>
          <p:nvPr/>
        </p:nvCxnSpPr>
        <p:spPr>
          <a:xfrm rot="5400000" flipH="1" flipV="1">
            <a:off x="1758653" y="1751275"/>
            <a:ext cx="709091" cy="536151"/>
          </a:xfrm>
          <a:prstGeom prst="bentConnector2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>
            <a:stCxn id="5" idx="3"/>
          </p:cNvCxnSpPr>
          <p:nvPr/>
        </p:nvCxnSpPr>
        <p:spPr>
          <a:xfrm>
            <a:off x="5189586" y="1664804"/>
            <a:ext cx="415083" cy="370331"/>
          </a:xfrm>
          <a:prstGeom prst="bentConnector2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12787" y="3615998"/>
            <a:ext cx="4392488" cy="2196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2" name="Прямоугольник 11"/>
          <p:cNvSpPr/>
          <p:nvPr/>
        </p:nvSpPr>
        <p:spPr>
          <a:xfrm>
            <a:off x="4292907" y="4077072"/>
            <a:ext cx="309634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3" name="Прямоугольник 12"/>
          <p:cNvSpPr/>
          <p:nvPr/>
        </p:nvSpPr>
        <p:spPr>
          <a:xfrm>
            <a:off x="1075032" y="3140968"/>
            <a:ext cx="1540509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4" name="Прямоугольник 13"/>
          <p:cNvSpPr/>
          <p:nvPr/>
        </p:nvSpPr>
        <p:spPr>
          <a:xfrm>
            <a:off x="1752688" y="4628956"/>
            <a:ext cx="2088232" cy="499649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Результаты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(Deliverables)</a:t>
            </a:r>
            <a:endParaRPr lang="ru-RU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6804" y="2543276"/>
            <a:ext cx="1998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Проектное окружение</a:t>
            </a:r>
            <a:endParaRPr lang="ru-RU" sz="1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49422" y="4028216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Операционная</a:t>
            </a:r>
          </a:p>
          <a:p>
            <a:pPr algn="ctr"/>
            <a:r>
              <a:rPr lang="ru-RU" sz="1400" b="1" dirty="0" smtClean="0"/>
              <a:t>деятельность 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64915" y="4382055"/>
            <a:ext cx="2941058" cy="338761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Процессы управления проектом</a:t>
            </a:r>
            <a:endParaRPr lang="ru-RU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64915" y="4789844"/>
            <a:ext cx="2941058" cy="338761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Процессы создания продукта</a:t>
            </a:r>
            <a:endParaRPr lang="ru-RU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70550" y="5209038"/>
            <a:ext cx="2941058" cy="338761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Вспомогательные процессы</a:t>
            </a:r>
            <a:endParaRPr lang="ru-RU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57791" y="2373895"/>
            <a:ext cx="1574664" cy="477158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Выгоды</a:t>
            </a:r>
            <a:endParaRPr lang="en-US" sz="1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(Benefits)</a:t>
            </a:r>
            <a:endParaRPr lang="ru-RU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54438" y="3112803"/>
            <a:ext cx="2088232" cy="338761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Бизнес план</a:t>
            </a:r>
            <a:endParaRPr lang="ru-RU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08314" y="2573968"/>
            <a:ext cx="2232248" cy="338761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Руководство проектами</a:t>
            </a:r>
            <a:endParaRPr lang="ru-RU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60553" y="2035135"/>
            <a:ext cx="2088232" cy="338761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Возможности</a:t>
            </a:r>
            <a:endParaRPr lang="ru-RU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793" y="4074278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Проект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48791" y="3615291"/>
            <a:ext cx="19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Организация проекта</a:t>
            </a:r>
          </a:p>
        </p:txBody>
      </p:sp>
      <p:cxnSp>
        <p:nvCxnSpPr>
          <p:cNvPr id="26" name="Прямая со стрелкой 25"/>
          <p:cNvCxnSpPr>
            <a:stCxn id="14" idx="3"/>
            <a:endCxn id="12" idx="1"/>
          </p:cNvCxnSpPr>
          <p:nvPr/>
        </p:nvCxnSpPr>
        <p:spPr>
          <a:xfrm flipV="1">
            <a:off x="3840920" y="4869160"/>
            <a:ext cx="451987" cy="9621"/>
          </a:xfrm>
          <a:prstGeom prst="straightConnector1">
            <a:avLst/>
          </a:prstGeom>
          <a:ln w="28575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624134" y="3454358"/>
            <a:ext cx="0" cy="622714"/>
          </a:xfrm>
          <a:prstGeom prst="straightConnector1">
            <a:avLst/>
          </a:prstGeom>
          <a:ln w="28575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0" idx="2"/>
            <a:endCxn id="13" idx="0"/>
          </p:cNvCxnSpPr>
          <p:nvPr/>
        </p:nvCxnSpPr>
        <p:spPr>
          <a:xfrm>
            <a:off x="1845123" y="2851053"/>
            <a:ext cx="164" cy="28991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618623" y="2373896"/>
            <a:ext cx="164" cy="73890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48264" y="6433115"/>
            <a:ext cx="1821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Источник:</a:t>
            </a:r>
            <a:r>
              <a:rPr lang="en-US" sz="1400" i="1" dirty="0" smtClean="0"/>
              <a:t> ISO 21500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4945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проектами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641" y="797747"/>
            <a:ext cx="8229600" cy="255924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0" defTabSz="762000"/>
            <a:r>
              <a:rPr lang="ru-RU" b="1" dirty="0" smtClean="0"/>
              <a:t>Управление проектом - </a:t>
            </a:r>
            <a:r>
              <a:rPr lang="ru-RU" dirty="0" smtClean="0"/>
              <a:t>использование знаний, навыков, методов, средств и технологий при выполнении проекта с целью достижения ожиданий участников проекта.</a:t>
            </a:r>
          </a:p>
          <a:p>
            <a:endParaRPr lang="ru-RU" sz="1050" b="1" dirty="0" smtClean="0"/>
          </a:p>
          <a:p>
            <a:r>
              <a:rPr lang="ru-RU" b="1" dirty="0" smtClean="0"/>
              <a:t>Управление проектами </a:t>
            </a:r>
            <a:r>
              <a:rPr lang="ru-RU" dirty="0" smtClean="0"/>
              <a:t>– это наука определения цели деятельности и организации работ группы людей так, чтобы эти цели достигались по завершении деятельности.</a:t>
            </a:r>
            <a:r>
              <a:rPr lang="ru-RU" i="1" dirty="0" smtClean="0">
                <a:latin typeface="Times New Roman" pitchFamily="18" charset="0"/>
              </a:rPr>
              <a:t> </a:t>
            </a:r>
          </a:p>
          <a:p>
            <a:r>
              <a:rPr lang="ru-RU" i="1" dirty="0">
                <a:latin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</a:rPr>
              <a:t>					Мартин Барнс</a:t>
            </a:r>
            <a:endParaRPr lang="ru-RU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1835696" y="3284984"/>
            <a:ext cx="4752528" cy="3218050"/>
            <a:chOff x="2074642" y="1771650"/>
            <a:chExt cx="6015801" cy="4460733"/>
          </a:xfrm>
        </p:grpSpPr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3586163" y="4219575"/>
              <a:ext cx="3476625" cy="1854200"/>
            </a:xfrm>
            <a:custGeom>
              <a:avLst/>
              <a:gdLst>
                <a:gd name="T0" fmla="*/ 2147483647 w 2862"/>
                <a:gd name="T1" fmla="*/ 2147483647 h 1505"/>
                <a:gd name="T2" fmla="*/ 2147483647 w 2862"/>
                <a:gd name="T3" fmla="*/ 2147483647 h 1505"/>
                <a:gd name="T4" fmla="*/ 2147483647 w 2862"/>
                <a:gd name="T5" fmla="*/ 2147483647 h 1505"/>
                <a:gd name="T6" fmla="*/ 2147483647 w 2862"/>
                <a:gd name="T7" fmla="*/ 2147483647 h 1505"/>
                <a:gd name="T8" fmla="*/ 2147483647 w 2862"/>
                <a:gd name="T9" fmla="*/ 2143260460 h 1505"/>
                <a:gd name="T10" fmla="*/ 2147483647 w 2862"/>
                <a:gd name="T11" fmla="*/ 2097723541 h 1505"/>
                <a:gd name="T12" fmla="*/ 2147483647 w 2862"/>
                <a:gd name="T13" fmla="*/ 2050668765 h 1505"/>
                <a:gd name="T14" fmla="*/ 2147483647 w 2862"/>
                <a:gd name="T15" fmla="*/ 1999060420 h 1505"/>
                <a:gd name="T16" fmla="*/ 2147483647 w 2862"/>
                <a:gd name="T17" fmla="*/ 1944416363 h 1505"/>
                <a:gd name="T18" fmla="*/ 2147483647 w 2862"/>
                <a:gd name="T19" fmla="*/ 1886736594 h 1505"/>
                <a:gd name="T20" fmla="*/ 2147483647 w 2862"/>
                <a:gd name="T21" fmla="*/ 1816913974 h 1505"/>
                <a:gd name="T22" fmla="*/ 2147483647 w 2862"/>
                <a:gd name="T23" fmla="*/ 1753162780 h 1505"/>
                <a:gd name="T24" fmla="*/ 2147483647 w 2862"/>
                <a:gd name="T25" fmla="*/ 1642356809 h 1505"/>
                <a:gd name="T26" fmla="*/ 2147483647 w 2862"/>
                <a:gd name="T27" fmla="*/ 1508781763 h 1505"/>
                <a:gd name="T28" fmla="*/ 2147483647 w 2862"/>
                <a:gd name="T29" fmla="*/ 1396457936 h 1505"/>
                <a:gd name="T30" fmla="*/ 2147483647 w 2862"/>
                <a:gd name="T31" fmla="*/ 1267437383 h 1505"/>
                <a:gd name="T32" fmla="*/ 2147483647 w 2862"/>
                <a:gd name="T33" fmla="*/ 1118685006 h 1505"/>
                <a:gd name="T34" fmla="*/ 2147483647 w 2862"/>
                <a:gd name="T35" fmla="*/ 0 h 1505"/>
                <a:gd name="T36" fmla="*/ 2147483647 w 2862"/>
                <a:gd name="T37" fmla="*/ 547958581 h 1505"/>
                <a:gd name="T38" fmla="*/ 2147483647 w 2862"/>
                <a:gd name="T39" fmla="*/ 660282562 h 1505"/>
                <a:gd name="T40" fmla="*/ 2147483647 w 2862"/>
                <a:gd name="T41" fmla="*/ 761980163 h 1505"/>
                <a:gd name="T42" fmla="*/ 2147483647 w 2862"/>
                <a:gd name="T43" fmla="*/ 842429008 h 1505"/>
                <a:gd name="T44" fmla="*/ 2147483647 w 2862"/>
                <a:gd name="T45" fmla="*/ 913769484 h 1505"/>
                <a:gd name="T46" fmla="*/ 2147483647 w 2862"/>
                <a:gd name="T47" fmla="*/ 986627816 h 1505"/>
                <a:gd name="T48" fmla="*/ 2147483647 w 2862"/>
                <a:gd name="T49" fmla="*/ 1045825442 h 1505"/>
                <a:gd name="T50" fmla="*/ 2147483647 w 2862"/>
                <a:gd name="T51" fmla="*/ 1083773080 h 1505"/>
                <a:gd name="T52" fmla="*/ 2054071831 w 2862"/>
                <a:gd name="T53" fmla="*/ 1120202862 h 1505"/>
                <a:gd name="T54" fmla="*/ 1913888091 w 2862"/>
                <a:gd name="T55" fmla="*/ 1138417137 h 1505"/>
                <a:gd name="T56" fmla="*/ 1674836798 w 2862"/>
                <a:gd name="T57" fmla="*/ 1146006419 h 1505"/>
                <a:gd name="T58" fmla="*/ 1475626982 w 2862"/>
                <a:gd name="T59" fmla="*/ 1108058780 h 1505"/>
                <a:gd name="T60" fmla="*/ 1270514377 w 2862"/>
                <a:gd name="T61" fmla="*/ 1033682592 h 1505"/>
                <a:gd name="T62" fmla="*/ 1086061383 w 2862"/>
                <a:gd name="T63" fmla="*/ 925912334 h 1505"/>
                <a:gd name="T64" fmla="*/ 0 w 2862"/>
                <a:gd name="T65" fmla="*/ 1443512712 h 1505"/>
                <a:gd name="T66" fmla="*/ 98867591 w 2862"/>
                <a:gd name="T67" fmla="*/ 1551282970 h 1505"/>
                <a:gd name="T68" fmla="*/ 196258041 w 2862"/>
                <a:gd name="T69" fmla="*/ 1648428234 h 1505"/>
                <a:gd name="T70" fmla="*/ 302502790 w 2862"/>
                <a:gd name="T71" fmla="*/ 1745573498 h 1505"/>
                <a:gd name="T72" fmla="*/ 408748830 w 2862"/>
                <a:gd name="T73" fmla="*/ 1827538968 h 1505"/>
                <a:gd name="T74" fmla="*/ 526798551 w 2862"/>
                <a:gd name="T75" fmla="*/ 1909505670 h 1505"/>
                <a:gd name="T76" fmla="*/ 643373714 w 2862"/>
                <a:gd name="T77" fmla="*/ 1980846145 h 1505"/>
                <a:gd name="T78" fmla="*/ 752569099 w 2862"/>
                <a:gd name="T79" fmla="*/ 2041561628 h 1505"/>
                <a:gd name="T80" fmla="*/ 892754054 w 2862"/>
                <a:gd name="T81" fmla="*/ 2105312822 h 1505"/>
                <a:gd name="T82" fmla="*/ 1028511233 w 2862"/>
                <a:gd name="T83" fmla="*/ 2147483647 h 1505"/>
                <a:gd name="T84" fmla="*/ 1149512805 w 2862"/>
                <a:gd name="T85" fmla="*/ 2147483647 h 1505"/>
                <a:gd name="T86" fmla="*/ 1274941241 w 2862"/>
                <a:gd name="T87" fmla="*/ 2147483647 h 1505"/>
                <a:gd name="T88" fmla="*/ 1421028682 w 2862"/>
                <a:gd name="T89" fmla="*/ 2147483647 h 1505"/>
                <a:gd name="T90" fmla="*/ 1573018609 w 2862"/>
                <a:gd name="T91" fmla="*/ 2147483647 h 1505"/>
                <a:gd name="T92" fmla="*/ 1710251714 w 2862"/>
                <a:gd name="T93" fmla="*/ 2147483647 h 1505"/>
                <a:gd name="T94" fmla="*/ 1853387305 w 2862"/>
                <a:gd name="T95" fmla="*/ 2147483647 h 1505"/>
                <a:gd name="T96" fmla="*/ 1996522895 w 2862"/>
                <a:gd name="T97" fmla="*/ 2147483647 h 1505"/>
                <a:gd name="T98" fmla="*/ 2121951028 w 2862"/>
                <a:gd name="T99" fmla="*/ 2147483647 h 15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62"/>
                <a:gd name="T151" fmla="*/ 0 h 1505"/>
                <a:gd name="T152" fmla="*/ 2862 w 2862"/>
                <a:gd name="T153" fmla="*/ 1505 h 15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62" h="1505">
                  <a:moveTo>
                    <a:pt x="1438" y="1487"/>
                  </a:moveTo>
                  <a:lnTo>
                    <a:pt x="1468" y="1482"/>
                  </a:lnTo>
                  <a:lnTo>
                    <a:pt x="1507" y="1476"/>
                  </a:lnTo>
                  <a:lnTo>
                    <a:pt x="1546" y="1468"/>
                  </a:lnTo>
                  <a:lnTo>
                    <a:pt x="1574" y="1461"/>
                  </a:lnTo>
                  <a:lnTo>
                    <a:pt x="1607" y="1453"/>
                  </a:lnTo>
                  <a:lnTo>
                    <a:pt x="1640" y="1443"/>
                  </a:lnTo>
                  <a:lnTo>
                    <a:pt x="1673" y="1435"/>
                  </a:lnTo>
                  <a:lnTo>
                    <a:pt x="1702" y="1425"/>
                  </a:lnTo>
                  <a:lnTo>
                    <a:pt x="1735" y="1412"/>
                  </a:lnTo>
                  <a:lnTo>
                    <a:pt x="1776" y="1397"/>
                  </a:lnTo>
                  <a:lnTo>
                    <a:pt x="1810" y="1382"/>
                  </a:lnTo>
                  <a:lnTo>
                    <a:pt x="1843" y="1368"/>
                  </a:lnTo>
                  <a:lnTo>
                    <a:pt x="1881" y="1351"/>
                  </a:lnTo>
                  <a:lnTo>
                    <a:pt x="1917" y="1333"/>
                  </a:lnTo>
                  <a:lnTo>
                    <a:pt x="1950" y="1317"/>
                  </a:lnTo>
                  <a:lnTo>
                    <a:pt x="1979" y="1297"/>
                  </a:lnTo>
                  <a:lnTo>
                    <a:pt x="2007" y="1281"/>
                  </a:lnTo>
                  <a:lnTo>
                    <a:pt x="2035" y="1261"/>
                  </a:lnTo>
                  <a:lnTo>
                    <a:pt x="2066" y="1243"/>
                  </a:lnTo>
                  <a:lnTo>
                    <a:pt x="2101" y="1220"/>
                  </a:lnTo>
                  <a:lnTo>
                    <a:pt x="2132" y="1197"/>
                  </a:lnTo>
                  <a:lnTo>
                    <a:pt x="2161" y="1174"/>
                  </a:lnTo>
                  <a:lnTo>
                    <a:pt x="2188" y="1155"/>
                  </a:lnTo>
                  <a:lnTo>
                    <a:pt x="2234" y="1119"/>
                  </a:lnTo>
                  <a:lnTo>
                    <a:pt x="2275" y="1082"/>
                  </a:lnTo>
                  <a:lnTo>
                    <a:pt x="2316" y="1041"/>
                  </a:lnTo>
                  <a:lnTo>
                    <a:pt x="2358" y="994"/>
                  </a:lnTo>
                  <a:lnTo>
                    <a:pt x="2388" y="959"/>
                  </a:lnTo>
                  <a:lnTo>
                    <a:pt x="2421" y="920"/>
                  </a:lnTo>
                  <a:lnTo>
                    <a:pt x="2457" y="878"/>
                  </a:lnTo>
                  <a:lnTo>
                    <a:pt x="2488" y="835"/>
                  </a:lnTo>
                  <a:lnTo>
                    <a:pt x="2517" y="789"/>
                  </a:lnTo>
                  <a:lnTo>
                    <a:pt x="2553" y="737"/>
                  </a:lnTo>
                  <a:lnTo>
                    <a:pt x="2862" y="917"/>
                  </a:lnTo>
                  <a:lnTo>
                    <a:pt x="2560" y="0"/>
                  </a:lnTo>
                  <a:lnTo>
                    <a:pt x="1581" y="174"/>
                  </a:lnTo>
                  <a:lnTo>
                    <a:pt x="1910" y="361"/>
                  </a:lnTo>
                  <a:lnTo>
                    <a:pt x="1883" y="400"/>
                  </a:lnTo>
                  <a:lnTo>
                    <a:pt x="1853" y="435"/>
                  </a:lnTo>
                  <a:lnTo>
                    <a:pt x="1824" y="469"/>
                  </a:lnTo>
                  <a:lnTo>
                    <a:pt x="1794" y="502"/>
                  </a:lnTo>
                  <a:lnTo>
                    <a:pt x="1769" y="527"/>
                  </a:lnTo>
                  <a:lnTo>
                    <a:pt x="1743" y="555"/>
                  </a:lnTo>
                  <a:lnTo>
                    <a:pt x="1714" y="577"/>
                  </a:lnTo>
                  <a:lnTo>
                    <a:pt x="1681" y="602"/>
                  </a:lnTo>
                  <a:lnTo>
                    <a:pt x="1642" y="628"/>
                  </a:lnTo>
                  <a:lnTo>
                    <a:pt x="1609" y="650"/>
                  </a:lnTo>
                  <a:lnTo>
                    <a:pt x="1581" y="666"/>
                  </a:lnTo>
                  <a:lnTo>
                    <a:pt x="1540" y="689"/>
                  </a:lnTo>
                  <a:lnTo>
                    <a:pt x="1504" y="704"/>
                  </a:lnTo>
                  <a:lnTo>
                    <a:pt x="1473" y="714"/>
                  </a:lnTo>
                  <a:lnTo>
                    <a:pt x="1440" y="725"/>
                  </a:lnTo>
                  <a:lnTo>
                    <a:pt x="1392" y="738"/>
                  </a:lnTo>
                  <a:lnTo>
                    <a:pt x="1345" y="745"/>
                  </a:lnTo>
                  <a:lnTo>
                    <a:pt x="1297" y="750"/>
                  </a:lnTo>
                  <a:lnTo>
                    <a:pt x="1227" y="753"/>
                  </a:lnTo>
                  <a:lnTo>
                    <a:pt x="1135" y="755"/>
                  </a:lnTo>
                  <a:lnTo>
                    <a:pt x="1064" y="745"/>
                  </a:lnTo>
                  <a:lnTo>
                    <a:pt x="1000" y="730"/>
                  </a:lnTo>
                  <a:lnTo>
                    <a:pt x="927" y="709"/>
                  </a:lnTo>
                  <a:lnTo>
                    <a:pt x="861" y="681"/>
                  </a:lnTo>
                  <a:lnTo>
                    <a:pt x="795" y="648"/>
                  </a:lnTo>
                  <a:lnTo>
                    <a:pt x="736" y="610"/>
                  </a:lnTo>
                  <a:lnTo>
                    <a:pt x="679" y="559"/>
                  </a:lnTo>
                  <a:lnTo>
                    <a:pt x="0" y="951"/>
                  </a:lnTo>
                  <a:lnTo>
                    <a:pt x="28" y="984"/>
                  </a:lnTo>
                  <a:lnTo>
                    <a:pt x="67" y="1022"/>
                  </a:lnTo>
                  <a:lnTo>
                    <a:pt x="100" y="1055"/>
                  </a:lnTo>
                  <a:lnTo>
                    <a:pt x="133" y="1086"/>
                  </a:lnTo>
                  <a:lnTo>
                    <a:pt x="166" y="1117"/>
                  </a:lnTo>
                  <a:lnTo>
                    <a:pt x="205" y="1150"/>
                  </a:lnTo>
                  <a:lnTo>
                    <a:pt x="241" y="1178"/>
                  </a:lnTo>
                  <a:lnTo>
                    <a:pt x="277" y="1204"/>
                  </a:lnTo>
                  <a:lnTo>
                    <a:pt x="318" y="1230"/>
                  </a:lnTo>
                  <a:lnTo>
                    <a:pt x="357" y="1258"/>
                  </a:lnTo>
                  <a:lnTo>
                    <a:pt x="398" y="1284"/>
                  </a:lnTo>
                  <a:lnTo>
                    <a:pt x="436" y="1305"/>
                  </a:lnTo>
                  <a:lnTo>
                    <a:pt x="474" y="1327"/>
                  </a:lnTo>
                  <a:lnTo>
                    <a:pt x="510" y="1345"/>
                  </a:lnTo>
                  <a:lnTo>
                    <a:pt x="559" y="1368"/>
                  </a:lnTo>
                  <a:lnTo>
                    <a:pt x="605" y="1387"/>
                  </a:lnTo>
                  <a:lnTo>
                    <a:pt x="658" y="1407"/>
                  </a:lnTo>
                  <a:lnTo>
                    <a:pt x="697" y="1422"/>
                  </a:lnTo>
                  <a:lnTo>
                    <a:pt x="735" y="1437"/>
                  </a:lnTo>
                  <a:lnTo>
                    <a:pt x="779" y="1450"/>
                  </a:lnTo>
                  <a:lnTo>
                    <a:pt x="822" y="1461"/>
                  </a:lnTo>
                  <a:lnTo>
                    <a:pt x="864" y="1471"/>
                  </a:lnTo>
                  <a:lnTo>
                    <a:pt x="913" y="1481"/>
                  </a:lnTo>
                  <a:lnTo>
                    <a:pt x="963" y="1489"/>
                  </a:lnTo>
                  <a:lnTo>
                    <a:pt x="1013" y="1496"/>
                  </a:lnTo>
                  <a:lnTo>
                    <a:pt x="1066" y="1501"/>
                  </a:lnTo>
                  <a:lnTo>
                    <a:pt x="1105" y="1502"/>
                  </a:lnTo>
                  <a:lnTo>
                    <a:pt x="1159" y="1505"/>
                  </a:lnTo>
                  <a:lnTo>
                    <a:pt x="1214" y="1505"/>
                  </a:lnTo>
                  <a:lnTo>
                    <a:pt x="1256" y="1504"/>
                  </a:lnTo>
                  <a:lnTo>
                    <a:pt x="1302" y="1502"/>
                  </a:lnTo>
                  <a:lnTo>
                    <a:pt x="1353" y="1499"/>
                  </a:lnTo>
                  <a:lnTo>
                    <a:pt x="1399" y="1492"/>
                  </a:lnTo>
                  <a:lnTo>
                    <a:pt x="1438" y="1487"/>
                  </a:lnTo>
                  <a:close/>
                </a:path>
              </a:pathLst>
            </a:custGeom>
            <a:solidFill>
              <a:srgbClr val="CC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3081338" y="2185988"/>
              <a:ext cx="1763712" cy="3306762"/>
            </a:xfrm>
            <a:custGeom>
              <a:avLst/>
              <a:gdLst>
                <a:gd name="T0" fmla="*/ 2096602825 w 1452"/>
                <a:gd name="T1" fmla="*/ 7589289 h 2684"/>
                <a:gd name="T2" fmla="*/ 1987420343 w 1452"/>
                <a:gd name="T3" fmla="*/ 28840533 h 2684"/>
                <a:gd name="T4" fmla="*/ 1892992546 w 1452"/>
                <a:gd name="T5" fmla="*/ 54644118 h 2684"/>
                <a:gd name="T6" fmla="*/ 1798563535 w 1452"/>
                <a:gd name="T7" fmla="*/ 81965571 h 2684"/>
                <a:gd name="T8" fmla="*/ 1704135738 w 1452"/>
                <a:gd name="T9" fmla="*/ 116877524 h 2684"/>
                <a:gd name="T10" fmla="*/ 1597903707 w 1452"/>
                <a:gd name="T11" fmla="*/ 160896621 h 2684"/>
                <a:gd name="T12" fmla="*/ 1493147509 w 1452"/>
                <a:gd name="T13" fmla="*/ 207951471 h 2684"/>
                <a:gd name="T14" fmla="*/ 1391341763 w 1452"/>
                <a:gd name="T15" fmla="*/ 261077713 h 2684"/>
                <a:gd name="T16" fmla="*/ 1304290701 w 1452"/>
                <a:gd name="T17" fmla="*/ 315721811 h 2684"/>
                <a:gd name="T18" fmla="*/ 1217239336 w 1452"/>
                <a:gd name="T19" fmla="*/ 373401702 h 2684"/>
                <a:gd name="T20" fmla="*/ 1121335706 w 1452"/>
                <a:gd name="T21" fmla="*/ 444742233 h 2684"/>
                <a:gd name="T22" fmla="*/ 1035760477 w 1452"/>
                <a:gd name="T23" fmla="*/ 510011334 h 2684"/>
                <a:gd name="T24" fmla="*/ 900019076 w 1452"/>
                <a:gd name="T25" fmla="*/ 634478106 h 2684"/>
                <a:gd name="T26" fmla="*/ 784935692 w 1452"/>
                <a:gd name="T27" fmla="*/ 755910549 h 2684"/>
                <a:gd name="T28" fmla="*/ 691982514 w 1452"/>
                <a:gd name="T29" fmla="*/ 868234462 h 2684"/>
                <a:gd name="T30" fmla="*/ 596078732 w 1452"/>
                <a:gd name="T31" fmla="*/ 997254806 h 2684"/>
                <a:gd name="T32" fmla="*/ 509027670 w 1452"/>
                <a:gd name="T33" fmla="*/ 1139937099 h 2684"/>
                <a:gd name="T34" fmla="*/ 429353344 w 1452"/>
                <a:gd name="T35" fmla="*/ 1278064588 h 2684"/>
                <a:gd name="T36" fmla="*/ 361483251 w 1452"/>
                <a:gd name="T37" fmla="*/ 1435925763 h 2684"/>
                <a:gd name="T38" fmla="*/ 302465650 w 1452"/>
                <a:gd name="T39" fmla="*/ 1602893775 h 2684"/>
                <a:gd name="T40" fmla="*/ 241972292 w 1452"/>
                <a:gd name="T41" fmla="*/ 1809327312 h 2684"/>
                <a:gd name="T42" fmla="*/ 206562020 w 1452"/>
                <a:gd name="T43" fmla="*/ 2009689418 h 2684"/>
                <a:gd name="T44" fmla="*/ 177052651 w 1452"/>
                <a:gd name="T45" fmla="*/ 2147483647 h 2684"/>
                <a:gd name="T46" fmla="*/ 177052651 w 1452"/>
                <a:gd name="T47" fmla="*/ 2147483647 h 2684"/>
                <a:gd name="T48" fmla="*/ 199185285 w 1452"/>
                <a:gd name="T49" fmla="*/ 2147483647 h 2684"/>
                <a:gd name="T50" fmla="*/ 233119724 w 1452"/>
                <a:gd name="T51" fmla="*/ 2147483647 h 2684"/>
                <a:gd name="T52" fmla="*/ 298039366 w 1452"/>
                <a:gd name="T53" fmla="*/ 2147483647 h 2684"/>
                <a:gd name="T54" fmla="*/ 376237936 w 1452"/>
                <a:gd name="T55" fmla="*/ 2147483647 h 2684"/>
                <a:gd name="T56" fmla="*/ 482469966 w 1452"/>
                <a:gd name="T57" fmla="*/ 2147483647 h 2684"/>
                <a:gd name="T58" fmla="*/ 1469540256 w 1452"/>
                <a:gd name="T59" fmla="*/ 2147483647 h 2684"/>
                <a:gd name="T60" fmla="*/ 1444457171 w 1452"/>
                <a:gd name="T61" fmla="*/ 2147483647 h 2684"/>
                <a:gd name="T62" fmla="*/ 1355931491 w 1452"/>
                <a:gd name="T63" fmla="*/ 2147483647 h 2684"/>
                <a:gd name="T64" fmla="*/ 1302814868 w 1452"/>
                <a:gd name="T65" fmla="*/ 2147483647 h 2684"/>
                <a:gd name="T66" fmla="*/ 1283635114 w 1452"/>
                <a:gd name="T67" fmla="*/ 2147483647 h 2684"/>
                <a:gd name="T68" fmla="*/ 1276257164 w 1452"/>
                <a:gd name="T69" fmla="*/ 2147483647 h 2684"/>
                <a:gd name="T70" fmla="*/ 1289536016 w 1452"/>
                <a:gd name="T71" fmla="*/ 2147483647 h 2684"/>
                <a:gd name="T72" fmla="*/ 1330848405 w 1452"/>
                <a:gd name="T73" fmla="*/ 1989956040 h 2684"/>
                <a:gd name="T74" fmla="*/ 1394292214 w 1452"/>
                <a:gd name="T75" fmla="*/ 1822988028 h 2684"/>
                <a:gd name="T76" fmla="*/ 1469540256 w 1452"/>
                <a:gd name="T77" fmla="*/ 1692449827 h 2684"/>
                <a:gd name="T78" fmla="*/ 1537410349 w 1452"/>
                <a:gd name="T79" fmla="*/ 1596822345 h 2684"/>
                <a:gd name="T80" fmla="*/ 1617084676 w 1452"/>
                <a:gd name="T81" fmla="*/ 1499677007 h 2684"/>
                <a:gd name="T82" fmla="*/ 1693807337 w 1452"/>
                <a:gd name="T83" fmla="*/ 1420747189 h 2684"/>
                <a:gd name="T84" fmla="*/ 1783808850 w 1452"/>
                <a:gd name="T85" fmla="*/ 1347887569 h 2684"/>
                <a:gd name="T86" fmla="*/ 1890040880 w 1452"/>
                <a:gd name="T87" fmla="*/ 1276546731 h 2684"/>
                <a:gd name="T88" fmla="*/ 1991846627 w 1452"/>
                <a:gd name="T89" fmla="*/ 1215831202 h 2684"/>
                <a:gd name="T90" fmla="*/ 2142341498 w 1452"/>
                <a:gd name="T91" fmla="*/ 1164222818 h 26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52"/>
                <a:gd name="T139" fmla="*/ 0 h 2684"/>
                <a:gd name="T140" fmla="*/ 1452 w 1452"/>
                <a:gd name="T141" fmla="*/ 2684 h 26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52" h="2684">
                  <a:moveTo>
                    <a:pt x="1452" y="0"/>
                  </a:moveTo>
                  <a:lnTo>
                    <a:pt x="1421" y="5"/>
                  </a:lnTo>
                  <a:lnTo>
                    <a:pt x="1389" y="10"/>
                  </a:lnTo>
                  <a:lnTo>
                    <a:pt x="1347" y="19"/>
                  </a:lnTo>
                  <a:lnTo>
                    <a:pt x="1316" y="26"/>
                  </a:lnTo>
                  <a:lnTo>
                    <a:pt x="1283" y="36"/>
                  </a:lnTo>
                  <a:lnTo>
                    <a:pt x="1252" y="46"/>
                  </a:lnTo>
                  <a:lnTo>
                    <a:pt x="1219" y="54"/>
                  </a:lnTo>
                  <a:lnTo>
                    <a:pt x="1188" y="64"/>
                  </a:lnTo>
                  <a:lnTo>
                    <a:pt x="1155" y="77"/>
                  </a:lnTo>
                  <a:lnTo>
                    <a:pt x="1116" y="92"/>
                  </a:lnTo>
                  <a:lnTo>
                    <a:pt x="1083" y="106"/>
                  </a:lnTo>
                  <a:lnTo>
                    <a:pt x="1048" y="121"/>
                  </a:lnTo>
                  <a:lnTo>
                    <a:pt x="1012" y="137"/>
                  </a:lnTo>
                  <a:lnTo>
                    <a:pt x="976" y="155"/>
                  </a:lnTo>
                  <a:lnTo>
                    <a:pt x="943" y="172"/>
                  </a:lnTo>
                  <a:lnTo>
                    <a:pt x="912" y="192"/>
                  </a:lnTo>
                  <a:lnTo>
                    <a:pt x="884" y="208"/>
                  </a:lnTo>
                  <a:lnTo>
                    <a:pt x="856" y="228"/>
                  </a:lnTo>
                  <a:lnTo>
                    <a:pt x="825" y="246"/>
                  </a:lnTo>
                  <a:lnTo>
                    <a:pt x="791" y="269"/>
                  </a:lnTo>
                  <a:lnTo>
                    <a:pt x="760" y="293"/>
                  </a:lnTo>
                  <a:lnTo>
                    <a:pt x="730" y="316"/>
                  </a:lnTo>
                  <a:lnTo>
                    <a:pt x="702" y="336"/>
                  </a:lnTo>
                  <a:lnTo>
                    <a:pt x="656" y="374"/>
                  </a:lnTo>
                  <a:lnTo>
                    <a:pt x="610" y="418"/>
                  </a:lnTo>
                  <a:lnTo>
                    <a:pt x="574" y="451"/>
                  </a:lnTo>
                  <a:lnTo>
                    <a:pt x="532" y="498"/>
                  </a:lnTo>
                  <a:lnTo>
                    <a:pt x="502" y="533"/>
                  </a:lnTo>
                  <a:lnTo>
                    <a:pt x="469" y="572"/>
                  </a:lnTo>
                  <a:lnTo>
                    <a:pt x="433" y="616"/>
                  </a:lnTo>
                  <a:lnTo>
                    <a:pt x="404" y="657"/>
                  </a:lnTo>
                  <a:lnTo>
                    <a:pt x="374" y="705"/>
                  </a:lnTo>
                  <a:lnTo>
                    <a:pt x="345" y="751"/>
                  </a:lnTo>
                  <a:lnTo>
                    <a:pt x="315" y="800"/>
                  </a:lnTo>
                  <a:lnTo>
                    <a:pt x="291" y="842"/>
                  </a:lnTo>
                  <a:lnTo>
                    <a:pt x="268" y="895"/>
                  </a:lnTo>
                  <a:lnTo>
                    <a:pt x="245" y="946"/>
                  </a:lnTo>
                  <a:lnTo>
                    <a:pt x="225" y="998"/>
                  </a:lnTo>
                  <a:lnTo>
                    <a:pt x="205" y="1056"/>
                  </a:lnTo>
                  <a:lnTo>
                    <a:pt x="181" y="1126"/>
                  </a:lnTo>
                  <a:lnTo>
                    <a:pt x="164" y="1192"/>
                  </a:lnTo>
                  <a:lnTo>
                    <a:pt x="148" y="1259"/>
                  </a:lnTo>
                  <a:lnTo>
                    <a:pt x="140" y="1324"/>
                  </a:lnTo>
                  <a:lnTo>
                    <a:pt x="128" y="1401"/>
                  </a:lnTo>
                  <a:lnTo>
                    <a:pt x="120" y="1497"/>
                  </a:lnTo>
                  <a:lnTo>
                    <a:pt x="118" y="1572"/>
                  </a:lnTo>
                  <a:lnTo>
                    <a:pt x="120" y="1646"/>
                  </a:lnTo>
                  <a:lnTo>
                    <a:pt x="127" y="1716"/>
                  </a:lnTo>
                  <a:lnTo>
                    <a:pt x="135" y="1782"/>
                  </a:lnTo>
                  <a:lnTo>
                    <a:pt x="143" y="1851"/>
                  </a:lnTo>
                  <a:lnTo>
                    <a:pt x="158" y="1921"/>
                  </a:lnTo>
                  <a:lnTo>
                    <a:pt x="177" y="1997"/>
                  </a:lnTo>
                  <a:lnTo>
                    <a:pt x="202" y="2074"/>
                  </a:lnTo>
                  <a:lnTo>
                    <a:pt x="227" y="2146"/>
                  </a:lnTo>
                  <a:lnTo>
                    <a:pt x="255" y="2216"/>
                  </a:lnTo>
                  <a:lnTo>
                    <a:pt x="287" y="2285"/>
                  </a:lnTo>
                  <a:lnTo>
                    <a:pt x="327" y="2351"/>
                  </a:lnTo>
                  <a:lnTo>
                    <a:pt x="0" y="2536"/>
                  </a:lnTo>
                  <a:lnTo>
                    <a:pt x="996" y="2684"/>
                  </a:lnTo>
                  <a:lnTo>
                    <a:pt x="1361" y="1769"/>
                  </a:lnTo>
                  <a:lnTo>
                    <a:pt x="979" y="1974"/>
                  </a:lnTo>
                  <a:lnTo>
                    <a:pt x="942" y="1915"/>
                  </a:lnTo>
                  <a:lnTo>
                    <a:pt x="919" y="1862"/>
                  </a:lnTo>
                  <a:lnTo>
                    <a:pt x="897" y="1808"/>
                  </a:lnTo>
                  <a:lnTo>
                    <a:pt x="883" y="1754"/>
                  </a:lnTo>
                  <a:lnTo>
                    <a:pt x="873" y="1702"/>
                  </a:lnTo>
                  <a:lnTo>
                    <a:pt x="870" y="1651"/>
                  </a:lnTo>
                  <a:lnTo>
                    <a:pt x="865" y="1600"/>
                  </a:lnTo>
                  <a:lnTo>
                    <a:pt x="865" y="1549"/>
                  </a:lnTo>
                  <a:lnTo>
                    <a:pt x="868" y="1488"/>
                  </a:lnTo>
                  <a:lnTo>
                    <a:pt x="874" y="1429"/>
                  </a:lnTo>
                  <a:lnTo>
                    <a:pt x="888" y="1364"/>
                  </a:lnTo>
                  <a:lnTo>
                    <a:pt x="902" y="1311"/>
                  </a:lnTo>
                  <a:lnTo>
                    <a:pt x="925" y="1252"/>
                  </a:lnTo>
                  <a:lnTo>
                    <a:pt x="945" y="1201"/>
                  </a:lnTo>
                  <a:lnTo>
                    <a:pt x="973" y="1152"/>
                  </a:lnTo>
                  <a:lnTo>
                    <a:pt x="996" y="1115"/>
                  </a:lnTo>
                  <a:lnTo>
                    <a:pt x="1019" y="1083"/>
                  </a:lnTo>
                  <a:lnTo>
                    <a:pt x="1042" y="1052"/>
                  </a:lnTo>
                  <a:lnTo>
                    <a:pt x="1068" y="1021"/>
                  </a:lnTo>
                  <a:lnTo>
                    <a:pt x="1096" y="988"/>
                  </a:lnTo>
                  <a:lnTo>
                    <a:pt x="1120" y="965"/>
                  </a:lnTo>
                  <a:lnTo>
                    <a:pt x="1148" y="936"/>
                  </a:lnTo>
                  <a:lnTo>
                    <a:pt x="1176" y="913"/>
                  </a:lnTo>
                  <a:lnTo>
                    <a:pt x="1209" y="888"/>
                  </a:lnTo>
                  <a:lnTo>
                    <a:pt x="1248" y="862"/>
                  </a:lnTo>
                  <a:lnTo>
                    <a:pt x="1281" y="841"/>
                  </a:lnTo>
                  <a:lnTo>
                    <a:pt x="1309" y="824"/>
                  </a:lnTo>
                  <a:lnTo>
                    <a:pt x="1350" y="801"/>
                  </a:lnTo>
                  <a:lnTo>
                    <a:pt x="1389" y="785"/>
                  </a:lnTo>
                  <a:lnTo>
                    <a:pt x="1452" y="767"/>
                  </a:lnTo>
                  <a:lnTo>
                    <a:pt x="1452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4364038" y="1771650"/>
              <a:ext cx="2620962" cy="2994025"/>
            </a:xfrm>
            <a:custGeom>
              <a:avLst/>
              <a:gdLst>
                <a:gd name="T0" fmla="*/ 1257942415 w 2157"/>
                <a:gd name="T1" fmla="*/ 546963558 h 2429"/>
                <a:gd name="T2" fmla="*/ 1373105817 w 2157"/>
                <a:gd name="T3" fmla="*/ 572791789 h 2429"/>
                <a:gd name="T4" fmla="*/ 1463169904 w 2157"/>
                <a:gd name="T5" fmla="*/ 595582856 h 2429"/>
                <a:gd name="T6" fmla="*/ 1557663014 w 2157"/>
                <a:gd name="T7" fmla="*/ 624449485 h 2429"/>
                <a:gd name="T8" fmla="*/ 1652156125 w 2157"/>
                <a:gd name="T9" fmla="*/ 657875715 h 2429"/>
                <a:gd name="T10" fmla="*/ 1761413859 w 2157"/>
                <a:gd name="T11" fmla="*/ 701936799 h 2429"/>
                <a:gd name="T12" fmla="*/ 1864766230 w 2157"/>
                <a:gd name="T13" fmla="*/ 749036282 h 2429"/>
                <a:gd name="T14" fmla="*/ 1966642260 w 2157"/>
                <a:gd name="T15" fmla="*/ 802212561 h 2429"/>
                <a:gd name="T16" fmla="*/ 2053752450 w 2157"/>
                <a:gd name="T17" fmla="*/ 856909887 h 2429"/>
                <a:gd name="T18" fmla="*/ 2140863856 w 2157"/>
                <a:gd name="T19" fmla="*/ 913124564 h 2429"/>
                <a:gd name="T20" fmla="*/ 2147483647 w 2157"/>
                <a:gd name="T21" fmla="*/ 983015112 h 2429"/>
                <a:gd name="T22" fmla="*/ 2147483647 w 2157"/>
                <a:gd name="T23" fmla="*/ 1051384613 h 2429"/>
                <a:gd name="T24" fmla="*/ 2147483647 w 2157"/>
                <a:gd name="T25" fmla="*/ 1172932858 h 2429"/>
                <a:gd name="T26" fmla="*/ 2147483647 w 2157"/>
                <a:gd name="T27" fmla="*/ 1294480179 h 2429"/>
                <a:gd name="T28" fmla="*/ 2147483647 w 2157"/>
                <a:gd name="T29" fmla="*/ 1406911997 h 2429"/>
                <a:gd name="T30" fmla="*/ 2147483647 w 2157"/>
                <a:gd name="T31" fmla="*/ 1539094018 h 2429"/>
                <a:gd name="T32" fmla="*/ 2147483647 w 2157"/>
                <a:gd name="T33" fmla="*/ 1680393699 h 2429"/>
                <a:gd name="T34" fmla="*/ 2147483647 w 2157"/>
                <a:gd name="T35" fmla="*/ 1820172331 h 2429"/>
                <a:gd name="T36" fmla="*/ 2147483647 w 2157"/>
                <a:gd name="T37" fmla="*/ 1976665234 h 2429"/>
                <a:gd name="T38" fmla="*/ 2147483647 w 2157"/>
                <a:gd name="T39" fmla="*/ 2143793146 h 2429"/>
                <a:gd name="T40" fmla="*/ 2147483647 w 2157"/>
                <a:gd name="T41" fmla="*/ 2147483647 h 2429"/>
                <a:gd name="T42" fmla="*/ 2147483647 w 2157"/>
                <a:gd name="T43" fmla="*/ 2147483647 h 2429"/>
                <a:gd name="T44" fmla="*/ 2147483647 w 2157"/>
                <a:gd name="T45" fmla="*/ 2147483647 h 2429"/>
                <a:gd name="T46" fmla="*/ 2147483647 w 2157"/>
                <a:gd name="T47" fmla="*/ 2147483647 h 2429"/>
                <a:gd name="T48" fmla="*/ 2147483647 w 2157"/>
                <a:gd name="T49" fmla="*/ 2147483647 h 2429"/>
                <a:gd name="T50" fmla="*/ 2147483647 w 2157"/>
                <a:gd name="T51" fmla="*/ 2147483647 h 2429"/>
                <a:gd name="T52" fmla="*/ 2147483647 w 2157"/>
                <a:gd name="T53" fmla="*/ 2147483647 h 2429"/>
                <a:gd name="T54" fmla="*/ 2058182688 w 2157"/>
                <a:gd name="T55" fmla="*/ 2147483647 h 2429"/>
                <a:gd name="T56" fmla="*/ 2083281699 w 2157"/>
                <a:gd name="T57" fmla="*/ 2147483647 h 2429"/>
                <a:gd name="T58" fmla="*/ 2077376335 w 2157"/>
                <a:gd name="T59" fmla="*/ 2147483647 h 2429"/>
                <a:gd name="T60" fmla="*/ 2049323428 w 2157"/>
                <a:gd name="T61" fmla="*/ 2147483647 h 2429"/>
                <a:gd name="T62" fmla="*/ 1993217612 w 2157"/>
                <a:gd name="T63" fmla="*/ 2147483647 h 2429"/>
                <a:gd name="T64" fmla="*/ 1923824728 w 2157"/>
                <a:gd name="T65" fmla="*/ 2147483647 h 2429"/>
                <a:gd name="T66" fmla="*/ 1855908184 w 2157"/>
                <a:gd name="T67" fmla="*/ 2147483647 h 2429"/>
                <a:gd name="T68" fmla="*/ 1782085062 w 2157"/>
                <a:gd name="T69" fmla="*/ 2092135450 h 2429"/>
                <a:gd name="T70" fmla="*/ 1702356577 w 2157"/>
                <a:gd name="T71" fmla="*/ 2007051679 h 2429"/>
                <a:gd name="T72" fmla="*/ 1621150535 w 2157"/>
                <a:gd name="T73" fmla="*/ 1928045936 h 2429"/>
                <a:gd name="T74" fmla="*/ 1513369141 w 2157"/>
                <a:gd name="T75" fmla="*/ 1853598407 h 2429"/>
                <a:gd name="T76" fmla="*/ 1424781395 w 2157"/>
                <a:gd name="T77" fmla="*/ 1795862682 h 2429"/>
                <a:gd name="T78" fmla="*/ 1311094637 w 2157"/>
                <a:gd name="T79" fmla="*/ 1738128190 h 2429"/>
                <a:gd name="T80" fmla="*/ 1216601223 w 2157"/>
                <a:gd name="T81" fmla="*/ 1703183532 h 2429"/>
                <a:gd name="T82" fmla="*/ 1076337899 w 2157"/>
                <a:gd name="T83" fmla="*/ 1672797087 h 2429"/>
                <a:gd name="T84" fmla="*/ 934598234 w 2157"/>
                <a:gd name="T85" fmla="*/ 1660642263 h 2429"/>
                <a:gd name="T86" fmla="*/ 896209724 w 2157"/>
                <a:gd name="T87" fmla="*/ 2147483647 h 2429"/>
                <a:gd name="T88" fmla="*/ 894733384 w 2157"/>
                <a:gd name="T89" fmla="*/ 0 h 2429"/>
                <a:gd name="T90" fmla="*/ 941979939 w 2157"/>
                <a:gd name="T91" fmla="*/ 518095695 h 2429"/>
                <a:gd name="T92" fmla="*/ 1085195945 w 2157"/>
                <a:gd name="T93" fmla="*/ 525692307 h 2429"/>
                <a:gd name="T94" fmla="*/ 1213648542 w 2157"/>
                <a:gd name="T95" fmla="*/ 539366946 h 24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57"/>
                <a:gd name="T145" fmla="*/ 0 h 2429"/>
                <a:gd name="T146" fmla="*/ 2157 w 2157"/>
                <a:gd name="T147" fmla="*/ 2429 h 24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57" h="2429">
                  <a:moveTo>
                    <a:pt x="822" y="355"/>
                  </a:moveTo>
                  <a:lnTo>
                    <a:pt x="852" y="360"/>
                  </a:lnTo>
                  <a:lnTo>
                    <a:pt x="891" y="367"/>
                  </a:lnTo>
                  <a:lnTo>
                    <a:pt x="930" y="377"/>
                  </a:lnTo>
                  <a:lnTo>
                    <a:pt x="958" y="383"/>
                  </a:lnTo>
                  <a:lnTo>
                    <a:pt x="991" y="392"/>
                  </a:lnTo>
                  <a:lnTo>
                    <a:pt x="1022" y="401"/>
                  </a:lnTo>
                  <a:lnTo>
                    <a:pt x="1055" y="411"/>
                  </a:lnTo>
                  <a:lnTo>
                    <a:pt x="1084" y="419"/>
                  </a:lnTo>
                  <a:lnTo>
                    <a:pt x="1119" y="433"/>
                  </a:lnTo>
                  <a:lnTo>
                    <a:pt x="1158" y="449"/>
                  </a:lnTo>
                  <a:lnTo>
                    <a:pt x="1193" y="462"/>
                  </a:lnTo>
                  <a:lnTo>
                    <a:pt x="1225" y="477"/>
                  </a:lnTo>
                  <a:lnTo>
                    <a:pt x="1263" y="493"/>
                  </a:lnTo>
                  <a:lnTo>
                    <a:pt x="1299" y="511"/>
                  </a:lnTo>
                  <a:lnTo>
                    <a:pt x="1332" y="528"/>
                  </a:lnTo>
                  <a:lnTo>
                    <a:pt x="1363" y="547"/>
                  </a:lnTo>
                  <a:lnTo>
                    <a:pt x="1391" y="564"/>
                  </a:lnTo>
                  <a:lnTo>
                    <a:pt x="1419" y="583"/>
                  </a:lnTo>
                  <a:lnTo>
                    <a:pt x="1450" y="601"/>
                  </a:lnTo>
                  <a:lnTo>
                    <a:pt x="1485" y="624"/>
                  </a:lnTo>
                  <a:lnTo>
                    <a:pt x="1516" y="647"/>
                  </a:lnTo>
                  <a:lnTo>
                    <a:pt x="1545" y="670"/>
                  </a:lnTo>
                  <a:lnTo>
                    <a:pt x="1573" y="692"/>
                  </a:lnTo>
                  <a:lnTo>
                    <a:pt x="1617" y="729"/>
                  </a:lnTo>
                  <a:lnTo>
                    <a:pt x="1663" y="772"/>
                  </a:lnTo>
                  <a:lnTo>
                    <a:pt x="1699" y="805"/>
                  </a:lnTo>
                  <a:lnTo>
                    <a:pt x="1742" y="852"/>
                  </a:lnTo>
                  <a:lnTo>
                    <a:pt x="1772" y="887"/>
                  </a:lnTo>
                  <a:lnTo>
                    <a:pt x="1804" y="926"/>
                  </a:lnTo>
                  <a:lnTo>
                    <a:pt x="1840" y="970"/>
                  </a:lnTo>
                  <a:lnTo>
                    <a:pt x="1870" y="1013"/>
                  </a:lnTo>
                  <a:lnTo>
                    <a:pt x="1899" y="1060"/>
                  </a:lnTo>
                  <a:lnTo>
                    <a:pt x="1931" y="1106"/>
                  </a:lnTo>
                  <a:lnTo>
                    <a:pt x="1957" y="1156"/>
                  </a:lnTo>
                  <a:lnTo>
                    <a:pt x="1983" y="1198"/>
                  </a:lnTo>
                  <a:lnTo>
                    <a:pt x="2008" y="1251"/>
                  </a:lnTo>
                  <a:lnTo>
                    <a:pt x="2031" y="1301"/>
                  </a:lnTo>
                  <a:lnTo>
                    <a:pt x="2050" y="1354"/>
                  </a:lnTo>
                  <a:lnTo>
                    <a:pt x="2070" y="1411"/>
                  </a:lnTo>
                  <a:lnTo>
                    <a:pt x="2095" y="1482"/>
                  </a:lnTo>
                  <a:lnTo>
                    <a:pt x="2111" y="1547"/>
                  </a:lnTo>
                  <a:lnTo>
                    <a:pt x="2127" y="1615"/>
                  </a:lnTo>
                  <a:lnTo>
                    <a:pt x="2136" y="1680"/>
                  </a:lnTo>
                  <a:lnTo>
                    <a:pt x="2147" y="1757"/>
                  </a:lnTo>
                  <a:lnTo>
                    <a:pt x="2155" y="1852"/>
                  </a:lnTo>
                  <a:lnTo>
                    <a:pt x="2157" y="1926"/>
                  </a:lnTo>
                  <a:lnTo>
                    <a:pt x="2155" y="2000"/>
                  </a:lnTo>
                  <a:lnTo>
                    <a:pt x="2149" y="2070"/>
                  </a:lnTo>
                  <a:lnTo>
                    <a:pt x="2141" y="2136"/>
                  </a:lnTo>
                  <a:lnTo>
                    <a:pt x="2132" y="2205"/>
                  </a:lnTo>
                  <a:lnTo>
                    <a:pt x="2118" y="2275"/>
                  </a:lnTo>
                  <a:lnTo>
                    <a:pt x="2098" y="2351"/>
                  </a:lnTo>
                  <a:lnTo>
                    <a:pt x="2073" y="2429"/>
                  </a:lnTo>
                  <a:lnTo>
                    <a:pt x="1932" y="1990"/>
                  </a:lnTo>
                  <a:lnTo>
                    <a:pt x="1394" y="2082"/>
                  </a:lnTo>
                  <a:lnTo>
                    <a:pt x="1406" y="2005"/>
                  </a:lnTo>
                  <a:lnTo>
                    <a:pt x="1411" y="1956"/>
                  </a:lnTo>
                  <a:lnTo>
                    <a:pt x="1411" y="1903"/>
                  </a:lnTo>
                  <a:lnTo>
                    <a:pt x="1407" y="1843"/>
                  </a:lnTo>
                  <a:lnTo>
                    <a:pt x="1399" y="1785"/>
                  </a:lnTo>
                  <a:lnTo>
                    <a:pt x="1388" y="1720"/>
                  </a:lnTo>
                  <a:lnTo>
                    <a:pt x="1373" y="1667"/>
                  </a:lnTo>
                  <a:lnTo>
                    <a:pt x="1350" y="1608"/>
                  </a:lnTo>
                  <a:lnTo>
                    <a:pt x="1329" y="1557"/>
                  </a:lnTo>
                  <a:lnTo>
                    <a:pt x="1303" y="1508"/>
                  </a:lnTo>
                  <a:lnTo>
                    <a:pt x="1280" y="1470"/>
                  </a:lnTo>
                  <a:lnTo>
                    <a:pt x="1257" y="1439"/>
                  </a:lnTo>
                  <a:lnTo>
                    <a:pt x="1234" y="1408"/>
                  </a:lnTo>
                  <a:lnTo>
                    <a:pt x="1207" y="1377"/>
                  </a:lnTo>
                  <a:lnTo>
                    <a:pt x="1178" y="1344"/>
                  </a:lnTo>
                  <a:lnTo>
                    <a:pt x="1153" y="1321"/>
                  </a:lnTo>
                  <a:lnTo>
                    <a:pt x="1125" y="1293"/>
                  </a:lnTo>
                  <a:lnTo>
                    <a:pt x="1098" y="1269"/>
                  </a:lnTo>
                  <a:lnTo>
                    <a:pt x="1065" y="1244"/>
                  </a:lnTo>
                  <a:lnTo>
                    <a:pt x="1025" y="1220"/>
                  </a:lnTo>
                  <a:lnTo>
                    <a:pt x="993" y="1197"/>
                  </a:lnTo>
                  <a:lnTo>
                    <a:pt x="965" y="1182"/>
                  </a:lnTo>
                  <a:lnTo>
                    <a:pt x="924" y="1157"/>
                  </a:lnTo>
                  <a:lnTo>
                    <a:pt x="888" y="1144"/>
                  </a:lnTo>
                  <a:lnTo>
                    <a:pt x="856" y="1133"/>
                  </a:lnTo>
                  <a:lnTo>
                    <a:pt x="824" y="1121"/>
                  </a:lnTo>
                  <a:lnTo>
                    <a:pt x="774" y="1110"/>
                  </a:lnTo>
                  <a:lnTo>
                    <a:pt x="729" y="1101"/>
                  </a:lnTo>
                  <a:lnTo>
                    <a:pt x="681" y="1097"/>
                  </a:lnTo>
                  <a:lnTo>
                    <a:pt x="633" y="1093"/>
                  </a:lnTo>
                  <a:lnTo>
                    <a:pt x="607" y="1092"/>
                  </a:lnTo>
                  <a:lnTo>
                    <a:pt x="607" y="1487"/>
                  </a:lnTo>
                  <a:lnTo>
                    <a:pt x="0" y="754"/>
                  </a:lnTo>
                  <a:lnTo>
                    <a:pt x="606" y="0"/>
                  </a:lnTo>
                  <a:lnTo>
                    <a:pt x="606" y="339"/>
                  </a:lnTo>
                  <a:lnTo>
                    <a:pt x="638" y="341"/>
                  </a:lnTo>
                  <a:lnTo>
                    <a:pt x="686" y="342"/>
                  </a:lnTo>
                  <a:lnTo>
                    <a:pt x="735" y="346"/>
                  </a:lnTo>
                  <a:lnTo>
                    <a:pt x="783" y="351"/>
                  </a:lnTo>
                  <a:lnTo>
                    <a:pt x="822" y="355"/>
                  </a:lnTo>
                  <a:close/>
                </a:path>
              </a:pathLst>
            </a:custGeom>
            <a:solidFill>
              <a:srgbClr val="66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5955756" y="2708274"/>
              <a:ext cx="2134687" cy="859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Обобщение,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стандартизация</a:t>
              </a: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3637088" y="5445124"/>
              <a:ext cx="3798639" cy="787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Практический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опыт передовых менеджеров</a:t>
              </a:r>
            </a:p>
          </p:txBody>
        </p:sp>
        <p:sp>
          <p:nvSpPr>
            <p:cNvPr id="10" name="Text Box 47"/>
            <p:cNvSpPr txBox="1">
              <a:spLocks noChangeArrowheads="1"/>
            </p:cNvSpPr>
            <p:nvPr/>
          </p:nvSpPr>
          <p:spPr bwMode="auto">
            <a:xfrm>
              <a:off x="4213739" y="3643313"/>
              <a:ext cx="1796023" cy="858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/>
                <a:t>Проектный</a:t>
              </a:r>
            </a:p>
            <a:p>
              <a:pPr algn="ctr"/>
              <a:r>
                <a:rPr lang="ru-RU" sz="1600" b="1"/>
                <a:t>менеджмент</a:t>
              </a:r>
            </a:p>
          </p:txBody>
        </p:sp>
        <p:sp>
          <p:nvSpPr>
            <p:cNvPr id="11" name="Rectangle 48"/>
            <p:cNvSpPr>
              <a:spLocks noChangeArrowheads="1"/>
            </p:cNvSpPr>
            <p:nvPr/>
          </p:nvSpPr>
          <p:spPr bwMode="auto">
            <a:xfrm>
              <a:off x="2074642" y="2708276"/>
              <a:ext cx="2088004" cy="198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Адаптация для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практического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применения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на различных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проектах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5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ssets.bwbx.io/images/iBKYjCP4TF6M/v1/488x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0589"/>
            <a:ext cx="2131436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7519" y="1124744"/>
            <a:ext cx="626697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chemeClr val="tx2"/>
                </a:solidFill>
              </a:rPr>
              <a:t>Berlin Brandenburg International Willy Brandt Airport</a:t>
            </a:r>
            <a:endParaRPr lang="ru-RU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2"/>
                </a:solidFill>
              </a:rPr>
              <a:t>Был анонсирован. Как «самый современный аэропорт Европы»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2"/>
                </a:solidFill>
              </a:rPr>
              <a:t>Плановый срок открытия 2012-й год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2"/>
                </a:solidFill>
              </a:rPr>
              <a:t>Не открыт, новая дата окончания проекта не </a:t>
            </a:r>
            <a:r>
              <a:rPr lang="ru-RU" sz="2000" dirty="0" smtClean="0">
                <a:solidFill>
                  <a:schemeClr val="tx2"/>
                </a:solidFill>
              </a:rPr>
              <a:t>называется...</a:t>
            </a:r>
            <a:endParaRPr lang="ru-RU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2"/>
                </a:solidFill>
              </a:rPr>
              <a:t>Стоимость – 6 млрд Евро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2"/>
                </a:solidFill>
              </a:rPr>
              <a:t>Выявлены дефекты в системе пожаротушения.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2"/>
                </a:solidFill>
              </a:rPr>
              <a:t>За месяц до открытия – отмена торжественного открытия.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2"/>
                </a:solidFill>
              </a:rPr>
              <a:t>После инициирования дополнительного аудита выявлено 150000 дефектов.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2"/>
                </a:solidFill>
              </a:rPr>
              <a:t>Стоимость поддержки зданий нефункционирующего аэропорта – 20 млн Евро в месяц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2052" name="Picture 4" descr="http://assets.bwbx.io/images/iooF.ht60eZ0/v1/488x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2" y="1316766"/>
            <a:ext cx="1904006" cy="169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523"/>
            <a:ext cx="9144000" cy="562074"/>
          </a:xfrm>
        </p:spPr>
        <p:txBody>
          <a:bodyPr/>
          <a:lstStyle/>
          <a:p>
            <a:r>
              <a:rPr lang="ru-RU" dirty="0" smtClean="0"/>
              <a:t>История одного проекта…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4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проблем реализации </a:t>
            </a:r>
            <a:r>
              <a:rPr lang="ru-RU" dirty="0" smtClean="0"/>
              <a:t>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23224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800" dirty="0"/>
              <a:t>«Изучив 157 финансируемых Всемирным Банком проектов, попавших в затруднительное положение, мы пришли к выводу, что </a:t>
            </a:r>
            <a:r>
              <a:rPr lang="ru-RU" sz="1800" dirty="0">
                <a:solidFill>
                  <a:schemeClr val="tx2"/>
                </a:solidFill>
              </a:rPr>
              <a:t>наиболее распространенные причины проблем связаны с управлением проектами</a:t>
            </a:r>
            <a:r>
              <a:rPr lang="ru-RU" sz="1800" dirty="0"/>
              <a:t>…</a:t>
            </a:r>
          </a:p>
          <a:p>
            <a:pPr>
              <a:defRPr/>
            </a:pPr>
            <a:r>
              <a:rPr lang="ru-RU" sz="1800" dirty="0" smtClean="0"/>
              <a:t>…</a:t>
            </a:r>
            <a:r>
              <a:rPr lang="ru-RU" sz="1800" dirty="0"/>
              <a:t>Ключевая проблема с крупными инфраструктурными проектами заключается в</a:t>
            </a:r>
            <a:r>
              <a:rPr lang="en-US" sz="1800" dirty="0"/>
              <a:t> </a:t>
            </a:r>
            <a:r>
              <a:rPr lang="ru-RU" sz="1800" dirty="0"/>
              <a:t>нечетком определении ролей </a:t>
            </a:r>
            <a:r>
              <a:rPr lang="ru-RU" sz="1800" i="1" dirty="0"/>
              <a:t>заказчика</a:t>
            </a:r>
            <a:r>
              <a:rPr lang="ru-RU" sz="1800" dirty="0"/>
              <a:t>, </a:t>
            </a:r>
            <a:r>
              <a:rPr lang="ru-RU" sz="1800" i="1" dirty="0"/>
              <a:t>менеджера проекта</a:t>
            </a:r>
            <a:r>
              <a:rPr lang="ru-RU" sz="1800" dirty="0"/>
              <a:t> и </a:t>
            </a:r>
            <a:r>
              <a:rPr lang="ru-RU" sz="1800" i="1" dirty="0"/>
              <a:t>подрядчика</a:t>
            </a:r>
            <a:r>
              <a:rPr lang="ru-RU" sz="1800" dirty="0"/>
              <a:t> и отсутствии разграничения ответственности</a:t>
            </a:r>
            <a:r>
              <a:rPr lang="ru-RU" sz="1800" dirty="0" smtClean="0"/>
              <a:t>…»</a:t>
            </a:r>
            <a:endParaRPr lang="ru-RU" sz="1800" dirty="0"/>
          </a:p>
          <a:p>
            <a:pPr algn="r">
              <a:defRPr/>
            </a:pPr>
            <a:r>
              <a:rPr lang="ru-RU" sz="1400" i="1" dirty="0"/>
              <a:t>Из доклада А. </a:t>
            </a:r>
            <a:r>
              <a:rPr lang="ru-RU" sz="1400" i="1" dirty="0" err="1"/>
              <a:t>Голана</a:t>
            </a:r>
            <a:r>
              <a:rPr lang="ru-RU" sz="1400" i="1" dirty="0"/>
              <a:t>, Директор Института Экономического Развития Всемирного Банка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1523" y="3429000"/>
            <a:ext cx="8208912" cy="2369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Основные управленческие ошибки реализации крупных проектов: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Нечеткое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формулирование целей, результатов и границ проекта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Недостаточно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проработанные стратегия и план реализации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Неадекватная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организационная структура управления проекта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Дисбаланс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интересов участников проекта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9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Неэффективные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коммуникации внутри проекта и с внешними организациями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0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Статистика и причины неудач, факторы успеха проектов *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5202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недостаток ресурсов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нереальные сроки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ошибки формулирования целей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несплоченность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команды проекта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недостаточно детальное планирование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неэффективное взаимодействие внутри проекта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изменение целей в ходе проекта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конфликты между целями проекта и интересами подразделений организации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433190"/>
              </p:ext>
            </p:extLst>
          </p:nvPr>
        </p:nvGraphicFramePr>
        <p:xfrm>
          <a:off x="395536" y="3645024"/>
          <a:ext cx="8229598" cy="2029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282"/>
                <a:gridCol w="770659"/>
                <a:gridCol w="706005"/>
                <a:gridCol w="771236"/>
                <a:gridCol w="771236"/>
                <a:gridCol w="771236"/>
                <a:gridCol w="771236"/>
                <a:gridCol w="771236"/>
                <a:gridCol w="771236"/>
                <a:gridCol w="771236"/>
              </a:tblGrid>
              <a:tr h="507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Проекты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1994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1996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1998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2000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2002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2004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2006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20</a:t>
                      </a:r>
                      <a:r>
                        <a:rPr lang="en-US" sz="1600" kern="1200" dirty="0">
                          <a:effectLst/>
                        </a:rPr>
                        <a:t>1</a:t>
                      </a: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20</a:t>
                      </a:r>
                      <a:r>
                        <a:rPr lang="en-US" sz="1600" kern="1200" dirty="0" smtClean="0">
                          <a:effectLst/>
                        </a:rPr>
                        <a:t>1</a:t>
                      </a:r>
                      <a:r>
                        <a:rPr lang="ru-RU" sz="16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</a:tr>
              <a:tr h="507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effectLst/>
                        </a:rPr>
                        <a:t>Успешные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16%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27%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26%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28%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34%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29%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35%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3</a:t>
                      </a:r>
                      <a:r>
                        <a:rPr lang="en-US" sz="1600" kern="1200" dirty="0">
                          <a:effectLst/>
                        </a:rPr>
                        <a:t>7</a:t>
                      </a:r>
                      <a:r>
                        <a:rPr lang="ru-RU" sz="1600" kern="12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39%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</a:tr>
              <a:tr h="507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effectLst/>
                        </a:rPr>
                        <a:t>Проблемные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53%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33%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46%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49%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51%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53%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46%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4</a:t>
                      </a:r>
                      <a:r>
                        <a:rPr lang="en-US" sz="1600" kern="1200" dirty="0">
                          <a:effectLst/>
                        </a:rPr>
                        <a:t>2</a:t>
                      </a:r>
                      <a:r>
                        <a:rPr lang="ru-RU" sz="1600" kern="12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4</a:t>
                      </a:r>
                      <a:r>
                        <a:rPr lang="ru-RU" sz="1600" kern="1200" dirty="0">
                          <a:effectLst/>
                        </a:rPr>
                        <a:t>3</a:t>
                      </a:r>
                      <a:r>
                        <a:rPr lang="ru-RU" sz="1600" kern="1200" dirty="0" smtClean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</a:tr>
              <a:tr h="507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effectLst/>
                        </a:rPr>
                        <a:t>Провальные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31%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40%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28%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23%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18%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19%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</a:t>
                      </a:r>
                      <a:r>
                        <a:rPr lang="en-US" sz="1600" kern="1200" dirty="0">
                          <a:effectLst/>
                        </a:rPr>
                        <a:t>1</a:t>
                      </a:r>
                      <a:r>
                        <a:rPr lang="ru-RU" sz="1600" kern="12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18%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127" marR="83127" marT="41564" marB="41564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0072" y="5912141"/>
            <a:ext cx="3376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* </a:t>
            </a:r>
            <a:r>
              <a:rPr lang="en-US" sz="1400" i="1" dirty="0" smtClean="0"/>
              <a:t>Standish group CHAOS Reports 1994-20</a:t>
            </a:r>
            <a:r>
              <a:rPr lang="ru-RU" sz="1400" i="1" dirty="0" smtClean="0"/>
              <a:t>13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9793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минар 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4516</TotalTime>
  <Words>1875</Words>
  <Application>Microsoft Office PowerPoint</Application>
  <PresentationFormat>Экран (4:3)</PresentationFormat>
  <Paragraphs>499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Семинар Специальное оформление</vt:lpstr>
      <vt:lpstr>Презентация PowerPoint</vt:lpstr>
      <vt:lpstr>Программа выступления</vt:lpstr>
      <vt:lpstr>Развитие проектного менеджмента</vt:lpstr>
      <vt:lpstr>Проекты в организации (1)</vt:lpstr>
      <vt:lpstr>Проекты в организации (2)</vt:lpstr>
      <vt:lpstr>Управление проектами </vt:lpstr>
      <vt:lpstr>История одного проекта…</vt:lpstr>
      <vt:lpstr>Причины проблем реализации проектов</vt:lpstr>
      <vt:lpstr>Статистика и причины неудач, факторы успеха проектов *</vt:lpstr>
      <vt:lpstr>Критические факторы успеха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управления проектами:  объекты управления – участники – процессы/инструменты</vt:lpstr>
      <vt:lpstr>Команда управления проектом</vt:lpstr>
      <vt:lpstr>Процессы УП в соответствии с ISO 21500</vt:lpstr>
      <vt:lpstr>Факторы успеха: персонал + система</vt:lpstr>
      <vt:lpstr>Модель проектно-ориентированной системы управления*</vt:lpstr>
      <vt:lpstr>Общество становится проектно-ориентированным*</vt:lpstr>
      <vt:lpstr>Официальное признание УП в России</vt:lpstr>
      <vt:lpstr>Официальное признание УП в мире</vt:lpstr>
      <vt:lpstr>Конгресс IPMA, Панама, 2015</vt:lpstr>
      <vt:lpstr>Первое место проекта Сбербанка РФ в конкурсе IPMA «Лучший проект года»</vt:lpstr>
      <vt:lpstr>Презентация PowerPoint</vt:lpstr>
      <vt:lpstr>Роль проектов в мире повышается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Полковников Алексей Владимирович</dc:creator>
  <cp:lastModifiedBy>Полковников Алексей Владимирович</cp:lastModifiedBy>
  <cp:revision>215</cp:revision>
  <cp:lastPrinted>2016-11-15T09:22:03Z</cp:lastPrinted>
  <dcterms:created xsi:type="dcterms:W3CDTF">2015-01-09T16:44:38Z</dcterms:created>
  <dcterms:modified xsi:type="dcterms:W3CDTF">2017-03-01T07:31:13Z</dcterms:modified>
</cp:coreProperties>
</file>