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60" r:id="rId3"/>
    <p:sldId id="270" r:id="rId4"/>
    <p:sldId id="271" r:id="rId5"/>
    <p:sldId id="267" r:id="rId6"/>
    <p:sldId id="266" r:id="rId7"/>
    <p:sldId id="268" r:id="rId8"/>
    <p:sldId id="269" r:id="rId9"/>
    <p:sldId id="273" r:id="rId1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0317460317460388E-2"/>
          <c:y val="5.0377833753148707E-2"/>
          <c:w val="0.70793650793650797"/>
          <c:h val="0.86146095717884164"/>
        </c:manualLayout>
      </c:layout>
      <c:barChart>
        <c:barDir val="col"/>
        <c:grouping val="stacked"/>
        <c:ser>
          <c:idx val="2"/>
          <c:order val="1"/>
          <c:tx>
            <c:strRef>
              <c:f>Sheet1!$A$3</c:f>
              <c:strCache>
                <c:ptCount val="1"/>
                <c:pt idx="0">
                  <c:v>Экспорт нефти</c:v>
                </c:pt>
              </c:strCache>
            </c:strRef>
          </c:tx>
          <c:spPr>
            <a:gradFill rotWithShape="0">
              <a:gsLst>
                <a:gs pos="0">
                  <a:srgbClr val="FF9900"/>
                </a:gs>
                <a:gs pos="50000">
                  <a:srgbClr val="FFFFFF"/>
                </a:gs>
                <a:gs pos="100000">
                  <a:srgbClr val="FF9900"/>
                </a:gs>
              </a:gsLst>
              <a:lin ang="0" scaled="1"/>
            </a:gradFill>
            <a:ln w="19027">
              <a:solidFill>
                <a:schemeClr val="tx1"/>
              </a:solidFill>
              <a:prstDash val="solid"/>
            </a:ln>
          </c:spPr>
          <c:dLbls>
            <c:spPr>
              <a:noFill/>
              <a:ln w="38054">
                <a:noFill/>
              </a:ln>
            </c:spPr>
            <c:txPr>
              <a:bodyPr/>
              <a:lstStyle/>
              <a:p>
                <a:pPr>
                  <a:defRPr sz="1199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Sheet1!$B$1:$Q$1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Sheet1!$B$3:$Q$3</c:f>
              <c:numCache>
                <c:formatCode>General</c:formatCode>
                <c:ptCount val="11"/>
                <c:pt idx="0">
                  <c:v>138</c:v>
                </c:pt>
                <c:pt idx="1">
                  <c:v>144</c:v>
                </c:pt>
                <c:pt idx="2">
                  <c:v>173</c:v>
                </c:pt>
                <c:pt idx="3">
                  <c:v>194</c:v>
                </c:pt>
                <c:pt idx="4">
                  <c:v>223</c:v>
                </c:pt>
                <c:pt idx="5">
                  <c:v>239</c:v>
                </c:pt>
                <c:pt idx="6">
                  <c:v>244</c:v>
                </c:pt>
                <c:pt idx="7">
                  <c:v>249</c:v>
                </c:pt>
                <c:pt idx="8">
                  <c:v>240</c:v>
                </c:pt>
                <c:pt idx="9">
                  <c:v>246</c:v>
                </c:pt>
                <c:pt idx="10">
                  <c:v>247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  <c:pt idx="0">
                  <c:v>Внутреннее потребление</c:v>
                </c:pt>
              </c:strCache>
            </c:strRef>
          </c:tx>
          <c:spPr>
            <a:gradFill rotWithShape="0">
              <a:gsLst>
                <a:gs pos="0">
                  <a:srgbClr val="008080"/>
                </a:gs>
                <a:gs pos="50000">
                  <a:srgbClr val="008080">
                    <a:gamma/>
                    <a:shade val="46275"/>
                    <a:invGamma/>
                  </a:srgbClr>
                </a:gs>
                <a:gs pos="100000">
                  <a:srgbClr val="008080"/>
                </a:gs>
              </a:gsLst>
              <a:lin ang="0" scaled="1"/>
            </a:gradFill>
            <a:ln w="19027">
              <a:solidFill>
                <a:schemeClr val="tx1"/>
              </a:solidFill>
              <a:prstDash val="solid"/>
            </a:ln>
          </c:spPr>
          <c:dLbls>
            <c:spPr>
              <a:noFill/>
              <a:ln w="38054">
                <a:noFill/>
              </a:ln>
            </c:spPr>
            <c:txPr>
              <a:bodyPr/>
              <a:lstStyle/>
              <a:p>
                <a:pPr>
                  <a:defRPr sz="1199" b="1" i="0" u="none" strike="noStrike" baseline="0">
                    <a:solidFill>
                      <a:srgbClr val="FFFFFF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Sheet1!$B$1:$Q$1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Sheet1!$B$4:$Q$4</c:f>
              <c:numCache>
                <c:formatCode>General</c:formatCode>
                <c:ptCount val="11"/>
                <c:pt idx="0">
                  <c:v>185</c:v>
                </c:pt>
                <c:pt idx="1">
                  <c:v>204</c:v>
                </c:pt>
                <c:pt idx="2">
                  <c:v>206</c:v>
                </c:pt>
                <c:pt idx="3">
                  <c:v>228</c:v>
                </c:pt>
                <c:pt idx="4">
                  <c:v>235</c:v>
                </c:pt>
                <c:pt idx="5">
                  <c:v>231</c:v>
                </c:pt>
                <c:pt idx="6">
                  <c:v>237</c:v>
                </c:pt>
                <c:pt idx="7">
                  <c:v>241</c:v>
                </c:pt>
                <c:pt idx="8">
                  <c:v>249</c:v>
                </c:pt>
                <c:pt idx="9">
                  <c:v>249</c:v>
                </c:pt>
                <c:pt idx="10">
                  <c:v>258</c:v>
                </c:pt>
              </c:numCache>
            </c:numRef>
          </c:val>
        </c:ser>
        <c:overlap val="100"/>
        <c:axId val="128366080"/>
        <c:axId val="125399808"/>
      </c:barChar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Добыча нефти</c:v>
                </c:pt>
              </c:strCache>
            </c:strRef>
          </c:tx>
          <c:spPr>
            <a:ln w="19027">
              <a:solidFill>
                <a:srgbClr val="FF0000"/>
              </a:solidFill>
              <a:prstDash val="solid"/>
            </a:ln>
          </c:spPr>
          <c:marker>
            <c:symbol val="diamond"/>
            <c:size val="7"/>
            <c:spPr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solidFill>
                <a:schemeClr val="bg1"/>
              </a:solidFill>
              <a:ln w="4757">
                <a:solidFill>
                  <a:schemeClr val="tx1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273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Sheet1!$B$1:$Q$1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Sheet1!$B$2:$Q$2</c:f>
              <c:numCache>
                <c:formatCode>General</c:formatCode>
                <c:ptCount val="11"/>
                <c:pt idx="0">
                  <c:v>323</c:v>
                </c:pt>
                <c:pt idx="1">
                  <c:v>348</c:v>
                </c:pt>
                <c:pt idx="2">
                  <c:v>380</c:v>
                </c:pt>
                <c:pt idx="3">
                  <c:v>421</c:v>
                </c:pt>
                <c:pt idx="4">
                  <c:v>459</c:v>
                </c:pt>
                <c:pt idx="5">
                  <c:v>470</c:v>
                </c:pt>
                <c:pt idx="6">
                  <c:v>481</c:v>
                </c:pt>
                <c:pt idx="7">
                  <c:v>490</c:v>
                </c:pt>
                <c:pt idx="8">
                  <c:v>488</c:v>
                </c:pt>
                <c:pt idx="9">
                  <c:v>494</c:v>
                </c:pt>
                <c:pt idx="10">
                  <c:v>505</c:v>
                </c:pt>
              </c:numCache>
            </c:numRef>
          </c:val>
        </c:ser>
        <c:marker val="1"/>
        <c:axId val="128366080"/>
        <c:axId val="125399808"/>
      </c:lineChart>
      <c:catAx>
        <c:axId val="128366080"/>
        <c:scaling>
          <c:orientation val="minMax"/>
        </c:scaling>
        <c:axPos val="b"/>
        <c:numFmt formatCode="General" sourceLinked="1"/>
        <c:tickLblPos val="nextTo"/>
        <c:spPr>
          <a:ln w="47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5399808"/>
        <c:crosses val="autoZero"/>
        <c:auto val="1"/>
        <c:lblAlgn val="ctr"/>
        <c:lblOffset val="100"/>
        <c:tickLblSkip val="1"/>
        <c:tickMarkSkip val="1"/>
      </c:catAx>
      <c:valAx>
        <c:axId val="125399808"/>
        <c:scaling>
          <c:orientation val="minMax"/>
          <c:max val="550"/>
          <c:min val="0"/>
        </c:scaling>
        <c:axPos val="l"/>
        <c:numFmt formatCode="General" sourceLinked="1"/>
        <c:tickLblPos val="nextTo"/>
        <c:spPr>
          <a:ln w="47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8366080"/>
        <c:crosses val="autoZero"/>
        <c:crossBetween val="between"/>
        <c:majorUnit val="50"/>
        <c:minorUnit val="50"/>
      </c:valAx>
      <c:spPr>
        <a:noFill/>
        <a:ln w="38054">
          <a:noFill/>
        </a:ln>
      </c:spPr>
    </c:plotArea>
    <c:legend>
      <c:legendPos val="r"/>
      <c:layout>
        <c:manualLayout>
          <c:xMode val="edge"/>
          <c:yMode val="edge"/>
          <c:x val="0.74638775182318973"/>
          <c:y val="0.44182360231870932"/>
          <c:w val="0.25361224817681022"/>
          <c:h val="0.12499910643438726"/>
        </c:manualLayout>
      </c:layout>
      <c:overlay val="1"/>
      <c:spPr>
        <a:solidFill>
          <a:srgbClr val="FFFFFF"/>
        </a:solidFill>
      </c:spPr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1"/>
      <a:tileRect/>
    </a:gradFill>
    <a:ln>
      <a:noFill/>
    </a:ln>
  </c:spPr>
  <c:txPr>
    <a:bodyPr/>
    <a:lstStyle/>
    <a:p>
      <a:pPr>
        <a:defRPr sz="1723" b="1" i="0" u="none" strike="noStrike" baseline="0">
          <a:solidFill>
            <a:schemeClr val="tx1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20A10-032E-4962-8C5D-790073819B2F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5C712-70D6-465F-9B06-F5AE3996B8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D65D8-FD24-4E0C-9D53-C5C8FD125FA4}" type="slidenum">
              <a:rPr lang="ru-RU" smtClean="0">
                <a:latin typeface="Arial" pitchFamily="34" charset="0"/>
              </a:rPr>
              <a:pPr/>
              <a:t>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9ADDAA-6040-4508-B12B-19C19F65ECA6}" type="slidenum">
              <a:rPr 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0DCBA53-B266-4A1F-8112-019F10B2F1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859C6-9A3B-4823-B2AD-208895922C6E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FB85-4676-4AA2-951F-F50ADCD6C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Россия_а4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9063" y="239713"/>
            <a:ext cx="9371013" cy="6618287"/>
          </a:xfrm>
          <a:noFill/>
          <a:ln/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322263" y="812800"/>
            <a:ext cx="557492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ru-RU" sz="1600" b="1" dirty="0"/>
              <a:t>Генеральный директор </a:t>
            </a:r>
            <a:br>
              <a:rPr lang="ru-RU" sz="1600" b="1" dirty="0"/>
            </a:br>
            <a:r>
              <a:rPr lang="ru-RU" sz="1600" b="1" dirty="0"/>
              <a:t>ОАО «Сибирский научно-аналитический центр»</a:t>
            </a:r>
          </a:p>
          <a:p>
            <a:r>
              <a:rPr lang="ru-RU" sz="1600" b="1" dirty="0"/>
              <a:t>Брехунцов А.М.</a:t>
            </a:r>
          </a:p>
          <a:p>
            <a:r>
              <a:rPr lang="ru-RU" sz="1600" b="1" dirty="0"/>
              <a:t/>
            </a:r>
            <a:br>
              <a:rPr lang="ru-RU" sz="1600" b="1" dirty="0"/>
            </a:br>
            <a:r>
              <a:rPr lang="ru-RU" b="1" dirty="0" smtClean="0"/>
              <a:t>«Ресурсное обеспечение российской модернизации»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Россия_НГП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805" t="2028" r="1563" b="6944"/>
          <a:stretch>
            <a:fillRect/>
          </a:stretch>
        </p:blipFill>
        <p:spPr>
          <a:xfrm>
            <a:off x="0" y="1574800"/>
            <a:ext cx="9144000" cy="5383213"/>
          </a:xfr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30250" y="90488"/>
            <a:ext cx="682475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B2B2B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 err="1"/>
              <a:t>Нефтегеологическое</a:t>
            </a:r>
            <a:r>
              <a:rPr lang="ru-RU" sz="2000" dirty="0"/>
              <a:t> районирование Российской Федерации</a:t>
            </a:r>
          </a:p>
        </p:txBody>
      </p:sp>
      <p:pic>
        <p:nvPicPr>
          <p:cNvPr id="20484" name="Picture 4" descr="sibnac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8534400" y="76200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79388" y="620713"/>
            <a:ext cx="38290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/>
              <a:t>Северо-Кавказская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Волго-Уральская+Прикаспийская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Тимано-Печорская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Западно-Сибирская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Восточно-Сибирская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Баренцевоморская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Восточно-Арктическая</a:t>
            </a:r>
          </a:p>
          <a:p>
            <a:pPr marL="342900" indent="-342900">
              <a:buFontTx/>
              <a:buAutoNum type="arabicPeriod"/>
            </a:pPr>
            <a:r>
              <a:rPr lang="ru-RU" sz="1600"/>
              <a:t>Тихоокеанская</a:t>
            </a:r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>
            <a:off x="179388" y="4797425"/>
            <a:ext cx="360362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1</a:t>
            </a:r>
          </a:p>
        </p:txBody>
      </p:sp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331913" y="4797425"/>
            <a:ext cx="360362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2</a:t>
            </a:r>
          </a:p>
        </p:txBody>
      </p:sp>
      <p:sp>
        <p:nvSpPr>
          <p:cNvPr id="18440" name="Oval 9"/>
          <p:cNvSpPr>
            <a:spLocks noChangeArrowheads="1"/>
          </p:cNvSpPr>
          <p:nvPr/>
        </p:nvSpPr>
        <p:spPr bwMode="auto">
          <a:xfrm>
            <a:off x="2843213" y="3429000"/>
            <a:ext cx="360362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3</a:t>
            </a:r>
          </a:p>
        </p:txBody>
      </p: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3348038" y="4797425"/>
            <a:ext cx="360362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4</a:t>
            </a:r>
          </a:p>
        </p:txBody>
      </p:sp>
      <p:sp>
        <p:nvSpPr>
          <p:cNvPr id="18442" name="Oval 11"/>
          <p:cNvSpPr>
            <a:spLocks noChangeArrowheads="1"/>
          </p:cNvSpPr>
          <p:nvPr/>
        </p:nvSpPr>
        <p:spPr bwMode="auto">
          <a:xfrm>
            <a:off x="5003800" y="5013325"/>
            <a:ext cx="360363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5</a:t>
            </a:r>
          </a:p>
        </p:txBody>
      </p: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3203575" y="2565400"/>
            <a:ext cx="360363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6</a:t>
            </a:r>
          </a:p>
        </p:txBody>
      </p:sp>
      <p:sp>
        <p:nvSpPr>
          <p:cNvPr id="18444" name="Oval 13"/>
          <p:cNvSpPr>
            <a:spLocks noChangeArrowheads="1"/>
          </p:cNvSpPr>
          <p:nvPr/>
        </p:nvSpPr>
        <p:spPr bwMode="auto">
          <a:xfrm>
            <a:off x="6372225" y="2276475"/>
            <a:ext cx="360363" cy="3603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7</a:t>
            </a:r>
          </a:p>
        </p:txBody>
      </p: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8388350" y="4868863"/>
            <a:ext cx="360363" cy="36036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61913" y="1382713"/>
          <a:ext cx="8885237" cy="5329237"/>
        </p:xfrm>
        <a:graphic>
          <a:graphicData uri="http://schemas.openxmlformats.org/presentationml/2006/ole">
            <p:oleObj spid="_x0000_s23554" name="Worksheet" r:id="rId3" imgW="8572500" imgH="5143500" progId="Excel.Sheet.8">
              <p:embed/>
            </p:oleObj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5011738" y="849313"/>
            <a:ext cx="32210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Calibri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2875" y="896938"/>
            <a:ext cx="7304088" cy="687387"/>
            <a:chOff x="-2800" y="1030"/>
            <a:chExt cx="4864" cy="461"/>
          </a:xfrm>
        </p:grpSpPr>
        <p:sp>
          <p:nvSpPr>
            <p:cNvPr id="2055" name="Text Box 6"/>
            <p:cNvSpPr txBox="1">
              <a:spLocks noChangeArrowheads="1"/>
            </p:cNvSpPr>
            <p:nvPr/>
          </p:nvSpPr>
          <p:spPr bwMode="auto">
            <a:xfrm>
              <a:off x="-2800" y="1099"/>
              <a:ext cx="73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>
                  <a:latin typeface="Calibri" pitchFamily="34" charset="0"/>
                </a:rPr>
                <a:t>Млрд.м</a:t>
              </a:r>
              <a:r>
                <a:rPr lang="ru-RU" sz="1600" baseline="30000">
                  <a:latin typeface="Calibri" pitchFamily="34" charset="0"/>
                </a:rPr>
                <a:t>3</a:t>
              </a:r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627" y="1297"/>
              <a:ext cx="398" cy="142"/>
            </a:xfrm>
            <a:prstGeom prst="rect">
              <a:avLst/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615" y="1116"/>
              <a:ext cx="36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8" name="Oval 10"/>
            <p:cNvSpPr>
              <a:spLocks noChangeAspect="1" noChangeArrowheads="1"/>
            </p:cNvSpPr>
            <p:nvPr/>
          </p:nvSpPr>
          <p:spPr bwMode="auto">
            <a:xfrm>
              <a:off x="772" y="1071"/>
              <a:ext cx="112" cy="9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1057" y="1285"/>
              <a:ext cx="1007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latin typeface="Calibri" pitchFamily="34" charset="0"/>
                </a:rPr>
                <a:t>Западная Сибирь</a:t>
              </a:r>
            </a:p>
          </p:txBody>
        </p:sp>
        <p:sp>
          <p:nvSpPr>
            <p:cNvPr id="2060" name="Text Box 13"/>
            <p:cNvSpPr txBox="1">
              <a:spLocks noChangeArrowheads="1"/>
            </p:cNvSpPr>
            <p:nvPr/>
          </p:nvSpPr>
          <p:spPr bwMode="auto">
            <a:xfrm>
              <a:off x="1024" y="1030"/>
              <a:ext cx="89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latin typeface="Calibri" pitchFamily="34" charset="0"/>
                </a:rPr>
                <a:t>СССР-Россия</a:t>
              </a:r>
            </a:p>
          </p:txBody>
        </p:sp>
      </p:grpSp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entury Gothic" pitchFamily="34" charset="0"/>
              </a:rPr>
              <a:t>Добыча газа</a:t>
            </a:r>
          </a:p>
        </p:txBody>
      </p:sp>
      <p:pic>
        <p:nvPicPr>
          <p:cNvPr id="17" name="Picture 10" descr="sibnac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8531225" y="80963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333750" y="89200"/>
            <a:ext cx="24241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entury Gothic" pitchFamily="34" charset="0"/>
              </a:rPr>
              <a:t>Добыча нефти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39700" y="923925"/>
          <a:ext cx="8755063" cy="5416550"/>
        </p:xfrm>
        <a:graphic>
          <a:graphicData uri="http://schemas.openxmlformats.org/presentationml/2006/ole">
            <p:oleObj spid="_x0000_s24578" name="Worksheet" r:id="rId3" imgW="8820207" imgH="5467435" progId="Excel.Sheet.8">
              <p:embed/>
            </p:oleObj>
          </a:graphicData>
        </a:graphic>
      </p:graphicFrame>
      <p:pic>
        <p:nvPicPr>
          <p:cNvPr id="6" name="Picture 10" descr="sibnac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8531225" y="80963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ппт_запсиб_нгп_сент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l="6732" t="1862" r="2487" b="4208"/>
          <a:stretch>
            <a:fillRect/>
          </a:stretch>
        </p:blipFill>
        <p:spPr bwMode="auto">
          <a:xfrm>
            <a:off x="107950" y="71438"/>
            <a:ext cx="5407025" cy="67437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79388" y="149225"/>
            <a:ext cx="1504950" cy="5429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i="1">
                <a:latin typeface="Arial" pitchFamily="34" charset="0"/>
              </a:rPr>
              <a:t>Площадь </a:t>
            </a:r>
            <a:br>
              <a:rPr lang="ru-RU" sz="1400" b="1" i="1">
                <a:latin typeface="Arial" pitchFamily="34" charset="0"/>
              </a:rPr>
            </a:br>
            <a:r>
              <a:rPr lang="ru-RU" sz="1400" b="1" i="1">
                <a:latin typeface="Arial" pitchFamily="34" charset="0"/>
              </a:rPr>
              <a:t>2574 тыс.км</a:t>
            </a:r>
            <a:r>
              <a:rPr lang="ru-RU" sz="1400" b="1" i="1" baseline="30000">
                <a:latin typeface="Arial" pitchFamily="34" charset="0"/>
              </a:rPr>
              <a:t>2</a:t>
            </a:r>
          </a:p>
        </p:txBody>
      </p:sp>
      <p:pic>
        <p:nvPicPr>
          <p:cNvPr id="9" name="Picture 145" descr="sibnac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8572500" y="25400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651500" y="4221163"/>
            <a:ext cx="3384550" cy="2563812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Открыто 8</a:t>
            </a:r>
            <a:r>
              <a:rPr lang="en-US" sz="1400" b="1">
                <a:latin typeface="Arial" pitchFamily="34" charset="0"/>
              </a:rPr>
              <a:t>49</a:t>
            </a:r>
            <a:r>
              <a:rPr lang="ru-RU" sz="1400" b="1">
                <a:latin typeface="Arial" pitchFamily="34" charset="0"/>
              </a:rPr>
              <a:t> месторождений (</a:t>
            </a:r>
            <a:r>
              <a:rPr lang="en-US" sz="1400" b="1">
                <a:latin typeface="Arial" pitchFamily="34" charset="0"/>
              </a:rPr>
              <a:t>5041</a:t>
            </a:r>
            <a:r>
              <a:rPr lang="ru-RU" sz="1400" b="1">
                <a:latin typeface="Arial" pitchFamily="34" charset="0"/>
              </a:rPr>
              <a:t> залежей)</a:t>
            </a:r>
            <a:br>
              <a:rPr lang="ru-RU" sz="1400" b="1">
                <a:latin typeface="Arial" pitchFamily="34" charset="0"/>
              </a:rPr>
            </a:br>
            <a:r>
              <a:rPr lang="ru-RU" sz="1400" b="1">
                <a:latin typeface="Arial" pitchFamily="34" charset="0"/>
              </a:rPr>
              <a:t>углеводородного сырья: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Arial" pitchFamily="34" charset="0"/>
              </a:rPr>
              <a:t/>
            </a:r>
            <a:br>
              <a:rPr lang="en-US" sz="1400" b="1">
                <a:latin typeface="Arial" pitchFamily="34" charset="0"/>
              </a:rPr>
            </a:br>
            <a:r>
              <a:rPr lang="ru-RU" sz="1400" b="1">
                <a:latin typeface="Arial" pitchFamily="34" charset="0"/>
              </a:rPr>
              <a:t>Нефтяных – 5</a:t>
            </a:r>
            <a:r>
              <a:rPr lang="en-US" sz="1400" b="1">
                <a:latin typeface="Arial" pitchFamily="34" charset="0"/>
              </a:rPr>
              <a:t>92 (</a:t>
            </a:r>
            <a:r>
              <a:rPr lang="ru-RU" sz="1400" b="1">
                <a:latin typeface="Arial" pitchFamily="34" charset="0"/>
              </a:rPr>
              <a:t>залежей </a:t>
            </a:r>
            <a:r>
              <a:rPr lang="en-US" sz="1400" b="1">
                <a:latin typeface="Arial" pitchFamily="34" charset="0"/>
              </a:rPr>
              <a:t> 3260</a:t>
            </a:r>
            <a:r>
              <a:rPr lang="ru-RU" sz="1400" b="1">
                <a:latin typeface="Arial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Нефтегазовых – 3</a:t>
            </a:r>
            <a:r>
              <a:rPr lang="en-US" sz="1400" b="1">
                <a:latin typeface="Arial" pitchFamily="34" charset="0"/>
              </a:rPr>
              <a:t>0</a:t>
            </a:r>
            <a:r>
              <a:rPr lang="ru-RU" sz="1400" b="1">
                <a:latin typeface="Arial" pitchFamily="34" charset="0"/>
              </a:rPr>
              <a:t> (1</a:t>
            </a:r>
            <a:r>
              <a:rPr lang="en-US" sz="1400" b="1">
                <a:latin typeface="Arial" pitchFamily="34" charset="0"/>
              </a:rPr>
              <a:t>96</a:t>
            </a:r>
            <a:r>
              <a:rPr lang="ru-RU" sz="1400" b="1">
                <a:latin typeface="Arial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Нефтегазоконденсатных – </a:t>
            </a:r>
            <a:r>
              <a:rPr lang="en-US" sz="1400" b="1">
                <a:latin typeface="Arial" pitchFamily="34" charset="0"/>
              </a:rPr>
              <a:t>115</a:t>
            </a:r>
            <a:r>
              <a:rPr lang="ru-RU" sz="1400" b="1">
                <a:latin typeface="Arial" pitchFamily="34" charset="0"/>
              </a:rPr>
              <a:t> (30</a:t>
            </a:r>
            <a:r>
              <a:rPr lang="en-US" sz="1400" b="1">
                <a:latin typeface="Arial" pitchFamily="34" charset="0"/>
              </a:rPr>
              <a:t>9</a:t>
            </a:r>
            <a:r>
              <a:rPr lang="ru-RU" sz="1400" b="1">
                <a:latin typeface="Arial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Газоконденсатных – </a:t>
            </a:r>
            <a:r>
              <a:rPr lang="en-US" sz="1400" b="1">
                <a:latin typeface="Arial" pitchFamily="34" charset="0"/>
              </a:rPr>
              <a:t>61</a:t>
            </a:r>
            <a:r>
              <a:rPr lang="ru-RU" sz="1400" b="1">
                <a:latin typeface="Arial" pitchFamily="34" charset="0"/>
              </a:rPr>
              <a:t> (</a:t>
            </a:r>
            <a:r>
              <a:rPr lang="en-US" sz="1400" b="1">
                <a:latin typeface="Arial" pitchFamily="34" charset="0"/>
              </a:rPr>
              <a:t>759</a:t>
            </a:r>
            <a:r>
              <a:rPr lang="ru-RU" sz="1400" b="1">
                <a:latin typeface="Arial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Газовых – </a:t>
            </a:r>
            <a:r>
              <a:rPr lang="en-US" sz="1400" b="1">
                <a:latin typeface="Arial" pitchFamily="34" charset="0"/>
              </a:rPr>
              <a:t>5</a:t>
            </a:r>
            <a:r>
              <a:rPr lang="ru-RU" sz="1400" b="1">
                <a:latin typeface="Arial" pitchFamily="34" charset="0"/>
              </a:rPr>
              <a:t>1 (</a:t>
            </a:r>
            <a:r>
              <a:rPr lang="en-US" sz="1400" b="1">
                <a:latin typeface="Arial" pitchFamily="34" charset="0"/>
              </a:rPr>
              <a:t>517</a:t>
            </a:r>
            <a:r>
              <a:rPr lang="ru-RU" sz="1400" b="1">
                <a:latin typeface="Arial" pitchFamily="34" charset="0"/>
              </a:rPr>
              <a:t>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67375" y="2717800"/>
            <a:ext cx="2289175" cy="1287463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В разработке – 32</a:t>
            </a:r>
            <a:r>
              <a:rPr lang="en-US" sz="1400" b="1">
                <a:latin typeface="Arial" pitchFamily="34" charset="0"/>
              </a:rPr>
              <a:t>8</a:t>
            </a:r>
            <a:endParaRPr lang="ru-RU" sz="1400" b="1">
              <a:latin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Подготовлено - 4</a:t>
            </a:r>
            <a:r>
              <a:rPr lang="en-US" sz="1400" b="1">
                <a:latin typeface="Arial" pitchFamily="34" charset="0"/>
              </a:rPr>
              <a:t>5</a:t>
            </a:r>
            <a:endParaRPr lang="ru-RU" sz="1400" b="1">
              <a:latin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В разведке - 4</a:t>
            </a:r>
            <a:r>
              <a:rPr lang="en-US" sz="1400" b="1">
                <a:latin typeface="Arial" pitchFamily="34" charset="0"/>
              </a:rPr>
              <a:t>57</a:t>
            </a:r>
            <a:endParaRPr lang="ru-RU" sz="1400" b="1">
              <a:latin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 b="1">
                <a:latin typeface="Arial" pitchFamily="34" charset="0"/>
              </a:rPr>
              <a:t>Законсервировано - </a:t>
            </a:r>
            <a:r>
              <a:rPr lang="en-US" sz="1400" b="1">
                <a:latin typeface="Arial" pitchFamily="34" charset="0"/>
              </a:rPr>
              <a:t>19</a:t>
            </a:r>
            <a:endParaRPr lang="ru-RU" sz="1400" b="1">
              <a:latin typeface="Arial" pitchFamily="34" charset="0"/>
            </a:endParaRPr>
          </a:p>
        </p:txBody>
      </p:sp>
      <p:sp>
        <p:nvSpPr>
          <p:cNvPr id="13319" name="Text Box 3"/>
          <p:cNvSpPr txBox="1">
            <a:spLocks noChangeArrowheads="1"/>
          </p:cNvSpPr>
          <p:nvPr/>
        </p:nvSpPr>
        <p:spPr bwMode="auto">
          <a:xfrm>
            <a:off x="5508625" y="855663"/>
            <a:ext cx="3500438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100" b="1" dirty="0" err="1">
                <a:latin typeface="Arial" pitchFamily="34" charset="0"/>
              </a:rPr>
              <a:t>Западно-Сибирская</a:t>
            </a:r>
            <a:r>
              <a:rPr lang="ru-RU" sz="2100" b="1" dirty="0">
                <a:latin typeface="Arial" pitchFamily="34" charset="0"/>
              </a:rPr>
              <a:t> нефтегазоносная провинция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полуостров_карское_ппт"/>
          <p:cNvPicPr>
            <a:picLocks noChangeAspect="1" noChangeArrowheads="1"/>
          </p:cNvPicPr>
          <p:nvPr/>
        </p:nvPicPr>
        <p:blipFill>
          <a:blip r:embed="rId3" cstate="print"/>
          <a:srcRect l="6442" t="2255" r="7341" b="6960"/>
          <a:stretch>
            <a:fillRect/>
          </a:stretch>
        </p:blipFill>
        <p:spPr bwMode="auto">
          <a:xfrm>
            <a:off x="3443288" y="0"/>
            <a:ext cx="5700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7504" y="0"/>
            <a:ext cx="793908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Полуостров Ямал </a:t>
            </a:r>
            <a:br>
              <a:rPr lang="ru-RU" b="1" dirty="0">
                <a:latin typeface="Century Gothic" pitchFamily="34" charset="0"/>
              </a:rPr>
            </a:br>
            <a:r>
              <a:rPr lang="ru-RU" b="1" dirty="0">
                <a:latin typeface="Century Gothic" pitchFamily="34" charset="0"/>
              </a:rPr>
              <a:t>и </a:t>
            </a:r>
            <a:r>
              <a:rPr lang="ru-RU" b="1" dirty="0" err="1">
                <a:latin typeface="Century Gothic" pitchFamily="34" charset="0"/>
              </a:rPr>
              <a:t>приямальский</a:t>
            </a:r>
            <a:r>
              <a:rPr lang="ru-RU" b="1" dirty="0">
                <a:latin typeface="Century Gothic" pitchFamily="34" charset="0"/>
              </a:rPr>
              <a:t> шельф</a:t>
            </a: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3929058" y="1643050"/>
            <a:ext cx="1009650" cy="336550"/>
          </a:xfrm>
          <a:prstGeom prst="rect">
            <a:avLst/>
          </a:prstGeom>
          <a:solidFill>
            <a:srgbClr val="FFFFC1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 Black" pitchFamily="34" charset="0"/>
              </a:rPr>
              <a:t>Зона</a:t>
            </a:r>
            <a:r>
              <a:rPr lang="en-US" sz="1600" dirty="0">
                <a:latin typeface="Arial Black" pitchFamily="34" charset="0"/>
              </a:rPr>
              <a:t> 4 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218358" y="2482837"/>
            <a:ext cx="941388" cy="336550"/>
          </a:xfrm>
          <a:prstGeom prst="rect">
            <a:avLst/>
          </a:prstGeom>
          <a:solidFill>
            <a:srgbClr val="FFEBEB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 Black" pitchFamily="34" charset="0"/>
              </a:rPr>
              <a:t>Зона</a:t>
            </a:r>
            <a:r>
              <a:rPr lang="en-US" sz="1600" dirty="0">
                <a:latin typeface="Arial Black" pitchFamily="34" charset="0"/>
              </a:rPr>
              <a:t> 3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137271" y="4356087"/>
            <a:ext cx="1009650" cy="336550"/>
          </a:xfrm>
          <a:prstGeom prst="rect">
            <a:avLst/>
          </a:prstGeom>
          <a:solidFill>
            <a:srgbClr val="E5FFE5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 Black" pitchFamily="34" charset="0"/>
              </a:rPr>
              <a:t>Зона</a:t>
            </a:r>
            <a:r>
              <a:rPr lang="en-US" sz="1600" dirty="0">
                <a:latin typeface="Arial Black" pitchFamily="34" charset="0"/>
              </a:rPr>
              <a:t> 2 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6208708" y="6011850"/>
            <a:ext cx="1077913" cy="336550"/>
          </a:xfrm>
          <a:prstGeom prst="rect">
            <a:avLst/>
          </a:prstGeom>
          <a:solidFill>
            <a:srgbClr val="FFEBEB"/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 Black" pitchFamily="34" charset="0"/>
              </a:rPr>
              <a:t> </a:t>
            </a:r>
            <a:r>
              <a:rPr lang="ru-RU" sz="1600" dirty="0">
                <a:latin typeface="Arial Black" pitchFamily="34" charset="0"/>
              </a:rPr>
              <a:t>Зона</a:t>
            </a:r>
            <a:r>
              <a:rPr lang="en-US" sz="1600" dirty="0">
                <a:latin typeface="Arial Black" pitchFamily="34" charset="0"/>
              </a:rPr>
              <a:t> 1 </a:t>
            </a:r>
            <a:endParaRPr lang="ru-RU" sz="1600" dirty="0">
              <a:latin typeface="Arial Black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438" y="3635375"/>
          <a:ext cx="4214844" cy="314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8"/>
                <a:gridCol w="892974"/>
                <a:gridCol w="1053711"/>
                <a:gridCol w="1053711"/>
              </a:tblGrid>
              <a:tr h="381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 Cyr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 Cyr"/>
                        </a:rPr>
                        <a:t>Запасы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Arial Cyr"/>
                        </a:rPr>
                        <a:t>Ресурсы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Arial Cyr"/>
                        </a:rPr>
                        <a:t>НСР</a:t>
                      </a:r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latin typeface="Arial Cyr"/>
                        </a:rPr>
                        <a:t>Нефть, млн.т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   292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3 852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4 144   </a:t>
                      </a: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в т.ч. суша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292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798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1 090   </a:t>
                      </a: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шельф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    -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3 054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3 054   </a:t>
                      </a: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latin typeface="Arial Cyr"/>
                        </a:rPr>
                        <a:t>Газ, млрд.м</a:t>
                      </a:r>
                      <a:r>
                        <a:rPr lang="ru-RU" sz="1000" b="1" i="0" u="none" strike="noStrike" baseline="30000" dirty="0">
                          <a:latin typeface="Arial Cyr"/>
                        </a:rPr>
                        <a:t>3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10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746 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39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822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50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568 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в т.ч. суша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10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435 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10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308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20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743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шельф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311 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29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514 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29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825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latin typeface="Arial Cyr"/>
                        </a:rPr>
                        <a:t>Конденсат, млн.т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  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232 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3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023 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Arial Cyr"/>
                        </a:rPr>
                        <a:t>           3 </a:t>
                      </a:r>
                      <a:r>
                        <a:rPr lang="ru-RU" sz="1000" b="1" i="0" u="none" strike="noStrike" dirty="0" smtClean="0">
                          <a:latin typeface="Arial Cyr"/>
                        </a:rPr>
                        <a:t>255   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в т.ч. суша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229 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636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</a:t>
                      </a:r>
                      <a:r>
                        <a:rPr lang="ru-RU" sz="900" b="0" i="0" u="none" strike="noStrike" dirty="0" smtClean="0">
                          <a:latin typeface="Arial Cyr"/>
                        </a:rPr>
                        <a:t>865   </a:t>
                      </a:r>
                      <a:endParaRPr lang="ru-RU" sz="900" b="0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06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Arial Cyr"/>
                        </a:rPr>
                        <a:t>         шельф</a:t>
                      </a:r>
                    </a:p>
                  </a:txBody>
                  <a:tcPr marL="3429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        3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2 387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Arial Cyr"/>
                        </a:rPr>
                        <a:t>                 2 390  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Picture 4" descr="sibnac"/>
          <p:cNvPicPr>
            <a:picLocks noChangeAspect="1" noChangeArrowheads="1"/>
          </p:cNvPicPr>
          <p:nvPr/>
        </p:nvPicPr>
        <p:blipFill>
          <a:blip r:embed="rId4" cstate="print">
            <a:lum contrast="42000"/>
          </a:blip>
          <a:srcRect/>
          <a:stretch>
            <a:fillRect/>
          </a:stretch>
        </p:blipFill>
        <p:spPr bwMode="auto">
          <a:xfrm>
            <a:off x="8534400" y="76200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"/>
          <p:cNvPicPr>
            <a:picLocks noChangeAspect="1" noChangeArrowheads="1"/>
          </p:cNvPicPr>
          <p:nvPr/>
        </p:nvPicPr>
        <p:blipFill>
          <a:blip r:embed="rId2" cstate="print"/>
          <a:srcRect t="3696"/>
          <a:stretch>
            <a:fillRect/>
          </a:stretch>
        </p:blipFill>
        <p:spPr bwMode="auto">
          <a:xfrm>
            <a:off x="827088" y="908050"/>
            <a:ext cx="7429500" cy="5834063"/>
          </a:xfrm>
          <a:prstGeom prst="rect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48131" name="Rectangle 4"/>
          <p:cNvSpPr>
            <a:spLocks/>
          </p:cNvSpPr>
          <p:nvPr/>
        </p:nvSpPr>
        <p:spPr bwMode="auto">
          <a:xfrm>
            <a:off x="0" y="214290"/>
            <a:ext cx="9144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b="1" dirty="0" err="1">
                <a:latin typeface="Arial" pitchFamily="34" charset="0"/>
                <a:sym typeface="Arial" pitchFamily="34" charset="0"/>
              </a:rPr>
              <a:t>Гыдан</a:t>
            </a:r>
            <a:r>
              <a:rPr lang="ru-RU" sz="2300" b="1" dirty="0">
                <a:latin typeface="Arial" pitchFamily="34" charset="0"/>
                <a:sym typeface="Arial" pitchFamily="34" charset="0"/>
              </a:rPr>
              <a:t> и </a:t>
            </a:r>
            <a:r>
              <a:rPr lang="ru-RU" sz="2300" b="1" dirty="0" err="1">
                <a:latin typeface="Arial" pitchFamily="34" charset="0"/>
                <a:sym typeface="Arial" pitchFamily="34" charset="0"/>
              </a:rPr>
              <a:t>Пригыданский</a:t>
            </a:r>
            <a:r>
              <a:rPr lang="ru-RU" sz="2300" b="1" dirty="0">
                <a:latin typeface="Arial" pitchFamily="34" charset="0"/>
                <a:sym typeface="Arial" pitchFamily="34" charset="0"/>
              </a:rPr>
              <a:t> шельф</a:t>
            </a:r>
          </a:p>
        </p:txBody>
      </p:sp>
      <p:pic>
        <p:nvPicPr>
          <p:cNvPr id="11" name="Picture 10" descr="sibnac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8532813" y="80963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ппт_СМП_россия"/>
          <p:cNvPicPr>
            <a:picLocks noChangeAspect="1" noChangeArrowheads="1"/>
          </p:cNvPicPr>
          <p:nvPr/>
        </p:nvPicPr>
        <p:blipFill>
          <a:blip r:embed="rId2" cstate="print"/>
          <a:srcRect l="1880" t="7484" r="4123" b="11060"/>
          <a:stretch>
            <a:fillRect/>
          </a:stretch>
        </p:blipFill>
        <p:spPr bwMode="auto">
          <a:xfrm>
            <a:off x="180975" y="1917700"/>
            <a:ext cx="8855075" cy="4881563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6322" name="Rectangle 4"/>
          <p:cNvSpPr>
            <a:spLocks/>
          </p:cNvSpPr>
          <p:nvPr/>
        </p:nvSpPr>
        <p:spPr bwMode="auto">
          <a:xfrm>
            <a:off x="0" y="44450"/>
            <a:ext cx="9144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b="1" dirty="0">
                <a:latin typeface="Arial" pitchFamily="34" charset="0"/>
                <a:sym typeface="Arial" pitchFamily="34" charset="0"/>
              </a:rPr>
              <a:t>Северный морской путь</a:t>
            </a:r>
          </a:p>
        </p:txBody>
      </p:sp>
      <p:sp>
        <p:nvSpPr>
          <p:cNvPr id="90117" name="Rectangle 5"/>
          <p:cNvSpPr>
            <a:spLocks/>
          </p:cNvSpPr>
          <p:nvPr/>
        </p:nvSpPr>
        <p:spPr bwMode="auto">
          <a:xfrm>
            <a:off x="179388" y="549275"/>
            <a:ext cx="8964612" cy="127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2506" tIns="35717" rIns="62506" bIns="35717">
            <a:spAutoFit/>
          </a:bodyPr>
          <a:lstStyle/>
          <a:p>
            <a:pPr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i="1" dirty="0">
                <a:latin typeface="Calibri" pitchFamily="34" charset="0"/>
                <a:cs typeface="Arial" pitchFamily="34" charset="0"/>
                <a:sym typeface="Arial" pitchFamily="34" charset="0"/>
              </a:rPr>
              <a:t>   	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Федеральный закон «О внутренних морских водах,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территориальном море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и прилежащей зоне Российской Федерации»:</a:t>
            </a:r>
          </a:p>
          <a:p>
            <a:pPr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Северный морской путь - исторически сложившаяся национальная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единая транспортная коммуникация Российской Федерации в Арктике,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в том числе в проливах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Вилькицкого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, Шокальского, Дмитрия Лаптева, Санникова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Helvetica Light"/>
              <a:sym typeface="Helvetica Light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8761413" y="6489700"/>
            <a:ext cx="352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7654" name="Прямоугольник 7"/>
          <p:cNvSpPr>
            <a:spLocks noChangeArrowheads="1"/>
          </p:cNvSpPr>
          <p:nvPr/>
        </p:nvSpPr>
        <p:spPr bwMode="auto">
          <a:xfrm>
            <a:off x="161925" y="6524625"/>
            <a:ext cx="6858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solidFill>
                  <a:schemeClr val="bg2"/>
                </a:solidFill>
                <a:latin typeface="Verdana" pitchFamily="34" charset="0"/>
              </a:rPr>
              <a:t>По данным Минтранса РФ</a:t>
            </a:r>
            <a:endParaRPr lang="ru-RU" sz="1100" b="1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9" name="Picture 145" descr="sibnac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8572500" y="25400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492500" y="2708275"/>
            <a:ext cx="1943100" cy="1441450"/>
          </a:xfrm>
          <a:prstGeom prst="rect">
            <a:avLst/>
          </a:prstGeom>
          <a:noFill/>
          <a:ln w="57150" cmpd="thickThin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1913" y="600075"/>
          <a:ext cx="9031287" cy="587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23850" y="549275"/>
            <a:ext cx="1296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млн.т</a:t>
            </a:r>
            <a:endParaRPr lang="ru-RU" sz="1600" baseline="300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092950" y="620713"/>
            <a:ext cx="1549400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/>
              <a:t>Добыча нефти, всего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0825" y="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Добыча и экспорт  нефти  </a:t>
            </a:r>
            <a:r>
              <a:rPr lang="ru-RU" sz="1600" b="1" dirty="0"/>
              <a:t>России</a:t>
            </a:r>
          </a:p>
          <a:p>
            <a:pPr algn="ctr"/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95995" y="6535579"/>
            <a:ext cx="3248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/>
              <a:t>Источник данных</a:t>
            </a:r>
            <a:r>
              <a:rPr lang="en-US" sz="1000" b="1" i="1" dirty="0" smtClean="0"/>
              <a:t>:</a:t>
            </a:r>
            <a:r>
              <a:rPr lang="ru-RU" sz="1000" b="1" i="1" dirty="0" smtClean="0"/>
              <a:t>  Нефтяная торговля, МИНЭНЕРГО</a:t>
            </a:r>
            <a:endParaRPr lang="ru-RU" sz="1000" b="1" i="1" dirty="0"/>
          </a:p>
        </p:txBody>
      </p:sp>
      <p:pic>
        <p:nvPicPr>
          <p:cNvPr id="8" name="Picture 145" descr="sibnac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8572500" y="25400"/>
            <a:ext cx="539750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206</Words>
  <Application>Microsoft Office PowerPoint</Application>
  <PresentationFormat>Экран (4:3)</PresentationFormat>
  <Paragraphs>94</Paragraphs>
  <Slides>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СибНАЦ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RykovanovaS</dc:creator>
  <cp:lastModifiedBy>Prim</cp:lastModifiedBy>
  <cp:revision>13</cp:revision>
  <dcterms:created xsi:type="dcterms:W3CDTF">2011-01-26T03:47:24Z</dcterms:created>
  <dcterms:modified xsi:type="dcterms:W3CDTF">2011-01-26T05:15:19Z</dcterms:modified>
</cp:coreProperties>
</file>