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310" r:id="rId3"/>
    <p:sldId id="332" r:id="rId4"/>
    <p:sldId id="349" r:id="rId5"/>
    <p:sldId id="333" r:id="rId6"/>
    <p:sldId id="350" r:id="rId7"/>
    <p:sldId id="347" r:id="rId8"/>
    <p:sldId id="348" r:id="rId9"/>
    <p:sldId id="351" r:id="rId10"/>
    <p:sldId id="335" r:id="rId11"/>
    <p:sldId id="316" r:id="rId12"/>
    <p:sldId id="342" r:id="rId13"/>
    <p:sldId id="352" r:id="rId14"/>
    <p:sldId id="353" r:id="rId15"/>
    <p:sldId id="334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8E"/>
    <a:srgbClr val="B2A071"/>
    <a:srgbClr val="2E29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9465" autoAdjust="0"/>
  </p:normalViewPr>
  <p:slideViewPr>
    <p:cSldViewPr snapToGrid="0" snapToObjects="1" showGuides="1">
      <p:cViewPr>
        <p:scale>
          <a:sx n="100" d="100"/>
          <a:sy n="100" d="100"/>
        </p:scale>
        <p:origin x="-1122" y="-450"/>
      </p:cViewPr>
      <p:guideLst>
        <p:guide orient="horz" pos="274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F1181-A759-4A7D-BDAD-2233A0FB033E}" type="datetimeFigureOut">
              <a:rPr lang="en-US" smtClean="0"/>
              <a:pPr/>
              <a:t>2/29/2016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BE50C-385D-4A12-8B4E-C2DB9CE02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02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BE50C-385D-4A12-8B4E-C2DB9CE0279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764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yna-logoandmark_reversed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49" y="368010"/>
            <a:ext cx="1410987" cy="3805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2450" y="2468880"/>
            <a:ext cx="8040687" cy="369332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400" b="0" i="0" cap="none" baseline="0">
                <a:solidFill>
                  <a:schemeClr val="bg2"/>
                </a:solidFill>
                <a:latin typeface="+mn-lt"/>
                <a:cs typeface="DIN-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2450" y="2057400"/>
            <a:ext cx="8040688" cy="369332"/>
          </a:xfrm>
        </p:spPr>
        <p:txBody>
          <a:bodyPr wrap="square" lIns="0" tIns="0" rIns="0" bIns="0" anchor="b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accent4"/>
                </a:solidFill>
                <a:latin typeface="+mn-lt"/>
                <a:cs typeface="DIN-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52450" y="274320"/>
            <a:ext cx="8046720" cy="1588"/>
          </a:xfrm>
          <a:prstGeom prst="line">
            <a:avLst/>
          </a:prstGeom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552450" y="4708639"/>
            <a:ext cx="236315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 smtClean="0">
                <a:solidFill>
                  <a:schemeClr val="bg1"/>
                </a:solidFill>
                <a:latin typeface="DINPro-Medium" pitchFamily="34" charset="0"/>
                <a:cs typeface="DINPro-Medium" pitchFamily="34" charset="0"/>
              </a:rPr>
              <a:t>© 2013 </a:t>
            </a:r>
            <a:r>
              <a:rPr lang="en-US" sz="700" dirty="0" err="1" smtClean="0">
                <a:solidFill>
                  <a:schemeClr val="bg1"/>
                </a:solidFill>
                <a:latin typeface="DINPro-Medium" pitchFamily="34" charset="0"/>
                <a:cs typeface="DINPro-Medium" pitchFamily="34" charset="0"/>
              </a:rPr>
              <a:t>DynaEnergetics</a:t>
            </a:r>
            <a:r>
              <a:rPr lang="en-US" sz="700" dirty="0" smtClean="0">
                <a:solidFill>
                  <a:schemeClr val="bg1"/>
                </a:solidFill>
                <a:latin typeface="DINPro-Medium" pitchFamily="34" charset="0"/>
                <a:cs typeface="DINPro-Medium" pitchFamily="34" charset="0"/>
              </a:rPr>
              <a:t>. All rights reserved.</a:t>
            </a:r>
            <a:endParaRPr lang="en-US" sz="700" dirty="0">
              <a:solidFill>
                <a:schemeClr val="bg1"/>
              </a:solidFill>
              <a:latin typeface="DINPro-Medium" pitchFamily="34" charset="0"/>
              <a:cs typeface="DINPro-Medium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6229986" y="4708639"/>
            <a:ext cx="236315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700" b="0" i="0" dirty="0" smtClean="0">
                <a:solidFill>
                  <a:schemeClr val="bg1"/>
                </a:solidFill>
                <a:latin typeface="DINPro"/>
                <a:cs typeface="DINPro"/>
              </a:rPr>
              <a:t>A</a:t>
            </a:r>
            <a:r>
              <a:rPr lang="en-US" sz="700" b="1" i="0" dirty="0" smtClean="0">
                <a:solidFill>
                  <a:schemeClr val="bg1"/>
                </a:solidFill>
                <a:latin typeface="DINPro"/>
                <a:cs typeface="DINPro"/>
              </a:rPr>
              <a:t> DMC </a:t>
            </a:r>
            <a:r>
              <a:rPr lang="en-US" sz="700" b="0" i="0" dirty="0" smtClean="0">
                <a:solidFill>
                  <a:schemeClr val="bg1"/>
                </a:solidFill>
                <a:latin typeface="DINPro"/>
                <a:cs typeface="DINPro"/>
              </a:rPr>
              <a:t>Company</a:t>
            </a:r>
            <a:endParaRPr lang="en-US" sz="700" b="0" i="0" dirty="0">
              <a:solidFill>
                <a:schemeClr val="bg1"/>
              </a:solidFill>
              <a:latin typeface="DINPro"/>
              <a:cs typeface="DINPro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320040"/>
            <a:ext cx="4019550" cy="10772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ABC3E-C1C8-4D17-8E08-F6550439BB42}" type="datetime1">
              <a:rPr lang="en-US" smtClean="0"/>
              <a:pPr/>
              <a:t>2/29/2016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BB9-B03E-2D40-A848-E5CE3ABFD9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548640" y="685800"/>
            <a:ext cx="5276850" cy="3657600"/>
          </a:xfrm>
        </p:spPr>
        <p:txBody>
          <a:bodyPr lIns="0" tIns="0" rIns="0" bIns="0">
            <a:normAutofit/>
          </a:bodyPr>
          <a:lstStyle>
            <a:lvl1pPr marL="114300" indent="-114300">
              <a:lnSpc>
                <a:spcPct val="105000"/>
              </a:lnSpc>
              <a:buFont typeface="Arial"/>
              <a:buChar char="•"/>
              <a:defRPr sz="1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48640" y="274320"/>
            <a:ext cx="5285232" cy="0"/>
          </a:xfrm>
          <a:prstGeom prst="line">
            <a:avLst/>
          </a:prstGeom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080760" y="0"/>
            <a:ext cx="2514600" cy="4343400"/>
          </a:xfrm>
        </p:spPr>
        <p:txBody>
          <a:bodyPr>
            <a:normAutofit/>
          </a:bodyPr>
          <a:lstStyle>
            <a:lvl1pPr>
              <a:buNone/>
              <a:defRPr sz="1200"/>
            </a:lvl1pPr>
          </a:lstStyle>
          <a:p>
            <a:endParaRPr lang="en-US"/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081713" y="3794760"/>
            <a:ext cx="2514600" cy="548640"/>
          </a:xfrm>
          <a:solidFill>
            <a:schemeClr val="accent2">
              <a:alpha val="85000"/>
            </a:schemeClr>
          </a:solidFill>
          <a:ln>
            <a:noFill/>
          </a:ln>
        </p:spPr>
        <p:txBody>
          <a:bodyPr lIns="91440" tIns="9144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cap="all">
                <a:solidFill>
                  <a:schemeClr val="bg1"/>
                </a:solidFill>
                <a:latin typeface="DINPro-Medium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081713" y="4033227"/>
            <a:ext cx="2514600" cy="123111"/>
          </a:xfrm>
          <a:noFill/>
          <a:ln>
            <a:noFill/>
          </a:ln>
        </p:spPr>
        <p:txBody>
          <a:bodyPr lIns="9144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cap="none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20" name="Picture 19" descr="Dyna-logoandmark_color.png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21970" y="4634484"/>
            <a:ext cx="260223" cy="256032"/>
          </a:xfrm>
          <a:prstGeom prst="rect">
            <a:avLst/>
          </a:prstGeom>
        </p:spPr>
      </p:pic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4684940" y="4708638"/>
            <a:ext cx="1387951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DINPro-Medium" pitchFamily="34" charset="0"/>
                <a:ea typeface="+mn-ea"/>
                <a:cs typeface="DINPro-Medium" pitchFamily="34" charset="0"/>
                <a:sym typeface="Wingdings" pitchFamily="2" charset="2"/>
              </a:rPr>
              <a:t> DynaEnergetics.com 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DINPro-Medium" pitchFamily="34" charset="0"/>
              <a:ea typeface="+mn-ea"/>
              <a:cs typeface="DINPro-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267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320039"/>
            <a:ext cx="4017961" cy="10772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685800"/>
            <a:ext cx="2514600" cy="16927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100" b="0" i="0">
                <a:solidFill>
                  <a:schemeClr val="accent1"/>
                </a:solidFill>
                <a:latin typeface="DINPro-Medium" pitchFamily="34" charset="0"/>
                <a:cs typeface="DINPro-Medium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ABC3E-C1C8-4D17-8E08-F6550439BB42}" type="datetime1">
              <a:rPr lang="en-US" smtClean="0"/>
              <a:pPr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BB9-B03E-2D40-A848-E5CE3ABFD9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548640" y="868679"/>
            <a:ext cx="2513012" cy="347313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5000"/>
              </a:lnSpc>
              <a:buNone/>
              <a:defRPr sz="1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6"/>
          </p:nvPr>
        </p:nvSpPr>
        <p:spPr>
          <a:xfrm>
            <a:off x="3310128" y="685800"/>
            <a:ext cx="5281013" cy="3656013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200" cap="all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49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8640" y="320040"/>
            <a:ext cx="4017961" cy="10772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ABC3E-C1C8-4D17-8E08-F6550439BB42}" type="datetime1">
              <a:rPr lang="en-US" smtClean="0"/>
              <a:pPr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BB9-B03E-2D40-A848-E5CE3ABFD9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52452" y="640080"/>
            <a:ext cx="8046720" cy="3657600"/>
          </a:xfr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457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320040"/>
            <a:ext cx="4019550" cy="10772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688F6-4429-452D-AEE2-02346DD434C9}" type="datetime1">
              <a:rPr lang="en-US" smtClean="0"/>
              <a:pPr/>
              <a:t>2/29/2016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BB9-B03E-2D40-A848-E5CE3ABFD9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an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2451" y="320039"/>
            <a:ext cx="4017961" cy="1077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4ABC3E-C1C8-4D17-8E08-F6550439BB42}" type="datetime1">
              <a:rPr lang="en-US" smtClean="0"/>
              <a:pPr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84FBB9-B03E-2D40-A848-E5CE3ABFD9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552451" y="1009952"/>
            <a:ext cx="2513012" cy="333186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5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46100" y="274320"/>
            <a:ext cx="8047038" cy="0"/>
          </a:xfrm>
          <a:prstGeom prst="line">
            <a:avLst/>
          </a:prstGeom>
          <a:ln w="158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idx="17"/>
          </p:nvPr>
        </p:nvSpPr>
        <p:spPr>
          <a:xfrm>
            <a:off x="3290888" y="1009952"/>
            <a:ext cx="2513012" cy="333186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5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552451" y="694944"/>
            <a:ext cx="2519363" cy="192360"/>
          </a:xfrm>
        </p:spPr>
        <p:txBody>
          <a:bodyPr wrap="square">
            <a:sp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DINPro-Medium"/>
                <a:cs typeface="DINPro-Medium"/>
              </a:defRPr>
            </a:lvl1pPr>
            <a:lvl2pPr>
              <a:defRPr>
                <a:solidFill>
                  <a:srgbClr val="B2A071"/>
                </a:solidFill>
              </a:defRPr>
            </a:lvl2pPr>
            <a:lvl3pPr>
              <a:defRPr>
                <a:solidFill>
                  <a:srgbClr val="B2A071"/>
                </a:solidFill>
              </a:defRPr>
            </a:lvl3pPr>
            <a:lvl4pPr>
              <a:defRPr>
                <a:solidFill>
                  <a:srgbClr val="B2A071"/>
                </a:solidFill>
              </a:defRPr>
            </a:lvl4pPr>
            <a:lvl5pPr>
              <a:defRPr>
                <a:solidFill>
                  <a:srgbClr val="B2A07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3291840" y="694944"/>
            <a:ext cx="2519363" cy="192360"/>
          </a:xfrm>
        </p:spPr>
        <p:txBody>
          <a:bodyPr wrap="square">
            <a:sp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DINPro-Medium"/>
                <a:cs typeface="DINPro-Medium"/>
              </a:defRPr>
            </a:lvl1pPr>
            <a:lvl2pPr>
              <a:defRPr>
                <a:solidFill>
                  <a:srgbClr val="B2A071"/>
                </a:solidFill>
              </a:defRPr>
            </a:lvl2pPr>
            <a:lvl3pPr>
              <a:defRPr>
                <a:solidFill>
                  <a:srgbClr val="B2A071"/>
                </a:solidFill>
              </a:defRPr>
            </a:lvl3pPr>
            <a:lvl4pPr>
              <a:defRPr>
                <a:solidFill>
                  <a:srgbClr val="B2A071"/>
                </a:solidFill>
              </a:defRPr>
            </a:lvl4pPr>
            <a:lvl5pPr>
              <a:defRPr>
                <a:solidFill>
                  <a:srgbClr val="B2A07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9" name="Picture 18" descr="Dyna-logoandmark_color.png"/>
          <p:cNvPicPr>
            <a:picLocks/>
          </p:cNvPicPr>
          <p:nvPr userDrawn="1"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21970" y="4634484"/>
            <a:ext cx="260223" cy="256032"/>
          </a:xfrm>
          <a:prstGeom prst="rect">
            <a:avLst/>
          </a:prstGeom>
        </p:spPr>
      </p:pic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4684940" y="4708638"/>
            <a:ext cx="1387951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Pro-Medium" pitchFamily="34" charset="0"/>
                <a:ea typeface="+mn-ea"/>
                <a:cs typeface="DINPro-Medium" pitchFamily="34" charset="0"/>
                <a:sym typeface="Wingdings" pitchFamily="2" charset="2"/>
              </a:rPr>
              <a:t> DynaEnergetics.com 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NPro-Medium" pitchFamily="34" charset="0"/>
              <a:ea typeface="+mn-ea"/>
              <a:cs typeface="DINPro-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69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320040"/>
            <a:ext cx="4019550" cy="107722"/>
          </a:xfrm>
        </p:spPr>
        <p:txBody>
          <a:bodyPr anchor="t" anchorCtr="0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640079"/>
            <a:ext cx="8135938" cy="37144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ABC3E-C1C8-4D17-8E08-F6550439BB42}" type="datetime1">
              <a:rPr lang="en-US" smtClean="0"/>
              <a:pPr/>
              <a:t>2/29/2016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DINPro-Medium" pitchFamily="34" charset="0"/>
                <a:cs typeface="DINPro-Medium" pitchFamily="34" charset="0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BB9-B03E-2D40-A848-E5CE3ABFD9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320040"/>
            <a:ext cx="4019550" cy="107722"/>
          </a:xfrm>
        </p:spPr>
        <p:txBody>
          <a:bodyPr anchor="t" anchorCtr="0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685800"/>
            <a:ext cx="8135938" cy="3668713"/>
          </a:xfrm>
        </p:spPr>
        <p:txBody>
          <a:bodyPr>
            <a:normAutofit/>
          </a:bodyPr>
          <a:lstStyle>
            <a:lvl1pPr marL="114300" indent="-114300">
              <a:defRPr sz="1100"/>
            </a:lvl1pPr>
            <a:lvl2pPr marL="227013" indent="-112713">
              <a:spcBef>
                <a:spcPts val="300"/>
              </a:spcBef>
              <a:defRPr sz="1100"/>
            </a:lvl2pPr>
            <a:lvl3pPr marL="341313" indent="-114300">
              <a:spcBef>
                <a:spcPts val="300"/>
              </a:spcBef>
              <a:defRPr sz="1100"/>
            </a:lvl3pPr>
            <a:lvl4pPr marL="457200" indent="-115888">
              <a:spcBef>
                <a:spcPts val="300"/>
              </a:spcBef>
              <a:defRPr sz="1100"/>
            </a:lvl4pPr>
            <a:lvl5pPr marL="568325" indent="-112713">
              <a:spcBef>
                <a:spcPts val="300"/>
              </a:spcBef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ABC3E-C1C8-4D17-8E08-F6550439BB42}" type="datetime1">
              <a:rPr lang="en-US" smtClean="0"/>
              <a:pPr/>
              <a:t>2/29/2016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BB9-B03E-2D40-A848-E5CE3ABFD90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320040"/>
            <a:ext cx="4019550" cy="107722"/>
          </a:xfrm>
        </p:spPr>
        <p:txBody>
          <a:bodyPr anchor="t" anchorCtr="0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640079"/>
            <a:ext cx="8135938" cy="371443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ABC3E-C1C8-4D17-8E08-F6550439BB42}" type="datetime1">
              <a:rPr lang="en-US" smtClean="0"/>
              <a:pPr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BB9-B03E-2D40-A848-E5CE3ABFD9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320040"/>
            <a:ext cx="4019550" cy="107722"/>
          </a:xfrm>
        </p:spPr>
        <p:txBody>
          <a:bodyPr anchor="t"/>
          <a:lstStyle>
            <a:lvl1pPr algn="l">
              <a:defRPr sz="7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2468880"/>
            <a:ext cx="8033553" cy="369332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spc="3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883B3A-9700-4609-B5CF-D659ED2A8219}" type="datetime1">
              <a:rPr lang="en-US" smtClean="0"/>
              <a:pPr/>
              <a:t>2/29/2016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84FBB9-B03E-2D40-A848-E5CE3ABFD90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46100" y="274320"/>
            <a:ext cx="8047038" cy="0"/>
          </a:xfrm>
          <a:prstGeom prst="line">
            <a:avLst/>
          </a:prstGeom>
          <a:ln w="158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48640" y="2057400"/>
            <a:ext cx="8029742" cy="369332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13" name="Picture 12" descr="Dyna-logoandmark_color.png"/>
          <p:cNvPicPr>
            <a:picLocks/>
          </p:cNvPicPr>
          <p:nvPr userDrawn="1"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21970" y="4634484"/>
            <a:ext cx="260223" cy="256032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684940" y="4708638"/>
            <a:ext cx="1387951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Pro-Medium" pitchFamily="34" charset="0"/>
                <a:ea typeface="+mn-ea"/>
                <a:cs typeface="DINPro-Medium" pitchFamily="34" charset="0"/>
                <a:sym typeface="Wingdings" pitchFamily="2" charset="2"/>
              </a:rPr>
              <a:t> DynaEnergetics.com 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NPro-Medium" pitchFamily="34" charset="0"/>
              <a:ea typeface="+mn-ea"/>
              <a:cs typeface="DINPro-Medium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320040"/>
            <a:ext cx="4017963" cy="10772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685800"/>
            <a:ext cx="2514599" cy="36576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accent1"/>
                </a:solidFill>
                <a:latin typeface="DINPro-Medium"/>
                <a:cs typeface="DINPro-Medium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ABC3E-C1C8-4D17-8E08-F6550439BB42}" type="datetime1">
              <a:rPr lang="en-US" smtClean="0"/>
              <a:pPr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BB9-B03E-2D40-A848-E5CE3ABFD9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290888" y="685800"/>
            <a:ext cx="2514600" cy="36576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5000"/>
              </a:lnSpc>
              <a:buNone/>
              <a:defRPr sz="11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47688" y="274320"/>
            <a:ext cx="5257800" cy="0"/>
          </a:xfrm>
          <a:prstGeom prst="line">
            <a:avLst/>
          </a:prstGeom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080760" y="0"/>
            <a:ext cx="2514600" cy="4343400"/>
          </a:xfrm>
        </p:spPr>
        <p:txBody>
          <a:bodyPr>
            <a:normAutofit/>
          </a:bodyPr>
          <a:lstStyle>
            <a:lvl1pPr>
              <a:buNone/>
              <a:defRPr sz="1200"/>
            </a:lvl1pPr>
          </a:lstStyle>
          <a:p>
            <a:endParaRPr lang="en-US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081713" y="3794760"/>
            <a:ext cx="2514600" cy="548640"/>
          </a:xfrm>
          <a:solidFill>
            <a:schemeClr val="accent2">
              <a:alpha val="85000"/>
            </a:schemeClr>
          </a:solidFill>
          <a:ln>
            <a:noFill/>
          </a:ln>
        </p:spPr>
        <p:txBody>
          <a:bodyPr lIns="91440" tIns="9144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cap="all">
                <a:solidFill>
                  <a:schemeClr val="bg1"/>
                </a:solidFill>
                <a:latin typeface="DINPro-Medium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081713" y="4033227"/>
            <a:ext cx="2514600" cy="123111"/>
          </a:xfrm>
          <a:noFill/>
          <a:ln>
            <a:noFill/>
          </a:ln>
        </p:spPr>
        <p:txBody>
          <a:bodyPr lIns="9144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cap="none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800">
                <a:solidFill>
                  <a:schemeClr val="bg1"/>
                </a:solidFill>
              </a:defRPr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20" name="Picture 19" descr="Dyna-logoandmark_color.png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21970" y="4634484"/>
            <a:ext cx="260223" cy="256032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4684940" y="4708638"/>
            <a:ext cx="1387951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DINPro-Medium" pitchFamily="34" charset="0"/>
                <a:ea typeface="+mn-ea"/>
                <a:cs typeface="DINPro-Medium" pitchFamily="34" charset="0"/>
                <a:sym typeface="Wingdings" pitchFamily="2" charset="2"/>
              </a:rPr>
              <a:t> DynaEnergetics.com 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DINPro-Medium" pitchFamily="34" charset="0"/>
              <a:ea typeface="+mn-ea"/>
              <a:cs typeface="DINPro-Medium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4343400"/>
          </a:xfrm>
        </p:spPr>
        <p:txBody>
          <a:bodyPr>
            <a:normAutofit/>
          </a:bodyPr>
          <a:lstStyle>
            <a:lvl1pPr algn="r">
              <a:buNone/>
              <a:defRPr sz="1200"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" y="0"/>
            <a:ext cx="2971800" cy="2554422"/>
          </a:xfrm>
          <a:solidFill>
            <a:schemeClr val="accent2">
              <a:alpha val="85000"/>
            </a:schemeClr>
          </a:solidFill>
        </p:spPr>
        <p:txBody>
          <a:bodyPr lIns="228600" tIns="667512" rIns="182880" bIns="0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DINPro-Medium" pitchFamily="34" charset="0"/>
                <a:cs typeface="DINPro-Medium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ABC3E-C1C8-4D17-8E08-F6550439BB42}" type="datetime1">
              <a:rPr lang="en-US" smtClean="0"/>
              <a:pPr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BB9-B03E-2D40-A848-E5CE3ABFD90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52452" y="274320"/>
            <a:ext cx="2513011" cy="0"/>
          </a:xfrm>
          <a:prstGeom prst="line">
            <a:avLst/>
          </a:prstGeom>
          <a:ln w="158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2" y="320040"/>
            <a:ext cx="2513011" cy="1077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6" name="Picture 15" descr="Dyna-logoandmark_color.png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21970" y="4634484"/>
            <a:ext cx="260223" cy="256032"/>
          </a:xfrm>
          <a:prstGeom prst="rect">
            <a:avLst/>
          </a:prstGeom>
        </p:spPr>
      </p:pic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4684940" y="4708638"/>
            <a:ext cx="1387951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DINPro-Medium" pitchFamily="34" charset="0"/>
                <a:ea typeface="+mn-ea"/>
                <a:cs typeface="DINPro-Medium" pitchFamily="34" charset="0"/>
                <a:sym typeface="Wingdings" pitchFamily="2" charset="2"/>
              </a:rPr>
              <a:t> DynaEnergetics.com 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DINPro-Medium" pitchFamily="34" charset="0"/>
              <a:ea typeface="+mn-ea"/>
              <a:cs typeface="DINPro-Medium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320040"/>
            <a:ext cx="2519363" cy="107722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685800"/>
            <a:ext cx="2530719" cy="1692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100" b="0" i="0">
                <a:solidFill>
                  <a:schemeClr val="accent1"/>
                </a:solidFill>
                <a:latin typeface="DINPro-Medium" pitchFamily="34" charset="0"/>
                <a:cs typeface="DINPro-Medium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ABC3E-C1C8-4D17-8E08-F6550439BB42}" type="datetime1">
              <a:rPr lang="en-US" smtClean="0"/>
              <a:pPr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BB9-B03E-2D40-A848-E5CE3ABFD9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3290887" y="0"/>
            <a:ext cx="5303520" cy="4343400"/>
          </a:xfrm>
        </p:spPr>
        <p:txBody>
          <a:bodyPr>
            <a:normAutofit/>
          </a:bodyPr>
          <a:lstStyle>
            <a:lvl1pPr algn="r">
              <a:buNone/>
              <a:defRPr sz="1200"/>
            </a:lvl1pPr>
          </a:lstStyle>
          <a:p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48640" y="274320"/>
            <a:ext cx="2530719" cy="0"/>
          </a:xfrm>
          <a:prstGeom prst="line">
            <a:avLst/>
          </a:prstGeom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548640" y="868680"/>
            <a:ext cx="2514600" cy="34734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5000"/>
              </a:lnSpc>
              <a:buNone/>
              <a:defRPr sz="1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-13556" y="19855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 descr="Dyna-logoandmark_color.png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21970" y="4634484"/>
            <a:ext cx="260223" cy="256032"/>
          </a:xfrm>
          <a:prstGeom prst="rect">
            <a:avLst/>
          </a:prstGeom>
        </p:spPr>
      </p:pic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4684940" y="4708638"/>
            <a:ext cx="1387951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DINPro-Medium" pitchFamily="34" charset="0"/>
                <a:ea typeface="+mn-ea"/>
                <a:cs typeface="DINPro-Medium" pitchFamily="34" charset="0"/>
                <a:sym typeface="Wingdings" pitchFamily="2" charset="2"/>
              </a:rPr>
              <a:t> DynaEnergetics.com 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DINPro-Medium" pitchFamily="34" charset="0"/>
              <a:ea typeface="+mn-ea"/>
              <a:cs typeface="DINPro-Medium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320040"/>
            <a:ext cx="4019550" cy="10772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100" y="685800"/>
            <a:ext cx="2519363" cy="36576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accent1"/>
                </a:solidFill>
                <a:latin typeface="DINPro-Medium"/>
                <a:cs typeface="DINPro-Medium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ABC3E-C1C8-4D17-8E08-F6550439BB42}" type="datetime1">
              <a:rPr lang="en-US" smtClean="0"/>
              <a:pPr/>
              <a:t>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BB9-B03E-2D40-A848-E5CE3ABFD9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290888" y="685800"/>
            <a:ext cx="5291305" cy="3656014"/>
          </a:xfrm>
        </p:spPr>
        <p:txBody>
          <a:bodyPr lIns="0" tIns="0" rIns="0" bIns="0" numCol="2" spcCol="274320">
            <a:noAutofit/>
          </a:bodyPr>
          <a:lstStyle>
            <a:lvl1pPr marL="112713" indent="-112713">
              <a:lnSpc>
                <a:spcPct val="105000"/>
              </a:lnSpc>
              <a:buFont typeface="Arial" pitchFamily="34" charset="0"/>
              <a:buChar char="•"/>
              <a:defRPr sz="1100" b="0" i="0">
                <a:solidFill>
                  <a:schemeClr val="accent1"/>
                </a:solidFill>
                <a:latin typeface="+mn-lt"/>
                <a:cs typeface="DINPro-Medium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yna-logoandmark_color.png"/>
          <p:cNvPicPr>
            <a:picLocks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21970" y="4634484"/>
            <a:ext cx="260223" cy="25603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2450" y="320040"/>
            <a:ext cx="4019550" cy="10772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2450" y="640079"/>
            <a:ext cx="8135938" cy="371443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01180" y="4708639"/>
            <a:ext cx="1076141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 b="0" i="0">
                <a:solidFill>
                  <a:schemeClr val="accent4"/>
                </a:solidFill>
                <a:latin typeface="DINPro-Medium" pitchFamily="34" charset="0"/>
                <a:cs typeface="DINPro-Medium" pitchFamily="34" charset="0"/>
              </a:defRPr>
            </a:lvl1pPr>
          </a:lstStyle>
          <a:p>
            <a:fld id="{3B6164CB-38EF-4175-8C0B-854CA1A1F6FB}" type="datetime1">
              <a:rPr lang="en-US" smtClean="0"/>
              <a:pPr/>
              <a:t>2/29/2016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2450" y="4708639"/>
            <a:ext cx="228514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 b="0" i="0">
                <a:solidFill>
                  <a:schemeClr val="accent4"/>
                </a:solidFill>
                <a:latin typeface="DINPro-Medium" pitchFamily="34" charset="0"/>
                <a:cs typeface="DINPro-Medium" pitchFamily="34" charset="0"/>
              </a:defRPr>
            </a:lvl1pPr>
          </a:lstStyle>
          <a:p>
            <a:r>
              <a:rPr lang="en-US" smtClean="0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2193" y="4708639"/>
            <a:ext cx="323736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700" b="0" i="0">
                <a:solidFill>
                  <a:schemeClr val="accent4"/>
                </a:solidFill>
                <a:latin typeface="DINPro-Medium" pitchFamily="34" charset="0"/>
                <a:cs typeface="DINPro-Medium" pitchFamily="34" charset="0"/>
              </a:defRPr>
            </a:lvl1pPr>
          </a:lstStyle>
          <a:p>
            <a:fld id="{6D84FBB9-B03E-2D40-A848-E5CE3ABFD90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48640" y="274320"/>
            <a:ext cx="8047038" cy="0"/>
          </a:xfrm>
          <a:prstGeom prst="line">
            <a:avLst/>
          </a:prstGeom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4684940" y="4708638"/>
            <a:ext cx="1387951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800">
                <a:solidFill>
                  <a:schemeClr val="accent5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DINPro-Medium" pitchFamily="34" charset="0"/>
                <a:ea typeface="+mn-ea"/>
                <a:cs typeface="DINPro-Medium" pitchFamily="34" charset="0"/>
                <a:sym typeface="Wingdings" pitchFamily="2" charset="2"/>
              </a:rPr>
              <a:t> DynaEnergetics.com 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DINPro-Medium" pitchFamily="34" charset="0"/>
              <a:ea typeface="+mn-ea"/>
              <a:cs typeface="DINPro-Medium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8" r:id="rId3"/>
    <p:sldLayoutId id="2147483660" r:id="rId4"/>
    <p:sldLayoutId id="2147483651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54" r:id="rId13"/>
    <p:sldLayoutId id="2147483682" r:id="rId1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700" b="1" i="0" kern="600" cap="all" spc="30" baseline="0">
          <a:solidFill>
            <a:schemeClr val="accent2"/>
          </a:solidFill>
          <a:latin typeface="+mj-lt"/>
          <a:ea typeface="+mj-ea"/>
          <a:cs typeface="DIN-Bold"/>
        </a:defRPr>
      </a:lvl1pPr>
    </p:titleStyle>
    <p:bodyStyle>
      <a:lvl1pPr marL="171450" indent="-171450" algn="l" defTabSz="457200" rtl="0" eaLnBrk="1" latinLnBrk="0" hangingPunct="1">
        <a:lnSpc>
          <a:spcPct val="105000"/>
        </a:lnSpc>
        <a:spcBef>
          <a:spcPts val="1200"/>
        </a:spcBef>
        <a:buFont typeface="Arial"/>
        <a:buChar char="•"/>
        <a:defRPr sz="1800" b="0" i="0" kern="1200">
          <a:solidFill>
            <a:schemeClr val="tx1"/>
          </a:solidFill>
          <a:latin typeface="+mn-lt"/>
          <a:ea typeface="+mn-ea"/>
          <a:cs typeface="DIN-Light"/>
        </a:defRPr>
      </a:lvl1pPr>
      <a:lvl2pPr marL="342900" indent="-171450" algn="l" defTabSz="457200" rtl="0" eaLnBrk="1" latinLnBrk="0" hangingPunct="1">
        <a:lnSpc>
          <a:spcPct val="110000"/>
        </a:lnSpc>
        <a:spcBef>
          <a:spcPts val="600"/>
        </a:spcBef>
        <a:buClr>
          <a:schemeClr val="accent4"/>
        </a:buClr>
        <a:buFont typeface="Arial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DIN-Light"/>
        </a:defRPr>
      </a:lvl2pPr>
      <a:lvl3pPr marL="512763" indent="-169863" algn="l" defTabSz="457200" rtl="0" eaLnBrk="1" latinLnBrk="0" hangingPunct="1">
        <a:lnSpc>
          <a:spcPct val="110000"/>
        </a:lnSpc>
        <a:spcBef>
          <a:spcPct val="20000"/>
        </a:spcBef>
        <a:buClr>
          <a:schemeClr val="accent4"/>
        </a:buClr>
        <a:buFont typeface="Arial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DIN-Light"/>
        </a:defRPr>
      </a:lvl3pPr>
      <a:lvl4pPr marL="684213" indent="-171450" algn="l" defTabSz="457200" rtl="0" eaLnBrk="1" latinLnBrk="0" hangingPunct="1">
        <a:lnSpc>
          <a:spcPct val="110000"/>
        </a:lnSpc>
        <a:spcBef>
          <a:spcPct val="20000"/>
        </a:spcBef>
        <a:buClr>
          <a:schemeClr val="accent4"/>
        </a:buClr>
        <a:buFont typeface="Arial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DIN-Light"/>
        </a:defRPr>
      </a:lvl4pPr>
      <a:lvl5pPr marL="855663" indent="-171450" algn="l" defTabSz="457200" rtl="0" eaLnBrk="1" latinLnBrk="0" hangingPunct="1">
        <a:lnSpc>
          <a:spcPct val="110000"/>
        </a:lnSpc>
        <a:spcBef>
          <a:spcPct val="20000"/>
        </a:spcBef>
        <a:buClr>
          <a:schemeClr val="accent4"/>
        </a:buClr>
        <a:buFont typeface="Arial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DIN-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7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2309" y="4224069"/>
            <a:ext cx="8230828" cy="443182"/>
          </a:xfrm>
        </p:spPr>
        <p:txBody>
          <a:bodyPr/>
          <a:lstStyle/>
          <a:p>
            <a:pPr lvl="0" algn="ctr" defTabSz="914400">
              <a:spcBef>
                <a:spcPct val="20000"/>
              </a:spcBef>
            </a:pPr>
            <a:r>
              <a:rPr lang="ru-RU" sz="900" kern="1200" spc="0" dirty="0" smtClean="0">
                <a:solidFill>
                  <a:schemeClr val="bg1"/>
                </a:solidFill>
                <a:latin typeface="DIN-Bold"/>
                <a:ea typeface="+mn-ea"/>
                <a:cs typeface="DINPro" pitchFamily="34" charset="0"/>
              </a:rPr>
              <a:t> </a:t>
            </a:r>
            <a:r>
              <a:rPr lang="ru-RU" sz="900" kern="1200" spc="0" dirty="0" smtClean="0">
                <a:solidFill>
                  <a:schemeClr val="bg1"/>
                </a:solidFill>
                <a:latin typeface="DIN-Bold"/>
                <a:ea typeface="+mn-ea"/>
                <a:cs typeface="DINPro" pitchFamily="34" charset="0"/>
              </a:rPr>
              <a:t>2016</a:t>
            </a:r>
            <a:r>
              <a:rPr lang="ru-RU" b="1" kern="1200" spc="0" dirty="0">
                <a:solidFill>
                  <a:prstClr val="black"/>
                </a:solidFill>
                <a:latin typeface="DINPro" pitchFamily="34" charset="0"/>
                <a:ea typeface="+mn-ea"/>
                <a:cs typeface="DINPro" pitchFamily="34" charset="0"/>
              </a:rPr>
              <a:t/>
            </a:r>
            <a:br>
              <a:rPr lang="ru-RU" b="1" kern="1200" spc="0" dirty="0">
                <a:solidFill>
                  <a:prstClr val="black"/>
                </a:solidFill>
                <a:latin typeface="DINPro" pitchFamily="34" charset="0"/>
                <a:ea typeface="+mn-ea"/>
                <a:cs typeface="DINPro" pitchFamily="34" charset="0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7147" y="1470201"/>
            <a:ext cx="8040688" cy="2631490"/>
          </a:xfrm>
        </p:spPr>
        <p:txBody>
          <a:bodyPr/>
          <a:lstStyle/>
          <a:p>
            <a:endParaRPr lang="ru-RU" dirty="0" smtClean="0">
              <a:solidFill>
                <a:schemeClr val="bg1"/>
              </a:solidFill>
              <a:latin typeface="DIN-Bold"/>
              <a:cs typeface="DINPro" pitchFamily="34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DIN-Bold"/>
                <a:cs typeface="DINPro" pitchFamily="34" charset="0"/>
              </a:rPr>
              <a:t>Дина</a:t>
            </a:r>
            <a:r>
              <a:rPr lang="ru-RU" sz="2000" dirty="0" smtClean="0">
                <a:solidFill>
                  <a:schemeClr val="bg2">
                    <a:lumMod val="75000"/>
                  </a:schemeClr>
                </a:solidFill>
                <a:latin typeface="DIN-Bold"/>
                <a:cs typeface="DINPro" pitchFamily="34" charset="0"/>
              </a:rPr>
              <a:t>Энерджетикс</a:t>
            </a:r>
            <a:r>
              <a:rPr lang="ru-RU" sz="2000" dirty="0" smtClean="0">
                <a:solidFill>
                  <a:schemeClr val="bg1"/>
                </a:solidFill>
                <a:latin typeface="DIN-Bold"/>
              </a:rPr>
              <a:t>  в Тюменской области  - </a:t>
            </a:r>
          </a:p>
          <a:p>
            <a:endParaRPr lang="ru-RU" sz="2000" dirty="0" smtClean="0">
              <a:solidFill>
                <a:schemeClr val="bg1"/>
              </a:solidFill>
              <a:latin typeface="DIN-Bold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DIN-Bold"/>
              </a:rPr>
              <a:t>		импортозамещение и современные технологии</a:t>
            </a:r>
            <a:endParaRPr lang="ru-RU" sz="2000" dirty="0" smtClean="0">
              <a:solidFill>
                <a:schemeClr val="bg1"/>
              </a:solidFill>
              <a:latin typeface="DIN-Bold"/>
            </a:endParaRPr>
          </a:p>
          <a:p>
            <a:endParaRPr lang="ru-RU" dirty="0" smtClean="0">
              <a:solidFill>
                <a:schemeClr val="bg1"/>
              </a:solidFill>
              <a:latin typeface="DIN-Bold"/>
            </a:endParaRPr>
          </a:p>
          <a:p>
            <a:pPr algn="r"/>
            <a:endParaRPr lang="ru-RU" sz="1050" dirty="0" smtClean="0">
              <a:solidFill>
                <a:schemeClr val="bg1"/>
              </a:solidFill>
              <a:latin typeface="DIN-Bold"/>
            </a:endParaRPr>
          </a:p>
          <a:p>
            <a:pPr algn="r"/>
            <a:endParaRPr lang="ru-RU" sz="1050" dirty="0">
              <a:solidFill>
                <a:schemeClr val="bg1"/>
              </a:solidFill>
              <a:latin typeface="DIN-Bold"/>
            </a:endParaRPr>
          </a:p>
          <a:p>
            <a:pPr algn="r"/>
            <a:endParaRPr lang="ru-RU" sz="1050" dirty="0" smtClean="0">
              <a:solidFill>
                <a:schemeClr val="bg1"/>
              </a:solidFill>
              <a:latin typeface="DIN-Bold"/>
            </a:endParaRPr>
          </a:p>
          <a:p>
            <a:pPr algn="r"/>
            <a:endParaRPr lang="ru-RU" sz="1050" dirty="0" smtClean="0">
              <a:solidFill>
                <a:schemeClr val="bg1"/>
              </a:solidFill>
              <a:latin typeface="DIN-Bold"/>
            </a:endParaRPr>
          </a:p>
          <a:p>
            <a:pPr algn="r"/>
            <a:r>
              <a:rPr lang="ru-RU" sz="1050" dirty="0" smtClean="0">
                <a:solidFill>
                  <a:schemeClr val="bg1"/>
                </a:solidFill>
                <a:latin typeface="DIN-Bold"/>
              </a:rPr>
              <a:t>Вильгельм </a:t>
            </a:r>
            <a:r>
              <a:rPr lang="ru-RU" sz="1050" dirty="0" err="1" smtClean="0">
                <a:solidFill>
                  <a:schemeClr val="bg1"/>
                </a:solidFill>
                <a:latin typeface="DIN-Bold"/>
              </a:rPr>
              <a:t>Зонненберг</a:t>
            </a:r>
            <a:r>
              <a:rPr lang="ru-RU" sz="1050" dirty="0" smtClean="0">
                <a:solidFill>
                  <a:schemeClr val="bg1"/>
                </a:solidFill>
                <a:latin typeface="DIN-Bold"/>
              </a:rPr>
              <a:t> </a:t>
            </a:r>
            <a:endParaRPr lang="ru-RU" sz="1050" dirty="0">
              <a:solidFill>
                <a:schemeClr val="bg1"/>
              </a:solidFill>
              <a:latin typeface="DIN-Bold"/>
            </a:endParaRPr>
          </a:p>
          <a:p>
            <a:pPr algn="r"/>
            <a:endParaRPr lang="en-US" sz="1050" dirty="0" smtClean="0">
              <a:solidFill>
                <a:schemeClr val="bg1"/>
              </a:solidFill>
              <a:latin typeface="DIN-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Склады ВМ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ABC3E-C1C8-4D17-8E08-F6550439BB42}" type="datetime1">
              <a:rPr lang="en-US" smtClean="0"/>
              <a:pPr/>
              <a:t>2/29/2016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BB9-B03E-2D40-A848-E5CE3ABFD90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050" name="Picture 2" descr="C:\Users\Toropchanin\Desktop\Фото строительства\Tyumen facility\DSCF137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88" y="427761"/>
            <a:ext cx="4395351" cy="329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oropchanin\Desktop\Фото строительства\Tyumen facility\DSCF1367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42958" y="320040"/>
            <a:ext cx="3862971" cy="212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Toropchanin\Desktop\Фото строительства\ПОЛИГОН\ПОЛИГОН\DSCF1289.JPG"/>
          <p:cNvPicPr>
            <a:picLocks noGrp="1" noChangeAspect="1" noChangeArrowheads="1"/>
          </p:cNvPicPr>
          <p:nvPr>
            <p:ph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9690" y="2647950"/>
            <a:ext cx="3294554" cy="176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837" y="3691546"/>
            <a:ext cx="3927483" cy="1438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463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640" y="320040"/>
            <a:ext cx="4019550" cy="184666"/>
          </a:xfrm>
        </p:spPr>
        <p:txBody>
          <a:bodyPr/>
          <a:lstStyle/>
          <a:p>
            <a:r>
              <a:rPr lang="ru-RU" sz="1200" dirty="0" err="1" smtClean="0">
                <a:cs typeface="DINPro" pitchFamily="34" charset="0"/>
              </a:rPr>
              <a:t>Импортозамещение</a:t>
            </a:r>
            <a:endParaRPr lang="ru-RU" sz="11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02/02/2015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BB9-B03E-2D40-A848-E5CE3ABFD90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1" name="Стрелка вправо 10"/>
          <p:cNvSpPr/>
          <p:nvPr/>
        </p:nvSpPr>
        <p:spPr>
          <a:xfrm>
            <a:off x="2000250" y="3205270"/>
            <a:ext cx="1187450" cy="4508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49250" y="3049584"/>
            <a:ext cx="145415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Российское сырье  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4675" y="3126111"/>
            <a:ext cx="1279525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134393" y="3086313"/>
            <a:ext cx="144780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Российский продукт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10037" y="1188302"/>
            <a:ext cx="50946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1.Регистрация предприятия согласно законодательства РФ </a:t>
            </a:r>
          </a:p>
          <a:p>
            <a:r>
              <a:rPr lang="ru-RU" sz="1000" dirty="0" smtClean="0"/>
              <a:t>2.Персонал – граждане РФ</a:t>
            </a:r>
          </a:p>
          <a:p>
            <a:r>
              <a:rPr lang="ru-RU" sz="1000" dirty="0" smtClean="0"/>
              <a:t>3.Оплата налогов  согласно законодательства РФ в местный и федеральный бюджет </a:t>
            </a:r>
            <a:endParaRPr lang="ru-RU" sz="1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1921" y="2339289"/>
            <a:ext cx="1908175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2868" y="1175563"/>
            <a:ext cx="1279525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934200" y="1060876"/>
            <a:ext cx="144780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Российская  компания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90259" y="691544"/>
            <a:ext cx="570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ООО «</a:t>
            </a:r>
            <a:r>
              <a:rPr lang="ru-RU" dirty="0" err="1" smtClean="0"/>
              <a:t>Динаэнерджетикс</a:t>
            </a:r>
            <a:r>
              <a:rPr lang="ru-RU" dirty="0" smtClean="0"/>
              <a:t> Сибирь»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3088640" y="1944046"/>
            <a:ext cx="314071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Локализация производства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930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450" y="320040"/>
            <a:ext cx="4019550" cy="184666"/>
          </a:xfrm>
        </p:spPr>
        <p:txBody>
          <a:bodyPr/>
          <a:lstStyle/>
          <a:p>
            <a:r>
              <a:rPr lang="ru-RU" sz="1200" dirty="0" smtClean="0"/>
              <a:t>выводы</a:t>
            </a:r>
            <a:endParaRPr lang="ru-RU" sz="1200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666237" y="641803"/>
            <a:ext cx="7422168" cy="3714433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Новое предприятие </a:t>
            </a:r>
            <a:r>
              <a:rPr lang="ru-RU" sz="2000" b="1" dirty="0" smtClean="0">
                <a:solidFill>
                  <a:srgbClr val="0070C0"/>
                </a:solidFill>
              </a:rPr>
              <a:t>позволит: </a:t>
            </a:r>
          </a:p>
          <a:p>
            <a:pPr>
              <a:lnSpc>
                <a:spcPct val="200000"/>
              </a:lnSpc>
            </a:pPr>
            <a:r>
              <a:rPr lang="ru-RU" sz="1200" b="1" kern="600" cap="all" spc="30" dirty="0" smtClean="0">
                <a:solidFill>
                  <a:schemeClr val="accent2"/>
                </a:solidFill>
                <a:latin typeface="+mj-lt"/>
                <a:ea typeface="+mj-ea"/>
                <a:cs typeface="DIN-Bold"/>
              </a:rPr>
              <a:t>Резко Сократить импорт данной проукции</a:t>
            </a:r>
            <a:endParaRPr lang="ru-RU" sz="1200" b="1" kern="600" cap="all" spc="30" dirty="0" smtClean="0">
              <a:solidFill>
                <a:schemeClr val="accent2"/>
              </a:solidFill>
              <a:latin typeface="+mj-lt"/>
              <a:ea typeface="+mj-ea"/>
              <a:cs typeface="DIN-Bold"/>
            </a:endParaRPr>
          </a:p>
          <a:p>
            <a:pPr>
              <a:lnSpc>
                <a:spcPct val="200000"/>
              </a:lnSpc>
            </a:pPr>
            <a:r>
              <a:rPr lang="ru-RU" sz="1200" b="1" kern="600" cap="all" spc="30" dirty="0" smtClean="0">
                <a:solidFill>
                  <a:schemeClr val="accent2"/>
                </a:solidFill>
                <a:latin typeface="+mj-lt"/>
                <a:ea typeface="+mj-ea"/>
                <a:cs typeface="DIN-Bold"/>
              </a:rPr>
              <a:t>шире </a:t>
            </a:r>
            <a:r>
              <a:rPr lang="ru-RU" sz="1200" b="1" kern="600" cap="all" spc="30" dirty="0">
                <a:solidFill>
                  <a:schemeClr val="accent2"/>
                </a:solidFill>
                <a:latin typeface="+mj-lt"/>
                <a:ea typeface="+mj-ea"/>
                <a:cs typeface="DIN-Bold"/>
              </a:rPr>
              <a:t>применять новые прогрессивные </a:t>
            </a:r>
            <a:r>
              <a:rPr lang="ru-RU" sz="1200" b="1" kern="600" cap="all" spc="30" dirty="0" smtClean="0">
                <a:solidFill>
                  <a:schemeClr val="accent2"/>
                </a:solidFill>
                <a:latin typeface="+mj-lt"/>
                <a:ea typeface="+mj-ea"/>
                <a:cs typeface="DIN-Bold"/>
              </a:rPr>
              <a:t>технологии</a:t>
            </a:r>
          </a:p>
          <a:p>
            <a:pPr>
              <a:lnSpc>
                <a:spcPct val="200000"/>
              </a:lnSpc>
            </a:pPr>
            <a:r>
              <a:rPr lang="ru-RU" sz="1200" b="1" kern="600" cap="all" spc="30" dirty="0" smtClean="0">
                <a:solidFill>
                  <a:schemeClr val="accent2"/>
                </a:solidFill>
                <a:latin typeface="+mj-lt"/>
                <a:ea typeface="+mj-ea"/>
                <a:cs typeface="DIN-Bold"/>
              </a:rPr>
              <a:t>Повысить эффективность решения логистических задач</a:t>
            </a:r>
          </a:p>
          <a:p>
            <a:pPr>
              <a:lnSpc>
                <a:spcPct val="200000"/>
              </a:lnSpc>
            </a:pPr>
            <a:r>
              <a:rPr lang="ru-RU" sz="1200" b="1" kern="600" cap="all" spc="30" dirty="0" smtClean="0">
                <a:solidFill>
                  <a:schemeClr val="accent2"/>
                </a:solidFill>
                <a:latin typeface="+mj-lt"/>
                <a:ea typeface="+mj-ea"/>
                <a:cs typeface="DIN-Bold"/>
              </a:rPr>
              <a:t>Тесно взаимодействовать с заказчиками и потребителями продукции в вопросах модернизации и </a:t>
            </a:r>
            <a:r>
              <a:rPr lang="ru-RU" sz="1200" b="1" kern="600" cap="all" spc="30" dirty="0" smtClean="0">
                <a:solidFill>
                  <a:schemeClr val="accent2"/>
                </a:solidFill>
                <a:latin typeface="+mj-lt"/>
                <a:ea typeface="+mj-ea"/>
                <a:cs typeface="DIN-Bold"/>
              </a:rPr>
              <a:t>внедрения современных технологий</a:t>
            </a:r>
            <a:endParaRPr lang="ru-RU" sz="1200" b="1" kern="600" cap="all" spc="30" dirty="0">
              <a:solidFill>
                <a:schemeClr val="accent2"/>
              </a:solidFill>
              <a:latin typeface="+mj-lt"/>
              <a:ea typeface="+mj-ea"/>
              <a:cs typeface="DIN-Bold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ABC3E-C1C8-4D17-8E08-F6550439BB42}" type="datetime1">
              <a:rPr lang="en-US" smtClean="0"/>
              <a:pPr/>
              <a:t>2/29/2016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BB9-B03E-2D40-A848-E5CE3ABFD90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79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320040"/>
            <a:ext cx="4019550" cy="123111"/>
          </a:xfrm>
        </p:spPr>
        <p:txBody>
          <a:bodyPr/>
          <a:lstStyle/>
          <a:p>
            <a:r>
              <a:rPr lang="ru-RU" sz="800" dirty="0"/>
              <a:t>выводы</a:t>
            </a:r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688F6-4429-452D-AEE2-02346DD434C9}" type="datetime1">
              <a:rPr lang="en-US" smtClean="0"/>
              <a:pPr/>
              <a:t>2/29/2016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BB9-B03E-2D40-A848-E5CE3ABFD90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Объект 6"/>
          <p:cNvSpPr txBox="1">
            <a:spLocks/>
          </p:cNvSpPr>
          <p:nvPr/>
        </p:nvSpPr>
        <p:spPr>
          <a:xfrm>
            <a:off x="666237" y="641803"/>
            <a:ext cx="7422168" cy="3714433"/>
          </a:xfrm>
          <a:prstGeom prst="rect">
            <a:avLst/>
          </a:prstGeom>
        </p:spPr>
        <p:txBody>
          <a:bodyPr/>
          <a:lstStyle>
            <a:lvl1pPr marL="171450" indent="-171450" algn="l" defTabSz="457200" rtl="0" eaLnBrk="1" latinLnBrk="0" hangingPunct="1">
              <a:lnSpc>
                <a:spcPct val="105000"/>
              </a:lnSpc>
              <a:spcBef>
                <a:spcPts val="12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DIN-Light"/>
              </a:defRPr>
            </a:lvl1pPr>
            <a:lvl2pPr marL="342900" indent="-171450" algn="l" defTabSz="4572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/>
              </a:buClr>
              <a:buFont typeface="Arial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DIN-Light"/>
              </a:defRPr>
            </a:lvl2pPr>
            <a:lvl3pPr marL="512763" indent="-169863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DIN-Light"/>
              </a:defRPr>
            </a:lvl3pPr>
            <a:lvl4pPr marL="684213" indent="-17145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DIN-Light"/>
              </a:defRPr>
            </a:lvl4pPr>
            <a:lvl5pPr marL="855663" indent="-17145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DIN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Font typeface="Arial"/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Оборот предприятия:</a:t>
            </a:r>
          </a:p>
          <a:p>
            <a:pPr marL="0" indent="0">
              <a:lnSpc>
                <a:spcPct val="200000"/>
              </a:lnSpc>
              <a:buFont typeface="Arial"/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2015 год				75 млн рублей</a:t>
            </a:r>
          </a:p>
          <a:p>
            <a:pPr marL="0" indent="0">
              <a:lnSpc>
                <a:spcPct val="200000"/>
              </a:lnSpc>
              <a:buFont typeface="Arial"/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2016 год			    475 млн рублей, экспорт – 40 млн</a:t>
            </a:r>
          </a:p>
          <a:p>
            <a:pPr marL="0" indent="0">
              <a:lnSpc>
                <a:spcPct val="200000"/>
              </a:lnSpc>
              <a:buFont typeface="Arial"/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2017 год (план)	    800 млн рублей</a:t>
            </a:r>
          </a:p>
          <a:p>
            <a:pPr marL="0" indent="0">
              <a:lnSpc>
                <a:spcPct val="200000"/>
              </a:lnSpc>
              <a:buFont typeface="Arial"/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2018 год (план)	     1,2 млрд рублей	</a:t>
            </a:r>
            <a:endParaRPr lang="ru-RU" sz="1200" b="1" kern="600" cap="all" spc="30" dirty="0">
              <a:solidFill>
                <a:schemeClr val="accent2"/>
              </a:solidFill>
              <a:latin typeface="+mj-lt"/>
              <a:ea typeface="+mj-ea"/>
              <a:cs typeface="DIN-Bold"/>
            </a:endParaRPr>
          </a:p>
        </p:txBody>
      </p:sp>
    </p:spTree>
    <p:extLst>
      <p:ext uri="{BB962C8B-B14F-4D97-AF65-F5344CB8AC3E}">
        <p14:creationId xmlns:p14="http://schemas.microsoft.com/office/powerpoint/2010/main" val="387419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320040"/>
            <a:ext cx="4019550" cy="123111"/>
          </a:xfrm>
        </p:spPr>
        <p:txBody>
          <a:bodyPr/>
          <a:lstStyle/>
          <a:p>
            <a:r>
              <a:rPr lang="ru-RU" sz="800" dirty="0"/>
              <a:t>выводы</a:t>
            </a:r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688F6-4429-452D-AEE2-02346DD434C9}" type="datetime1">
              <a:rPr lang="en-US" smtClean="0">
                <a:solidFill>
                  <a:srgbClr val="C9C9C7"/>
                </a:solidFill>
              </a:rPr>
              <a:pPr/>
              <a:t>2/29/2016</a:t>
            </a:fld>
            <a:endParaRPr lang="en-US">
              <a:solidFill>
                <a:srgbClr val="C9C9C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9C9C7"/>
                </a:solidFill>
              </a:rPr>
              <a:t>Presentation Title</a:t>
            </a:r>
            <a:endParaRPr lang="en-US" dirty="0">
              <a:solidFill>
                <a:srgbClr val="C9C9C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BB9-B03E-2D40-A848-E5CE3ABFD90C}" type="slidenum">
              <a:rPr lang="en-US" smtClean="0">
                <a:solidFill>
                  <a:srgbClr val="C9C9C7"/>
                </a:solidFill>
              </a:rPr>
              <a:pPr/>
              <a:t>14</a:t>
            </a:fld>
            <a:endParaRPr lang="en-US">
              <a:solidFill>
                <a:srgbClr val="C9C9C7"/>
              </a:solidFill>
            </a:endParaRPr>
          </a:p>
        </p:txBody>
      </p:sp>
      <p:sp>
        <p:nvSpPr>
          <p:cNvPr id="6" name="Объект 6"/>
          <p:cNvSpPr txBox="1">
            <a:spLocks/>
          </p:cNvSpPr>
          <p:nvPr/>
        </p:nvSpPr>
        <p:spPr>
          <a:xfrm>
            <a:off x="666237" y="641803"/>
            <a:ext cx="7422168" cy="4066836"/>
          </a:xfrm>
          <a:prstGeom prst="rect">
            <a:avLst/>
          </a:prstGeom>
        </p:spPr>
        <p:txBody>
          <a:bodyPr/>
          <a:lstStyle>
            <a:lvl1pPr marL="171450" indent="-171450" algn="l" defTabSz="457200" rtl="0" eaLnBrk="1" latinLnBrk="0" hangingPunct="1">
              <a:lnSpc>
                <a:spcPct val="105000"/>
              </a:lnSpc>
              <a:spcBef>
                <a:spcPts val="12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DIN-Light"/>
              </a:defRPr>
            </a:lvl1pPr>
            <a:lvl2pPr marL="342900" indent="-171450" algn="l" defTabSz="4572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/>
              </a:buClr>
              <a:buFont typeface="Arial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DIN-Light"/>
              </a:defRPr>
            </a:lvl2pPr>
            <a:lvl3pPr marL="512763" indent="-169863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DIN-Light"/>
              </a:defRPr>
            </a:lvl3pPr>
            <a:lvl4pPr marL="684213" indent="-17145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DIN-Light"/>
              </a:defRPr>
            </a:lvl4pPr>
            <a:lvl5pPr marL="855663" indent="-17145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DIN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/>
              <a:buNone/>
            </a:pPr>
            <a:r>
              <a:rPr lang="ru-RU" sz="2000" b="1" smtClean="0">
                <a:solidFill>
                  <a:srgbClr val="0070C0"/>
                </a:solidFill>
              </a:rPr>
              <a:t>Количество </a:t>
            </a:r>
            <a:r>
              <a:rPr lang="ru-RU" sz="2000" b="1" dirty="0" smtClean="0">
                <a:solidFill>
                  <a:srgbClr val="0070C0"/>
                </a:solidFill>
              </a:rPr>
              <a:t>сотрудников: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150000"/>
              </a:lnSpc>
              <a:buFont typeface="Arial"/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2015 год				</a:t>
            </a:r>
            <a:r>
              <a:rPr lang="ru-RU" sz="2000" b="1" dirty="0" smtClean="0">
                <a:solidFill>
                  <a:srgbClr val="0070C0"/>
                </a:solidFill>
              </a:rPr>
              <a:t>41 человек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150000"/>
              </a:lnSpc>
              <a:buFont typeface="Arial"/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2016 год			    </a:t>
            </a:r>
            <a:r>
              <a:rPr lang="ru-RU" sz="2000" b="1" dirty="0" smtClean="0">
                <a:solidFill>
                  <a:srgbClr val="0070C0"/>
                </a:solidFill>
              </a:rPr>
              <a:t>   60 человек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150000"/>
              </a:lnSpc>
              <a:buFont typeface="Arial"/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2017 год (план)	    </a:t>
            </a:r>
            <a:r>
              <a:rPr lang="ru-RU" sz="2000" b="1" dirty="0" smtClean="0">
                <a:solidFill>
                  <a:srgbClr val="0070C0"/>
                </a:solidFill>
              </a:rPr>
              <a:t>   75 человек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150000"/>
              </a:lnSpc>
              <a:buFont typeface="Arial"/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2018 год (план)	     </a:t>
            </a:r>
            <a:r>
              <a:rPr lang="ru-RU" sz="2000" b="1" dirty="0" smtClean="0">
                <a:solidFill>
                  <a:srgbClr val="0070C0"/>
                </a:solidFill>
              </a:rPr>
              <a:t>  90 человек</a:t>
            </a:r>
          </a:p>
          <a:p>
            <a:pPr marL="0" indent="0">
              <a:lnSpc>
                <a:spcPct val="150000"/>
              </a:lnSpc>
              <a:buFont typeface="Arial"/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Доставка персонала за счет предприятия</a:t>
            </a:r>
            <a:r>
              <a:rPr lang="ru-RU" sz="2000" b="1" dirty="0" smtClean="0">
                <a:solidFill>
                  <a:srgbClr val="0070C0"/>
                </a:solidFill>
              </a:rPr>
              <a:t>			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150000"/>
              </a:lnSpc>
              <a:buFont typeface="Arial"/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20% персонала из близлежащих деревень</a:t>
            </a:r>
            <a:r>
              <a:rPr lang="ru-RU" sz="2000" b="1" dirty="0" smtClean="0">
                <a:solidFill>
                  <a:srgbClr val="0070C0"/>
                </a:solidFill>
              </a:rPr>
              <a:t>		 </a:t>
            </a:r>
            <a:endParaRPr lang="ru-RU" sz="1200" b="1" kern="600" cap="all" spc="30" dirty="0">
              <a:solidFill>
                <a:srgbClr val="0081C9"/>
              </a:solidFill>
              <a:latin typeface="DINPro-Bold"/>
              <a:cs typeface="DIN-Bold"/>
            </a:endParaRPr>
          </a:p>
        </p:txBody>
      </p:sp>
    </p:spTree>
    <p:extLst>
      <p:ext uri="{BB962C8B-B14F-4D97-AF65-F5344CB8AC3E}">
        <p14:creationId xmlns:p14="http://schemas.microsoft.com/office/powerpoint/2010/main" val="190292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ABC3E-C1C8-4D17-8E08-F6550439BB42}" type="datetime1">
              <a:rPr lang="en-US" smtClean="0"/>
              <a:pPr/>
              <a:t>2/29/2016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BB9-B03E-2D40-A848-E5CE3ABFD90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0900" y="427762"/>
            <a:ext cx="4127500" cy="4113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7803" y="2511594"/>
            <a:ext cx="3567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803" y="1443038"/>
            <a:ext cx="1676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10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100" y="320040"/>
            <a:ext cx="4019550" cy="184666"/>
          </a:xfrm>
        </p:spPr>
        <p:txBody>
          <a:bodyPr/>
          <a:lstStyle/>
          <a:p>
            <a:r>
              <a:rPr lang="ru-RU" sz="1200" dirty="0">
                <a:cs typeface="DINPro" pitchFamily="34" charset="0"/>
              </a:rPr>
              <a:t>Завод</a:t>
            </a:r>
            <a:endParaRPr lang="ru-RU" sz="1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9125" y="685800"/>
            <a:ext cx="4448175" cy="3657600"/>
          </a:xfrm>
        </p:spPr>
        <p:txBody>
          <a:bodyPr>
            <a:normAutofit/>
          </a:bodyPr>
          <a:lstStyle/>
          <a:p>
            <a:pPr lvl="0" algn="just" defTabSz="914400">
              <a:spcBef>
                <a:spcPct val="20000"/>
              </a:spcBef>
            </a:pPr>
            <a:r>
              <a:rPr lang="ru-RU" sz="1200" dirty="0" smtClean="0">
                <a:solidFill>
                  <a:prstClr val="black"/>
                </a:solidFill>
                <a:latin typeface="DINPro" pitchFamily="34" charset="0"/>
                <a:cs typeface="DINPro" pitchFamily="34" charset="0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DINPro" pitchFamily="34" charset="0"/>
                <a:cs typeface="DINPro" pitchFamily="34" charset="0"/>
              </a:rPr>
              <a:t>Завод </a:t>
            </a:r>
            <a:r>
              <a:rPr lang="ru-RU" sz="1200" dirty="0" smtClean="0">
                <a:solidFill>
                  <a:prstClr val="black"/>
                </a:solidFill>
                <a:latin typeface="DINPro" pitchFamily="34" charset="0"/>
                <a:cs typeface="DINPro" pitchFamily="34" charset="0"/>
              </a:rPr>
              <a:t>по выпуску перфорационных систем и оборудования к ним расположен в </a:t>
            </a:r>
            <a:r>
              <a:rPr lang="ru-RU" sz="1200" dirty="0">
                <a:solidFill>
                  <a:prstClr val="black"/>
                </a:solidFill>
                <a:latin typeface="DINPro" pitchFamily="34" charset="0"/>
                <a:cs typeface="DINPro" pitchFamily="34" charset="0"/>
              </a:rPr>
              <a:t>Нижнетавдинском </a:t>
            </a:r>
            <a:r>
              <a:rPr lang="ru-RU" sz="1200" dirty="0" smtClean="0">
                <a:solidFill>
                  <a:prstClr val="black"/>
                </a:solidFill>
                <a:latin typeface="DINPro" pitchFamily="34" charset="0"/>
                <a:cs typeface="DINPro" pitchFamily="34" charset="0"/>
              </a:rPr>
              <a:t>районе, тюменской области </a:t>
            </a:r>
            <a:r>
              <a:rPr lang="ru-RU" sz="1200" dirty="0">
                <a:solidFill>
                  <a:prstClr val="black"/>
                </a:solidFill>
                <a:latin typeface="DINPro" pitchFamily="34" charset="0"/>
                <a:cs typeface="DINPro" pitchFamily="34" charset="0"/>
              </a:rPr>
              <a:t>в </a:t>
            </a:r>
            <a:r>
              <a:rPr lang="de-DE" sz="1200" dirty="0" smtClean="0">
                <a:solidFill>
                  <a:prstClr val="black"/>
                </a:solidFill>
                <a:latin typeface="DINPro" pitchFamily="34" charset="0"/>
                <a:cs typeface="DINPro" pitchFamily="34" charset="0"/>
              </a:rPr>
              <a:t>6</a:t>
            </a:r>
            <a:r>
              <a:rPr lang="ru-RU" sz="1200" dirty="0" smtClean="0">
                <a:solidFill>
                  <a:prstClr val="black"/>
                </a:solidFill>
                <a:latin typeface="DINPro" pitchFamily="34" charset="0"/>
                <a:cs typeface="DINPro" pitchFamily="34" charset="0"/>
              </a:rPr>
              <a:t>0 км </a:t>
            </a:r>
            <a:r>
              <a:rPr lang="ru-RU" sz="1200" dirty="0" smtClean="0">
                <a:solidFill>
                  <a:prstClr val="black"/>
                </a:solidFill>
                <a:latin typeface="DINPro" pitchFamily="34" charset="0"/>
                <a:cs typeface="DINPro" pitchFamily="34" charset="0"/>
              </a:rPr>
              <a:t>от </a:t>
            </a:r>
            <a:r>
              <a:rPr lang="ru-RU" sz="1200" dirty="0">
                <a:solidFill>
                  <a:prstClr val="black"/>
                </a:solidFill>
                <a:latin typeface="DINPro" pitchFamily="34" charset="0"/>
                <a:cs typeface="DINPro" pitchFamily="34" charset="0"/>
              </a:rPr>
              <a:t>города Тюмень</a:t>
            </a:r>
            <a:r>
              <a:rPr lang="ru-RU" sz="1200" dirty="0" smtClean="0">
                <a:solidFill>
                  <a:prstClr val="black"/>
                </a:solidFill>
                <a:latin typeface="DINPro" pitchFamily="34" charset="0"/>
                <a:cs typeface="DINPro" pitchFamily="34" charset="0"/>
              </a:rPr>
              <a:t>.</a:t>
            </a:r>
            <a:endParaRPr lang="de-DE" sz="1200" dirty="0" smtClean="0">
              <a:solidFill>
                <a:prstClr val="black"/>
              </a:solidFill>
              <a:latin typeface="DINPro" pitchFamily="34" charset="0"/>
              <a:cs typeface="DINPro" pitchFamily="34" charset="0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1200" dirty="0" smtClean="0">
                <a:solidFill>
                  <a:prstClr val="black"/>
                </a:solidFill>
                <a:latin typeface="DINPro" pitchFamily="34" charset="0"/>
                <a:cs typeface="DINPro" pitchFamily="34" charset="0"/>
              </a:rPr>
              <a:t>Объём инвестиций в первый этап  - изготовление перфорационных систем - составил 600  млн рублей.</a:t>
            </a:r>
            <a:endParaRPr lang="ru-RU" sz="1200" dirty="0">
              <a:solidFill>
                <a:prstClr val="black"/>
              </a:solidFill>
              <a:latin typeface="DINPro" pitchFamily="34" charset="0"/>
              <a:cs typeface="DINPro" pitchFamily="34" charset="0"/>
            </a:endParaRPr>
          </a:p>
          <a:p>
            <a:pPr lvl="0" algn="just" defTabSz="914400">
              <a:spcBef>
                <a:spcPct val="20000"/>
              </a:spcBef>
            </a:pPr>
            <a:r>
              <a:rPr lang="ru-RU" sz="1200" dirty="0" smtClean="0">
                <a:solidFill>
                  <a:prstClr val="black"/>
                </a:solidFill>
                <a:latin typeface="DINPro" pitchFamily="34" charset="0"/>
                <a:cs typeface="DINPro" pitchFamily="34" charset="0"/>
              </a:rPr>
              <a:t>Объём </a:t>
            </a:r>
            <a:r>
              <a:rPr lang="ru-RU" sz="1200" dirty="0">
                <a:solidFill>
                  <a:prstClr val="black"/>
                </a:solidFill>
                <a:latin typeface="DINPro" pitchFamily="34" charset="0"/>
                <a:cs typeface="DINPro" pitchFamily="34" charset="0"/>
              </a:rPr>
              <a:t>инвестиций </a:t>
            </a:r>
            <a:r>
              <a:rPr lang="ru-RU" sz="1200" dirty="0" smtClean="0">
                <a:solidFill>
                  <a:prstClr val="black"/>
                </a:solidFill>
                <a:latin typeface="DINPro" pitchFamily="34" charset="0"/>
                <a:cs typeface="DINPro" pitchFamily="34" charset="0"/>
              </a:rPr>
              <a:t>в прозводство кумулятивных зарядов составил 900 </a:t>
            </a:r>
            <a:r>
              <a:rPr lang="ru-RU" sz="1200" dirty="0">
                <a:solidFill>
                  <a:prstClr val="black"/>
                </a:solidFill>
                <a:latin typeface="DINPro" pitchFamily="34" charset="0"/>
                <a:cs typeface="DINPro" pitchFamily="34" charset="0"/>
              </a:rPr>
              <a:t>млн рублей. </a:t>
            </a:r>
          </a:p>
          <a:p>
            <a:pPr lvl="0" algn="just" defTabSz="914400">
              <a:spcBef>
                <a:spcPct val="20000"/>
              </a:spcBef>
            </a:pPr>
            <a:r>
              <a:rPr lang="ru-RU" sz="1200" dirty="0">
                <a:solidFill>
                  <a:prstClr val="black"/>
                </a:solidFill>
                <a:latin typeface="DINPro" pitchFamily="34" charset="0"/>
                <a:cs typeface="DINPro" pitchFamily="34" charset="0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DINPro" pitchFamily="34" charset="0"/>
                <a:cs typeface="DINPro" pitchFamily="34" charset="0"/>
              </a:rPr>
              <a:t>Общий объём инвестиций составил 1,5 млрд рублей.</a:t>
            </a:r>
          </a:p>
          <a:p>
            <a:pPr lvl="0" algn="just" defTabSz="914400">
              <a:spcBef>
                <a:spcPct val="20000"/>
              </a:spcBef>
            </a:pPr>
            <a:r>
              <a:rPr lang="ru-RU" sz="1200" dirty="0" smtClean="0">
                <a:solidFill>
                  <a:prstClr val="black"/>
                </a:solidFill>
                <a:latin typeface="DINPro" pitchFamily="34" charset="0"/>
                <a:cs typeface="DINPro" pitchFamily="34" charset="0"/>
              </a:rPr>
              <a:t>За </a:t>
            </a:r>
            <a:r>
              <a:rPr lang="ru-RU" sz="1200" dirty="0">
                <a:solidFill>
                  <a:prstClr val="black"/>
                </a:solidFill>
                <a:latin typeface="DINPro" pitchFamily="34" charset="0"/>
                <a:cs typeface="DINPro" pitchFamily="34" charset="0"/>
              </a:rPr>
              <a:t>три года </a:t>
            </a:r>
            <a:r>
              <a:rPr lang="ru-RU" sz="1200" dirty="0" smtClean="0">
                <a:solidFill>
                  <a:prstClr val="black"/>
                </a:solidFill>
                <a:latin typeface="DINPro" pitchFamily="34" charset="0"/>
                <a:cs typeface="DINPro" pitchFamily="34" charset="0"/>
              </a:rPr>
              <a:t>в трех километрах от  </a:t>
            </a:r>
            <a:r>
              <a:rPr lang="ru-RU" sz="1200" dirty="0">
                <a:solidFill>
                  <a:prstClr val="black"/>
                </a:solidFill>
                <a:latin typeface="DINPro" pitchFamily="34" charset="0"/>
                <a:cs typeface="DINPro" pitchFamily="34" charset="0"/>
              </a:rPr>
              <a:t>с. Казанка выросло </a:t>
            </a:r>
            <a:r>
              <a:rPr lang="ru-RU" sz="1200" dirty="0" smtClean="0">
                <a:solidFill>
                  <a:prstClr val="black"/>
                </a:solidFill>
                <a:latin typeface="DINPro" pitchFamily="34" charset="0"/>
                <a:cs typeface="DINPro" pitchFamily="34" charset="0"/>
              </a:rPr>
              <a:t>высокотехнологичное и безопасное  </a:t>
            </a:r>
            <a:r>
              <a:rPr lang="ru-RU" sz="1200" dirty="0">
                <a:solidFill>
                  <a:prstClr val="black"/>
                </a:solidFill>
                <a:latin typeface="DINPro" pitchFamily="34" charset="0"/>
                <a:cs typeface="DINPro" pitchFamily="34" charset="0"/>
              </a:rPr>
              <a:t>производство, которое после выхода на проектную мощность способно ежегодно поставлять нефтяникам и газовикам 24 тыс. перфораторов и 1,5 млн кумулятивных зарядов.</a:t>
            </a:r>
          </a:p>
          <a:p>
            <a:pPr lvl="0" algn="just" defTabSz="914400">
              <a:spcBef>
                <a:spcPct val="20000"/>
              </a:spcBef>
            </a:pPr>
            <a:r>
              <a:rPr lang="ru-RU" sz="1200" dirty="0">
                <a:solidFill>
                  <a:prstClr val="black"/>
                </a:solidFill>
                <a:latin typeface="DINPro" pitchFamily="34" charset="0"/>
                <a:cs typeface="DINPro" pitchFamily="34" charset="0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DINPro" pitchFamily="34" charset="0"/>
                <a:cs typeface="DINPro" pitchFamily="34" charset="0"/>
              </a:rPr>
              <a:t>Все </a:t>
            </a:r>
            <a:r>
              <a:rPr lang="ru-RU" sz="1200" dirty="0">
                <a:solidFill>
                  <a:prstClr val="black"/>
                </a:solidFill>
                <a:latin typeface="DINPro" pitchFamily="34" charset="0"/>
                <a:cs typeface="DINPro" pitchFamily="34" charset="0"/>
              </a:rPr>
              <a:t>технологические процессы на заводе полностью </a:t>
            </a:r>
            <a:r>
              <a:rPr lang="ru-RU" sz="1200" dirty="0" smtClean="0">
                <a:solidFill>
                  <a:prstClr val="black"/>
                </a:solidFill>
                <a:latin typeface="DINPro" pitchFamily="34" charset="0"/>
                <a:cs typeface="DINPro" pitchFamily="34" charset="0"/>
              </a:rPr>
              <a:t>автоматизированы.</a:t>
            </a:r>
          </a:p>
          <a:p>
            <a:pPr lvl="0" algn="just" defTabSz="914400">
              <a:spcBef>
                <a:spcPct val="20000"/>
              </a:spcBef>
            </a:pPr>
            <a:r>
              <a:rPr lang="ru-RU" sz="1200" dirty="0" smtClean="0">
                <a:solidFill>
                  <a:prstClr val="black"/>
                </a:solidFill>
                <a:latin typeface="DINPro" pitchFamily="34" charset="0"/>
                <a:cs typeface="DINPro" pitchFamily="34" charset="0"/>
              </a:rPr>
              <a:t>В планах </a:t>
            </a:r>
            <a:r>
              <a:rPr lang="ru-RU" sz="1200" dirty="0" smtClean="0">
                <a:solidFill>
                  <a:prstClr val="black"/>
                </a:solidFill>
                <a:latin typeface="DINPro" pitchFamily="34" charset="0"/>
                <a:cs typeface="DINPro" pitchFamily="34" charset="0"/>
              </a:rPr>
              <a:t>компании - строительство цеха </a:t>
            </a:r>
            <a:r>
              <a:rPr lang="ru-RU" sz="1200" dirty="0" smtClean="0">
                <a:solidFill>
                  <a:prstClr val="black"/>
                </a:solidFill>
                <a:latin typeface="DINPro" pitchFamily="34" charset="0"/>
                <a:cs typeface="DINPro" pitchFamily="34" charset="0"/>
              </a:rPr>
              <a:t>специальных детонирующих шнуров – предполагаемая сумма 250 млн рублей.</a:t>
            </a:r>
            <a:endParaRPr lang="ru-RU" dirty="0">
              <a:solidFill>
                <a:prstClr val="black"/>
              </a:solidFill>
              <a:latin typeface="DINPro" pitchFamily="34" charset="0"/>
              <a:cs typeface="DINPro" pitchFamily="34" charset="0"/>
            </a:endParaRPr>
          </a:p>
          <a:p>
            <a:endParaRPr lang="ru-RU" sz="12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02/02/2015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BB9-B03E-2D40-A848-E5CE3ABFD90C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1913" y="719563"/>
            <a:ext cx="3440112" cy="358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634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Цех металлообработки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ABC3E-C1C8-4D17-8E08-F6550439BB42}" type="datetime1">
              <a:rPr lang="en-US" smtClean="0"/>
              <a:pPr/>
              <a:t>2/29/2016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BB9-B03E-2D40-A848-E5CE3ABFD90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 descr="C:\Users\Toropchanin\Desktop\Фото строительства\Фотограф\IMG_058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25781"/>
          <a:stretch/>
        </p:blipFill>
        <p:spPr bwMode="auto">
          <a:xfrm>
            <a:off x="64098" y="446351"/>
            <a:ext cx="5041302" cy="22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oropchanin\Desktop\Фото строительства\2014\фото завода\IMG_20140512_15010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8190" y="685800"/>
            <a:ext cx="4514850" cy="253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2574" y="2374900"/>
            <a:ext cx="3763285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3278" y="3225403"/>
            <a:ext cx="1872651" cy="172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130" y="2886868"/>
            <a:ext cx="2253764" cy="166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513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Цех металлообработки</a:t>
            </a:r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688F6-4429-452D-AEE2-02346DD434C9}" type="datetime1">
              <a:rPr lang="en-US" smtClean="0"/>
              <a:pPr/>
              <a:t>2/29/2016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BB9-B03E-2D40-A848-E5CE3ABFD90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6" name="Picture 2" descr="C:\Users\Wilhelm\Documents\a_DYNAenergetics\Dyna Sib\Photos construction\2016 plant\CIMG26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4350"/>
            <a:ext cx="2857501" cy="21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lhelm\Documents\a_DYNAenergetics\Dyna Sib\Photos construction\2016 plant\CIMG26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891" y="427762"/>
            <a:ext cx="2768598" cy="207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Wilhelm\Documents\a_DYNAenergetics\Dyna Sib\Photos construction\2016 plant\CIMG26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23710"/>
            <a:ext cx="2590799" cy="194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Wilhelm\Documents\a_DYNAenergetics\Dyna Sib\Photos construction\2016 plant\CIMG266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3" y="320040"/>
            <a:ext cx="2603499" cy="195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Wilhelm\Documents\a_DYNAenergetics\Dyna Sib\Photos construction\2016 plant\CIMG266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2504211"/>
            <a:ext cx="3863339" cy="254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86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Цех по выпуску кумулятивных зарядов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ABC3E-C1C8-4D17-8E08-F6550439BB42}" type="datetime1">
              <a:rPr lang="en-US" smtClean="0"/>
              <a:pPr/>
              <a:t>2/29/2016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</a:t>
            </a:r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BB9-B03E-2D40-A848-E5CE3ABFD90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26" name="Picture 2" descr="\\192.168.2.201\DYNASib\Demyshev\shaped charge production\DSCF091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69" y="2847112"/>
            <a:ext cx="3157898" cy="220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1625" y="3235797"/>
            <a:ext cx="2051391" cy="1580564"/>
          </a:xfrm>
          <a:prstGeom prst="rect">
            <a:avLst/>
          </a:prstGeom>
        </p:spPr>
      </p:pic>
      <p:pic>
        <p:nvPicPr>
          <p:cNvPr id="3" name="Picture 2" descr="C:\Users\Toropchanin\Documents\ViberDownloads\d7173beb3c9f2240455d9b49e3f2bacf1660d70afa8e27cb36ac5df2eb79d127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24003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oropchanin\Desktop\Фото строительства\Tyumen facility\DSCF1365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969" y="427762"/>
            <a:ext cx="5114925" cy="269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Мой фильм11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89625" y="511175"/>
            <a:ext cx="2519363" cy="1416050"/>
          </a:xfrm>
        </p:spPr>
      </p:pic>
    </p:spTree>
    <p:extLst>
      <p:ext uri="{BB962C8B-B14F-4D97-AF65-F5344CB8AC3E}">
        <p14:creationId xmlns:p14="http://schemas.microsoft.com/office/powerpoint/2010/main" val="85910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Цех по выпуску кумулятивных зарядов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688F6-4429-452D-AEE2-02346DD434C9}" type="datetime1">
              <a:rPr lang="en-US" smtClean="0"/>
              <a:pPr/>
              <a:t>2/29/2016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BB9-B03E-2D40-A848-E5CE3ABFD90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098" name="Picture 2" descr="C:\Users\Wilhelm\Documents\a_DYNAenergetics\Dyna Sib\Photos construction\2016 plant\CIMG26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2637556"/>
            <a:ext cx="2761444" cy="207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Wilhelm\Documents\a_DYNAenergetics\Dyna Sib\Photos construction\2016 plant\CIMG26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" y="2480945"/>
            <a:ext cx="1932622" cy="25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Wilhelm\Documents\a_DYNAenergetics\Dyna Sib\Photos construction\2016 plant\CIMG26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7762"/>
            <a:ext cx="2457450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Wilhelm\Documents\a_DYNAenergetics\Dyna Sib\Photos construction\2016 plant\CIMG265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955" y="514318"/>
            <a:ext cx="2369084" cy="315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77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Цех по выпуску кумулятивных зарядов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688F6-4429-452D-AEE2-02346DD434C9}" type="datetime1">
              <a:rPr lang="en-US" smtClean="0"/>
              <a:pPr/>
              <a:t>2/29/2016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BB9-B03E-2D40-A848-E5CE3ABFD90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074" name="Picture 2" descr="C:\Users\Wilhelm\Documents\a_DYNAenergetics\Dyna Sib\Photos construction\2016 plant\CIMG26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15" y="571500"/>
            <a:ext cx="26924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Wilhelm\Documents\a_DYNAenergetics\Dyna Sib\Photos construction\2016 plant\CIMG26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15" y="2733675"/>
            <a:ext cx="1728787" cy="230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Wilhelm\Documents\a_DYNAenergetics\Dyna Sib\Photos construction\2016 plant\CIMG26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79" y="1047750"/>
            <a:ext cx="2657421" cy="354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Wilhelm\Documents\a_DYNAenergetics\Dyna Sib\Photos construction\2016 plant\CIMG264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29" y="427762"/>
            <a:ext cx="27178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Wilhelm\Documents\a_DYNAenergetics\Dyna Sib\Photos construction\2016 plant\CIMG265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193" y="2905125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00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Цех по выпуску кумулятивных зарядов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688F6-4429-452D-AEE2-02346DD434C9}" type="datetime1">
              <a:rPr lang="en-US" smtClean="0"/>
              <a:pPr/>
              <a:t>2/29/2016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BB9-B03E-2D40-A848-E5CE3ABFD90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050" name="Picture 2" descr="C:\Users\Wilhelm\Documents\a_DYNAenergetics\Dyna Sib\Photos construction\2016 plant\CIMG2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320040"/>
            <a:ext cx="2971798" cy="222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Wilhelm\Documents\a_DYNAenergetics\Dyna Sib\Photos construction\2016 plant\CIMG26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90" y="3100388"/>
            <a:ext cx="254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Wilhelm\Documents\a_DYNAenergetics\Dyna Sib\Photos construction\2016 plant\CIMG26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493498"/>
            <a:ext cx="1945958" cy="259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Wilhelm\Documents\a_DYNAenergetics\Dyna Sib\Photos construction\2016 plant\CIMG26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796" y="3147515"/>
            <a:ext cx="2508250" cy="188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Wilhelm\Documents\a_DYNAenergetics\Dyna Sib\Photos construction\2016 plant\CIMG264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590" y="610532"/>
            <a:ext cx="2907029" cy="218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94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Цех по выпуску кумулятивных зарядов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688F6-4429-452D-AEE2-02346DD434C9}" type="datetime1">
              <a:rPr lang="en-US" smtClean="0"/>
              <a:pPr/>
              <a:t>2/29/2016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4FBB9-B03E-2D40-A848-E5CE3ABFD90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122" name="Picture 2" descr="C:\Users\Wilhelm\Documents\a_DYNAenergetics\Dyna Sib\Photos construction\2016 plant\DSCF12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32" y="514350"/>
            <a:ext cx="4134194" cy="310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Wilhelm\Documents\a_DYNAenergetics\Dyna Sib\Photos construction\shaped charge production\DSCF09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2064673"/>
            <a:ext cx="3860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63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DMC (DynaEnergetis Color Set)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000000"/>
      </a:accent1>
      <a:accent2>
        <a:srgbClr val="0081C9"/>
      </a:accent2>
      <a:accent3>
        <a:srgbClr val="8A8A8D"/>
      </a:accent3>
      <a:accent4>
        <a:srgbClr val="C9C9C7"/>
      </a:accent4>
      <a:accent5>
        <a:srgbClr val="002C73"/>
      </a:accent5>
      <a:accent6>
        <a:srgbClr val="8E7630"/>
      </a:accent6>
      <a:hlink>
        <a:srgbClr val="0081C9"/>
      </a:hlink>
      <a:folHlink>
        <a:srgbClr val="0081C9"/>
      </a:folHlink>
    </a:clrScheme>
    <a:fontScheme name="Custom 1">
      <a:majorFont>
        <a:latin typeface="DINPro-Bold"/>
        <a:ea typeface=""/>
        <a:cs typeface=""/>
      </a:majorFont>
      <a:minorFont>
        <a:latin typeface="DINPro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7291</TotalTime>
  <Words>302</Words>
  <Application>Microsoft Office PowerPoint</Application>
  <PresentationFormat>On-screen Show (16:9)</PresentationFormat>
  <Paragraphs>101</Paragraphs>
  <Slides>15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 2016 </vt:lpstr>
      <vt:lpstr>Завод</vt:lpstr>
      <vt:lpstr>Цех металлообработки </vt:lpstr>
      <vt:lpstr>Цех металлообработки</vt:lpstr>
      <vt:lpstr>Цех по выпуску кумулятивных зарядов</vt:lpstr>
      <vt:lpstr>Цех по выпуску кумулятивных зарядов</vt:lpstr>
      <vt:lpstr>Цех по выпуску кумулятивных зарядов</vt:lpstr>
      <vt:lpstr>Цех по выпуску кумулятивных зарядов</vt:lpstr>
      <vt:lpstr>Цех по выпуску кумулятивных зарядов</vt:lpstr>
      <vt:lpstr>Склады ВМ</vt:lpstr>
      <vt:lpstr>Импортозамещение</vt:lpstr>
      <vt:lpstr>выводы</vt:lpstr>
      <vt:lpstr>выводы</vt:lpstr>
      <vt:lpstr>выводы</vt:lpstr>
      <vt:lpstr>Заключение </vt:lpstr>
    </vt:vector>
  </TitlesOfParts>
  <Company>KIPdesign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Christopher Kip</dc:creator>
  <cp:lastModifiedBy>Wilhelm</cp:lastModifiedBy>
  <cp:revision>255</cp:revision>
  <dcterms:created xsi:type="dcterms:W3CDTF">2013-06-26T14:19:05Z</dcterms:created>
  <dcterms:modified xsi:type="dcterms:W3CDTF">2016-02-29T11:03:11Z</dcterms:modified>
</cp:coreProperties>
</file>