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90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7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7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AC05-D26E-495E-BF23-ACD5D7B13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0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1382-9770-4C94-A76F-5EAEFD356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37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2F1C-9D28-4E31-B905-AEB53580D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4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5ABE-BECB-427D-99F9-B0D3697C9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C3BA-2438-4740-BC7F-05CF453B4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84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9CE5E-4939-4E32-A35E-3A8E5407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56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D557-13C0-4BBC-97DE-38FC18397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15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F38C-2327-4DE7-9F08-C69C4A303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4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319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4219-CD24-4872-A8B4-8081DEB5A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0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8DF19-7C11-4250-93E3-6A172A393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0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7EA2-76E3-4E72-B12B-A64A7CEC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20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30E3-2443-42DE-9446-B69C384B0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41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8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4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7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2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2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7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E0D2-468F-4F35-8C11-D2594399664E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F7E1-0F3C-4977-99C3-C1D80AD05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C4C13-F1B4-4E63-B2BC-EEBF5E5A770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Пути укрепления позиций Тюменской области на «корпоративной карте» мира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Алексей Владимирович Кузнецов –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член-корреспондент РАН,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замдиректора ИМЭМО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имени Е.М. Примакова РАН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4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Данные о накопленных ПИИ на 1 июля 2015 г. (ЦБ РФ)</a:t>
            </a:r>
            <a:endParaRPr lang="ru-RU" sz="3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038207"/>
              </p:ext>
            </p:extLst>
          </p:nvPr>
        </p:nvGraphicFramePr>
        <p:xfrm>
          <a:off x="323528" y="476672"/>
          <a:ext cx="851763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24134"/>
                <a:gridCol w="1080120"/>
                <a:gridCol w="1440160"/>
                <a:gridCol w="1440160"/>
                <a:gridCol w="1820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Страна</a:t>
                      </a:r>
                      <a:r>
                        <a:rPr lang="ru-RU" baseline="0" dirty="0" smtClean="0"/>
                        <a:t> – источник ПИИ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</a:t>
                      </a:r>
                      <a:r>
                        <a:rPr lang="ru-RU" baseline="0" dirty="0" smtClean="0"/>
                        <a:t> в целом,</a:t>
                      </a:r>
                    </a:p>
                    <a:p>
                      <a:pPr algn="ctr"/>
                      <a:r>
                        <a:rPr lang="ru-RU" baseline="0" dirty="0" smtClean="0"/>
                        <a:t> млн. 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Москва,</a:t>
                      </a:r>
                    </a:p>
                    <a:p>
                      <a:pPr algn="ctr"/>
                      <a:r>
                        <a:rPr lang="ru-RU" baseline="0" dirty="0" smtClean="0"/>
                        <a:t> млн. 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Сахалинская</a:t>
                      </a:r>
                      <a:r>
                        <a:rPr lang="ru-RU" baseline="0" dirty="0" smtClean="0"/>
                        <a:t> обл., 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ru-RU" baseline="0" dirty="0" smtClean="0"/>
                        <a:t>млн. 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Тюменская</a:t>
                      </a:r>
                      <a:r>
                        <a:rPr lang="ru-RU" baseline="0" dirty="0" smtClean="0"/>
                        <a:t> обл., </a:t>
                      </a:r>
                    </a:p>
                    <a:p>
                      <a:pPr algn="ctr"/>
                      <a:r>
                        <a:rPr lang="ru-RU" baseline="0" dirty="0" smtClean="0"/>
                        <a:t>млн. 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Тюменская</a:t>
                      </a:r>
                      <a:r>
                        <a:rPr lang="ru-RU" baseline="0" dirty="0" smtClean="0"/>
                        <a:t> обл. без округов,</a:t>
                      </a:r>
                    </a:p>
                    <a:p>
                      <a:pPr algn="ctr"/>
                      <a:r>
                        <a:rPr lang="ru-RU" baseline="0" dirty="0" smtClean="0"/>
                        <a:t> млн. 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380 491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178 380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40 210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26 331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16 846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112 846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45 340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3 773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959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Нидерланды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54 434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32 802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1 412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1 412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Люксембург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37 963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22 677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Багамы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24 619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24 337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15 985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5 019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11 212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3 351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Швейцария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10 571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8 168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Великобрит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709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7 346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3 129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2 910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1 258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1 542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1 070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Юж</a:t>
                      </a:r>
                      <a:r>
                        <a:rPr lang="ru-RU" dirty="0" smtClean="0"/>
                        <a:t>. Корея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1 505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848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600" dirty="0" smtClean="0"/>
              <a:t>Европа без выделения данных по странам = 20 794 </a:t>
            </a:r>
            <a:r>
              <a:rPr lang="en-US" sz="1600" dirty="0" smtClean="0"/>
              <a:t>/</a:t>
            </a:r>
            <a:r>
              <a:rPr lang="ru-RU" sz="1600" dirty="0" smtClean="0"/>
              <a:t> 11 992 (без округов), прочие регионы = -61 </a:t>
            </a:r>
            <a:r>
              <a:rPr lang="en-US" sz="1600" dirty="0" smtClean="0"/>
              <a:t>/</a:t>
            </a:r>
            <a:r>
              <a:rPr lang="ru-RU" sz="1600" dirty="0" smtClean="0"/>
              <a:t> 71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883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Основные пути укрепления инвестиционной привлекательности Тюменской области для ПИИ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Диверсификация географии связей – прежде всего за счет Восточной Азии (благодаря информационной политике, включая перевод материалов на английский и др. языки)</a:t>
            </a:r>
          </a:p>
          <a:p>
            <a:r>
              <a:rPr lang="ru-RU" sz="2400" dirty="0" smtClean="0"/>
              <a:t>Повышение роли Тюмени в иерархии российских городов (для ускорения прихода инвесторов с большим количеством подразделений в России)</a:t>
            </a:r>
          </a:p>
          <a:p>
            <a:r>
              <a:rPr lang="ru-RU" sz="2400" dirty="0" smtClean="0"/>
              <a:t>Активизация усилий по линии интеграционных проектов (Экономический пояс Шелкового пути Китая, а также ЕАЭС)</a:t>
            </a:r>
          </a:p>
          <a:p>
            <a:r>
              <a:rPr lang="ru-RU" sz="2400" dirty="0" smtClean="0"/>
              <a:t>Изменение образа южной части Тюменской области в сторону диверсифицированного индустриального региона</a:t>
            </a:r>
          </a:p>
          <a:p>
            <a:r>
              <a:rPr lang="ru-RU" sz="2400" dirty="0" smtClean="0"/>
              <a:t>Поддержка зарубежной экспансии тюменских компаний, которые могли бы встраиваться в глобальные цепочки создания добавленной стоимости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85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</a:p>
        </p:txBody>
      </p:sp>
      <p:pic>
        <p:nvPicPr>
          <p:cNvPr id="35844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0"/>
            <a:ext cx="5832475" cy="6800850"/>
          </a:xfrm>
        </p:spPr>
      </p:pic>
    </p:spTree>
    <p:extLst>
      <p:ext uri="{BB962C8B-B14F-4D97-AF65-F5344CB8AC3E}">
        <p14:creationId xmlns:p14="http://schemas.microsoft.com/office/powerpoint/2010/main" val="220840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A50021"/>
                </a:solidFill>
              </a:rPr>
              <a:t>Модель ярко выраженной иерархически-волновой диффузии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196975"/>
            <a:ext cx="896461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</a:rPr>
              <a:t>	</a:t>
            </a:r>
            <a:r>
              <a:rPr lang="ru-RU" sz="2200" i="1">
                <a:solidFill>
                  <a:srgbClr val="000000"/>
                </a:solidFill>
              </a:rPr>
              <a:t>Наблюдается у производителей технологически несложной промышленной продукции, ориентированной на массового потребителя, или оказывающих стандартный набор услуг: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200">
                <a:solidFill>
                  <a:srgbClr val="000000"/>
                </a:solidFill>
              </a:rPr>
              <a:t>	размещение производства некоторых видов продовольствия и стройматериалов, торговых комплексов, ресторанов, предприятий связи, банков и др.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22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200">
                <a:solidFill>
                  <a:srgbClr val="0000FF"/>
                </a:solidFill>
              </a:rPr>
              <a:t>Пример – подконтрольный австрийцам «Райффайзенбанк»: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200">
                <a:solidFill>
                  <a:srgbClr val="000000"/>
                </a:solidFill>
              </a:rPr>
              <a:t>в Москве представительство в 1989 г., дочерний банк с 1996 г., филиальная сеть с 1999 г.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200">
                <a:solidFill>
                  <a:srgbClr val="000000"/>
                </a:solidFill>
              </a:rPr>
              <a:t>в Санкт-Петербурге дочерняя структура с 2001 г., филиальная сеть с 2005 г.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200">
                <a:solidFill>
                  <a:srgbClr val="000000"/>
                </a:solidFill>
              </a:rPr>
              <a:t>в 2005 г. Екатеринбург, Самара, Новосибирск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200">
                <a:solidFill>
                  <a:srgbClr val="000000"/>
                </a:solidFill>
              </a:rPr>
              <a:t>в 2006 г. Челябинск, Нижний Новгород, Краснодар, Красноярск, Пермь (но дальше куплен «Импэксбанк» со своей разветвленной филиальной сетью) </a:t>
            </a:r>
          </a:p>
        </p:txBody>
      </p:sp>
    </p:spTree>
    <p:extLst>
      <p:ext uri="{BB962C8B-B14F-4D97-AF65-F5344CB8AC3E}">
        <p14:creationId xmlns:p14="http://schemas.microsoft.com/office/powerpoint/2010/main" val="203987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>
                <a:solidFill>
                  <a:srgbClr val="FF0000"/>
                </a:solidFill>
              </a:rPr>
              <a:t>Другой пример – компания «Макдоналдс»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42913" y="1052736"/>
            <a:ext cx="8229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1990 – первый ресторан в Москве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FF"/>
                </a:solidFill>
              </a:rPr>
              <a:t>В 90-е годы в столице открыто 38 предприятий (сейчас их уже </a:t>
            </a:r>
            <a:r>
              <a:rPr lang="ru-RU" sz="2200" dirty="0" smtClean="0">
                <a:solidFill>
                  <a:srgbClr val="0000FF"/>
                </a:solidFill>
              </a:rPr>
              <a:t>около сотни)</a:t>
            </a:r>
            <a:endParaRPr lang="ru-RU" sz="2200" dirty="0">
              <a:solidFill>
                <a:srgbClr val="0000FF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Постепенная диффузия инвестиций в Подмосковье (сначала города недалеко от МКАД, сейчас </a:t>
            </a:r>
            <a:r>
              <a:rPr lang="ru-RU" sz="2200" dirty="0" smtClean="0">
                <a:solidFill>
                  <a:srgbClr val="000000"/>
                </a:solidFill>
              </a:rPr>
              <a:t>свыше 50 в </a:t>
            </a:r>
            <a:r>
              <a:rPr lang="ru-RU" sz="2200" dirty="0">
                <a:solidFill>
                  <a:srgbClr val="000000"/>
                </a:solidFill>
              </a:rPr>
              <a:t>более чем 30 городах и поселках по всей области)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FF"/>
                </a:solidFill>
              </a:rPr>
              <a:t>1996 – Санкт-Петербург (там своя волновая диффузия бизнеса компании – уже около </a:t>
            </a:r>
            <a:r>
              <a:rPr lang="ru-RU" sz="2200" dirty="0" smtClean="0">
                <a:solidFill>
                  <a:srgbClr val="0000FF"/>
                </a:solidFill>
              </a:rPr>
              <a:t>полусотни предприятий</a:t>
            </a:r>
            <a:r>
              <a:rPr lang="ru-RU" sz="2200" dirty="0">
                <a:solidFill>
                  <a:srgbClr val="0000FF"/>
                </a:solidFill>
              </a:rPr>
              <a:t>)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1997 – Нижний Новгород (диффузия как в городе, так и в Казань, Самару, а затем различные города Чувашии и Татарстана)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FF"/>
                </a:solidFill>
              </a:rPr>
              <a:t>2001 – Ростов-на-Дону (также началась своя диффузия)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В последствии также Воронеж, Сочи, Саратов, Уфа, Оренбург (а за Урал и в Сибирь лишь в последние </a:t>
            </a:r>
            <a:r>
              <a:rPr lang="ru-RU" sz="2200" dirty="0" smtClean="0">
                <a:solidFill>
                  <a:srgbClr val="000000"/>
                </a:solidFill>
              </a:rPr>
              <a:t>годы, в Тюмени – с 2008 г., когда число ресторанов было св. 190)</a:t>
            </a:r>
            <a:endParaRPr lang="ru-RU" sz="22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Теперь всего уже </a:t>
            </a:r>
            <a:r>
              <a:rPr lang="ru-RU" sz="2200" dirty="0" smtClean="0">
                <a:solidFill>
                  <a:srgbClr val="002060"/>
                </a:solidFill>
              </a:rPr>
              <a:t>почти в 100 населенных пунктах (более 540 </a:t>
            </a:r>
            <a:r>
              <a:rPr lang="ru-RU" sz="2200" dirty="0">
                <a:solidFill>
                  <a:srgbClr val="002060"/>
                </a:solidFill>
              </a:rPr>
              <a:t>предприятий)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3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>
                <a:solidFill>
                  <a:srgbClr val="FF0000"/>
                </a:solidFill>
              </a:rPr>
              <a:t>Вариации иерархически-волновой диффузии ПИИ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Базовая модель при ориентации на массового потребителя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Упрощенная модель при экономии на масштабе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Смещенный центр диффузии при эффекте соседства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Искаженная география при кооперационных связях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Слабое проявление в случае отраслевой диверсификации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Полное отсутствие в ряде отраслей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3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274638"/>
            <a:ext cx="9144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000" i="1">
                <a:solidFill>
                  <a:srgbClr val="008000"/>
                </a:solidFill>
              </a:rPr>
              <a:t>Территориальная экспансия комплексов «МЕГА» шведской компании «ИКЕА»: эффект масштаба</a:t>
            </a:r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79388" y="1196975"/>
          <a:ext cx="8713787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тография Photo Editor" r:id="rId3" imgW="5714286" imgH="3524742" progId="MSPhotoEd.3">
                  <p:embed/>
                </p:oleObj>
              </mc:Choice>
              <mc:Fallback>
                <p:oleObj name="Фотография Photo Editor" r:id="rId3" imgW="5714286" imgH="352474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8713787" cy="545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067175" y="3860800"/>
            <a:ext cx="5762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500563" y="3644900"/>
            <a:ext cx="576262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284663" y="4076700"/>
            <a:ext cx="431800" cy="865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500563" y="4724400"/>
            <a:ext cx="647700" cy="360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5292725" y="5516563"/>
            <a:ext cx="3603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084888" y="5589588"/>
            <a:ext cx="287337" cy="215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339975" y="4581525"/>
            <a:ext cx="144463" cy="360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8243888" y="3213100"/>
            <a:ext cx="215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1116013" y="4652963"/>
            <a:ext cx="142875" cy="144462"/>
          </a:xfrm>
          <a:prstGeom prst="octagon">
            <a:avLst>
              <a:gd name="adj" fmla="val 2928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1116013" y="4581525"/>
            <a:ext cx="144462" cy="142875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1187450" y="4652963"/>
            <a:ext cx="144463" cy="144462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 flipH="1">
            <a:off x="1042988" y="3933825"/>
            <a:ext cx="142875" cy="142875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71550" y="3933825"/>
            <a:ext cx="144463" cy="142875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827088" y="5589588"/>
            <a:ext cx="144462" cy="144462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611188" y="5805488"/>
            <a:ext cx="144462" cy="144462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2124075" y="5229225"/>
            <a:ext cx="144463" cy="144463"/>
          </a:xfrm>
          <a:prstGeom prst="octagon">
            <a:avLst>
              <a:gd name="adj" fmla="val 29287"/>
            </a:avLst>
          </a:prstGeom>
          <a:solidFill>
            <a:srgbClr val="D4FE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>
            <a:off x="2627313" y="5013325"/>
            <a:ext cx="144462" cy="144463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3" name="AutoShape 27"/>
          <p:cNvSpPr>
            <a:spLocks noChangeArrowheads="1"/>
          </p:cNvSpPr>
          <p:nvPr/>
        </p:nvSpPr>
        <p:spPr bwMode="auto">
          <a:xfrm>
            <a:off x="1547813" y="4868863"/>
            <a:ext cx="144462" cy="144462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auto">
          <a:xfrm>
            <a:off x="1835150" y="5013325"/>
            <a:ext cx="144463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auto">
          <a:xfrm>
            <a:off x="3851275" y="5516563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6" name="AutoShape 30"/>
          <p:cNvSpPr>
            <a:spLocks noChangeArrowheads="1"/>
          </p:cNvSpPr>
          <p:nvPr/>
        </p:nvSpPr>
        <p:spPr bwMode="auto">
          <a:xfrm>
            <a:off x="3348038" y="5445125"/>
            <a:ext cx="144462" cy="144463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7" name="AutoShape 31"/>
          <p:cNvSpPr>
            <a:spLocks noChangeArrowheads="1"/>
          </p:cNvSpPr>
          <p:nvPr/>
        </p:nvSpPr>
        <p:spPr bwMode="auto">
          <a:xfrm>
            <a:off x="1763713" y="5300663"/>
            <a:ext cx="144462" cy="144462"/>
          </a:xfrm>
          <a:prstGeom prst="octagon">
            <a:avLst>
              <a:gd name="adj" fmla="val 29287"/>
            </a:avLst>
          </a:prstGeom>
          <a:solidFill>
            <a:srgbClr val="BFFD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1023938" y="3716338"/>
            <a:ext cx="1585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Санкт-Петербург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1166813" y="4364038"/>
            <a:ext cx="790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Москва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527175" y="4579938"/>
            <a:ext cx="166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Нижний Новгород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879475" y="5443538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Ростов-на-Дону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63575" y="5732463"/>
            <a:ext cx="1069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Краснодар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1835150" y="5300663"/>
            <a:ext cx="828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Самара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2176463" y="508317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Уфа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2679700" y="4795838"/>
            <a:ext cx="1309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Екатеринбург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3400425" y="5156200"/>
            <a:ext cx="611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Омск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3975100" y="5299075"/>
            <a:ext cx="1260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Новосибирск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1743075" y="4795838"/>
            <a:ext cx="75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33CC33"/>
                </a:solidFill>
              </a:rPr>
              <a:t>Казань</a:t>
            </a:r>
          </a:p>
        </p:txBody>
      </p:sp>
      <p:sp>
        <p:nvSpPr>
          <p:cNvPr id="39979" name="AutoShape 43"/>
          <p:cNvSpPr>
            <a:spLocks noChangeArrowheads="1"/>
          </p:cNvSpPr>
          <p:nvPr/>
        </p:nvSpPr>
        <p:spPr bwMode="auto">
          <a:xfrm>
            <a:off x="179388" y="1412875"/>
            <a:ext cx="215900" cy="215900"/>
          </a:xfrm>
          <a:prstGeom prst="octagon">
            <a:avLst>
              <a:gd name="adj" fmla="val 2928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0" name="AutoShape 44"/>
          <p:cNvSpPr>
            <a:spLocks noChangeArrowheads="1"/>
          </p:cNvSpPr>
          <p:nvPr/>
        </p:nvSpPr>
        <p:spPr bwMode="auto">
          <a:xfrm>
            <a:off x="179388" y="1773238"/>
            <a:ext cx="215900" cy="215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1" name="AutoShape 45"/>
          <p:cNvSpPr>
            <a:spLocks noChangeArrowheads="1"/>
          </p:cNvSpPr>
          <p:nvPr/>
        </p:nvSpPr>
        <p:spPr bwMode="auto">
          <a:xfrm>
            <a:off x="179388" y="2133600"/>
            <a:ext cx="215900" cy="215900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2" name="AutoShape 46"/>
          <p:cNvSpPr>
            <a:spLocks noChangeArrowheads="1"/>
          </p:cNvSpPr>
          <p:nvPr/>
        </p:nvSpPr>
        <p:spPr bwMode="auto">
          <a:xfrm>
            <a:off x="179388" y="2492375"/>
            <a:ext cx="217487" cy="2159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3" name="AutoShape 47"/>
          <p:cNvSpPr>
            <a:spLocks noChangeArrowheads="1"/>
          </p:cNvSpPr>
          <p:nvPr/>
        </p:nvSpPr>
        <p:spPr bwMode="auto">
          <a:xfrm>
            <a:off x="179388" y="2852738"/>
            <a:ext cx="217487" cy="215900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4" name="AutoShape 48"/>
          <p:cNvSpPr>
            <a:spLocks noChangeArrowheads="1"/>
          </p:cNvSpPr>
          <p:nvPr/>
        </p:nvSpPr>
        <p:spPr bwMode="auto">
          <a:xfrm>
            <a:off x="179388" y="3213100"/>
            <a:ext cx="217487" cy="215900"/>
          </a:xfrm>
          <a:prstGeom prst="octagon">
            <a:avLst>
              <a:gd name="adj" fmla="val 29287"/>
            </a:avLst>
          </a:prstGeom>
          <a:solidFill>
            <a:srgbClr val="E0F1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519113" y="1289050"/>
            <a:ext cx="12763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2002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50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2004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50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2006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50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2007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50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2008-2009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50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27770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3333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A50021"/>
                </a:solidFill>
              </a:rPr>
              <a:t>Упрощение диффузии вследствие эффекта масштаба производства со сдвигом первого центра под влиянием соседства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200">
                <a:solidFill>
                  <a:srgbClr val="000000"/>
                </a:solidFill>
              </a:rPr>
              <a:t>Ярким примером служит пивоваренная компания «Балтика», контролируемая «Балтик Бевереджиз Холдинг»: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1993 г. покупка скандинавскими инвесторами 75% акций завода «Балтика» в Санкт-Петербурге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1996 г. приобретение 60% акций «Ярпиво» в Ярославле (потом все доли были увеличены)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1997 г. установление контроля над заводами в Ростове-на-Дону и Туле (позднее предприятия расширены)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1999 г. установление контроля над заводами в Челябинске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ru-RU" sz="2200">
                <a:solidFill>
                  <a:srgbClr val="000000"/>
                </a:solidFill>
              </a:rPr>
              <a:t>прекратит работу в 2015) и Красноярске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2002-2003 гг. построены два новых завода в пригороде Самары и в Хабаровске, а также куплен пакет акций пивоваренной компании в Воронеже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200">
                <a:solidFill>
                  <a:srgbClr val="000000"/>
                </a:solidFill>
              </a:rPr>
              <a:t>В 2007-2008 гг. построен завод в Новосибирске</a:t>
            </a:r>
          </a:p>
        </p:txBody>
      </p:sp>
    </p:spTree>
    <p:extLst>
      <p:ext uri="{BB962C8B-B14F-4D97-AF65-F5344CB8AC3E}">
        <p14:creationId xmlns:p14="http://schemas.microsoft.com/office/powerpoint/2010/main" val="3089456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689</Words>
  <Application>Microsoft Office PowerPoint</Application>
  <PresentationFormat>Экран (4:3)</PresentationFormat>
  <Paragraphs>179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5_Оформление по умолчанию</vt:lpstr>
      <vt:lpstr>Фотография Photo Editor</vt:lpstr>
      <vt:lpstr>Пути укрепления позиций Тюменской области на «корпоративной карте» мира</vt:lpstr>
      <vt:lpstr>Данные о накопленных ПИИ на 1 июля 2015 г. (ЦБ РФ)</vt:lpstr>
      <vt:lpstr>Основные пути укрепления инвестиционной привлекательности Тюменской области для ПИИ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укрепления позиций Тюменской области на «корпоративной карте» мира</dc:title>
  <dc:creator>KAV</dc:creator>
  <cp:lastModifiedBy>KAV</cp:lastModifiedBy>
  <cp:revision>12</cp:revision>
  <dcterms:created xsi:type="dcterms:W3CDTF">2016-03-13T18:26:30Z</dcterms:created>
  <dcterms:modified xsi:type="dcterms:W3CDTF">2016-03-13T19:40:23Z</dcterms:modified>
</cp:coreProperties>
</file>