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4" r:id="rId4"/>
    <p:sldId id="275" r:id="rId5"/>
    <p:sldId id="276" r:id="rId6"/>
    <p:sldId id="277" r:id="rId7"/>
    <p:sldId id="280" r:id="rId8"/>
    <p:sldId id="278" r:id="rId9"/>
    <p:sldId id="279" r:id="rId10"/>
    <p:sldId id="283" r:id="rId11"/>
    <p:sldId id="281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3E12D-5614-4A5A-BEA0-41B9CC6EA84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0274-7AF3-4C5F-B2BC-4C88E878E9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5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Минэкономразвития</a:t>
            </a:r>
            <a:r>
              <a:rPr lang="ru-RU" baseline="0" smtClean="0"/>
              <a:t> </a:t>
            </a:r>
            <a:r>
              <a:rPr lang="ru-RU" smtClean="0"/>
              <a:t>В </a:t>
            </a:r>
            <a:r>
              <a:rPr lang="ru-RU" dirty="0" smtClean="0"/>
              <a:t>тройку лидеров вошли также Краснодарский край и Ленинградская область. Замыкают ТОП-20 Башкортостан, Красноярский край и Москва.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0274-7AF3-4C5F-B2BC-4C88E878E94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2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23579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7920880" cy="141500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Вилков Иван Николаевич, </a:t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к.э.н., доцент кафедры экономической теории и прикладной экономики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ТюмГУ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5565812"/>
            <a:ext cx="7920880" cy="455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Тюмень, 11 февраля 2015 г.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3070"/>
            <a:ext cx="2057544" cy="170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utmn.ru/upload/medialibrary/a42/123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209"/>
            <a:ext cx="3903028" cy="173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251521" y="1340768"/>
            <a:ext cx="889247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Перспективы развития кластеров связаны с: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05848" y="1988840"/>
            <a:ext cx="8354657" cy="1080120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Обеспечением доступности и качества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человеческих ресурсов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05847" y="3251581"/>
            <a:ext cx="8354657" cy="1080120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Повышением доступности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финансовых ресурсов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05848" y="4608472"/>
            <a:ext cx="8354656" cy="692736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Развитием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инфраструктуры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5847" y="5517232"/>
            <a:ext cx="8354657" cy="1080120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Обеспечением доступности и качества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сети поставщиков</a:t>
            </a:r>
          </a:p>
        </p:txBody>
      </p:sp>
    </p:spTree>
    <p:extLst>
      <p:ext uri="{BB962C8B-B14F-4D97-AF65-F5344CB8AC3E}">
        <p14:creationId xmlns:p14="http://schemas.microsoft.com/office/powerpoint/2010/main" val="214116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7544" y="1484784"/>
            <a:ext cx="7894418" cy="851297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 взаимосвязанных специализированных конкурентных преимуществ обеспечивает: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564904"/>
            <a:ext cx="4055863" cy="2894409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Привлекательные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ведения бизнеса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определенных компаний либо размещения на данных территориях отдельных элементов цепочки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создания стоимости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2564904"/>
            <a:ext cx="4367310" cy="2894409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Конкурентоспособность самой территории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борьбе за инвесторов в долгосрочной перспективе и сложности копирования данных конкурентных преимуществ другими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территориями</a:t>
            </a: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4199370" y="1209341"/>
            <a:ext cx="792089" cy="8831805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6165304"/>
            <a:ext cx="8687790" cy="476726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Гармонизация интересов и стратегий государства и бизнеса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2692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</a:t>
            </a:r>
          </a:p>
          <a:p>
            <a:pPr marL="0" indent="0" algn="r">
              <a:buNone/>
            </a:pPr>
            <a:r>
              <a:rPr lang="ru-RU" sz="6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6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1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67196" y="1556792"/>
            <a:ext cx="7638782" cy="578882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территорий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3658" y="4821664"/>
            <a:ext cx="7638782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Конкурентоспособная цепочка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создания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компаний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1960" y="4149080"/>
            <a:ext cx="720080" cy="576063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93658" y="2924944"/>
            <a:ext cx="7638782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Конкурентные преимущества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территорий</a:t>
            </a:r>
          </a:p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ценовые/ неценовые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26848" y="2227524"/>
            <a:ext cx="705192" cy="576063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03648" y="188640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01003"/>
              </p:ext>
            </p:extLst>
          </p:nvPr>
        </p:nvGraphicFramePr>
        <p:xfrm>
          <a:off x="2138516" y="1412776"/>
          <a:ext cx="6858000" cy="4501327"/>
        </p:xfrm>
        <a:graphic>
          <a:graphicData uri="http://schemas.openxmlformats.org/drawingml/2006/table">
            <a:tbl>
              <a:tblPr/>
              <a:tblGrid>
                <a:gridCol w="6858000"/>
              </a:tblGrid>
              <a:tr h="45013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mpd="sng">
                      <a:solidFill>
                        <a:schemeClr val="accent1"/>
                      </a:solidFill>
                      <a:prstDash val="solid"/>
                    </a:lnL>
                    <a:lnR w="38100" cmpd="sng">
                      <a:solidFill>
                        <a:schemeClr val="accent1"/>
                      </a:solidFill>
                      <a:prstDash val="solid"/>
                    </a:lnR>
                    <a:lnT w="38100" cmpd="sng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66343"/>
              </p:ext>
            </p:extLst>
          </p:nvPr>
        </p:nvGraphicFramePr>
        <p:xfrm>
          <a:off x="2136708" y="1412776"/>
          <a:ext cx="6827780" cy="4536504"/>
        </p:xfrm>
        <a:graphic>
          <a:graphicData uri="http://schemas.openxmlformats.org/drawingml/2006/table">
            <a:tbl>
              <a:tblPr/>
              <a:tblGrid>
                <a:gridCol w="3413890"/>
                <a:gridCol w="3413890"/>
              </a:tblGrid>
              <a:tr h="2268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межотраслевых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научных и технологических центров / транспортных </a:t>
                      </a:r>
                      <a:r>
                        <a:rPr lang="ru-RU" sz="20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хабов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 индустриальных парков / центров реализации и т.д.</a:t>
                      </a:r>
                    </a:p>
                  </a:txBody>
                  <a:tcPr marL="68580" marR="68580" marT="0" marB="0">
                    <a:lnL w="12700" cmpd="sng">
                      <a:solidFill>
                        <a:schemeClr val="accent1"/>
                      </a:solidFill>
                      <a:prstDash val="soli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accent1"/>
                      </a:solidFill>
                      <a:prstDash val="soli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«Все для всех»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либо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стратегия низких цен (низкие налоги, низкие барьеры входа на территорию и т.д.) 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accent1"/>
                      </a:solidFill>
                      <a:prstDash val="solid"/>
                    </a:lnR>
                    <a:lnT w="12700" cmpd="sng">
                      <a:solidFill>
                        <a:schemeClr val="accent1"/>
                      </a:solidFill>
                      <a:prstDash val="soli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отраслевых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научных и технологических центров / транспортных </a:t>
                      </a:r>
                      <a:r>
                        <a:rPr lang="ru-RU" sz="20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хабов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/ индустриальных парков / центров реализации и т.д.</a:t>
                      </a:r>
                    </a:p>
                  </a:txBody>
                  <a:tcPr marL="68580" marR="68580" marT="0" marB="0">
                    <a:lnL w="12700" cmpd="sng">
                      <a:solidFill>
                        <a:schemeClr val="accent1"/>
                      </a:solidFill>
                      <a:prstDash val="soli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Формирование 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кластеров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accent1"/>
                      </a:solidFill>
                      <a:prstDash val="soli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accent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35696" y="6381328"/>
            <a:ext cx="7219030" cy="408623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Воздействие на элементы цепочки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20204" y="5909210"/>
            <a:ext cx="1151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Узкое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564" y="5949280"/>
            <a:ext cx="1511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Широкое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64393" y="3456680"/>
            <a:ext cx="4496434" cy="408623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Отраслевая принадлежность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908" y="2276872"/>
            <a:ext cx="1511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Широкая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932" y="4469050"/>
            <a:ext cx="1511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Узкая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84176"/>
            <a:ext cx="8291264" cy="5326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Стратегия «Все для всех»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7544" y="2013352"/>
            <a:ext cx="7638782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для понимания привлекательности территории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3264818"/>
            <a:ext cx="7638782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Работает в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стадии роста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и/или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низкой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межтерриториальной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конкуренции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за инвесторов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4117" y="5013176"/>
            <a:ext cx="7694347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Не обеспечивает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значимых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конкурентных преимуществ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долгосрочной перспективе/ на мировом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68941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39986" y="1268760"/>
            <a:ext cx="9068518" cy="663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itchFamily="34" charset="0"/>
              <a:buNone/>
            </a:pPr>
            <a:r>
              <a:rPr lang="ru-RU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Стратегии специализации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1844824"/>
            <a:ext cx="8640960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Обеспечивают долгосрочные конкурентные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преимущества за счет развития комплекса взаимосвязанных факторов/ компонентов КП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3573016"/>
            <a:ext cx="8640960" cy="578882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Длительный период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формирования КП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4365104"/>
            <a:ext cx="8640960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Необходима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последовательность и дисциплина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 реализации приоритетов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1520" y="5661248"/>
            <a:ext cx="8640959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Требуют формирования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собственной научно-технической базы</a:t>
            </a:r>
          </a:p>
        </p:txBody>
      </p:sp>
    </p:spTree>
    <p:extLst>
      <p:ext uri="{BB962C8B-B14F-4D97-AF65-F5344CB8AC3E}">
        <p14:creationId xmlns:p14="http://schemas.microsoft.com/office/powerpoint/2010/main" val="11210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Инвестиционная привлекательность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519" y="2564904"/>
            <a:ext cx="8640960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 место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рейтинге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привлекательности регионов РФ (по данным Минрегионразвития)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19" y="4077072"/>
            <a:ext cx="8640960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Высокая инвестиционная привлекательность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- 2 уровень (рейтинг Национального рейтингового агентства)</a:t>
            </a:r>
          </a:p>
        </p:txBody>
      </p:sp>
    </p:spTree>
    <p:extLst>
      <p:ext uri="{BB962C8B-B14F-4D97-AF65-F5344CB8AC3E}">
        <p14:creationId xmlns:p14="http://schemas.microsoft.com/office/powerpoint/2010/main" val="17494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5983" y="1536626"/>
            <a:ext cx="8640960" cy="105560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реестре области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287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инвест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проектов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 сумму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трлн.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Около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тыс.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рабочих мест.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983" y="2904778"/>
            <a:ext cx="8640960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2013–2014 годах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 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запланировано ввести в эксплуатацию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новый завод: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открыто,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готовятся к открытию.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402" y="4704978"/>
            <a:ext cx="8640960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2006 по 2013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ВРП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увеличился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 2,3 раза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объем инвестиций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в основной капитал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 2,7 раза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825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194212" y="5229200"/>
            <a:ext cx="7092279" cy="3773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25859" y="1410155"/>
            <a:ext cx="7092279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Кластеры Тюменской области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7338" y="2058227"/>
            <a:ext cx="7200800" cy="1532334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Перспективные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Нефтегазохимия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7338" y="3789040"/>
            <a:ext cx="7200800" cy="2485787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Вероятные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Нефтедобыча и нефтепереработка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Нефтегазовое машиностроение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Лесопромышленный кластер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Пищевая промышленность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4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578" y="1412776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Перспективы развития кластеров связаны с: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3999" cy="128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http://utmn.ru/upload/medialibrary/a42/1237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16632"/>
            <a:ext cx="1152792" cy="103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221739"/>
            <a:ext cx="6012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Гармонизация стратегий государства и бизнеса: региональный аспект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Правительство Тюменской област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270966" cy="105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57199" y="3717032"/>
            <a:ext cx="8229600" cy="1080120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Переходом от заимствования к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созданию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и использованию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собственных технологий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57199" y="2492896"/>
            <a:ext cx="8229600" cy="1008112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Развитием собственной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научно-технической базы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199" y="5085184"/>
            <a:ext cx="8229600" cy="1152128"/>
          </a:xfrm>
          <a:prstGeom prst="round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Повышением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эффективности процесса коммерциализации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технологий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22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436</Words>
  <Application>Microsoft Office PowerPoint</Application>
  <PresentationFormat>Экран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Гармонизация стратегий государства и бизнеса: региональный 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Гармонизация стратегий государства и бизнеса: региональный аспект</dc:title>
  <dc:creator>???? ??????</dc:creator>
  <cp:lastModifiedBy>Иван Вилков</cp:lastModifiedBy>
  <cp:revision>47</cp:revision>
  <dcterms:created xsi:type="dcterms:W3CDTF">2015-02-08T14:22:27Z</dcterms:created>
  <dcterms:modified xsi:type="dcterms:W3CDTF">2015-02-11T03:45:29Z</dcterms:modified>
</cp:coreProperties>
</file>