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57" r:id="rId4"/>
    <p:sldId id="258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Численность</a:t>
            </a:r>
            <a:r>
              <a:rPr lang="ru-RU" baseline="0"/>
              <a:t> населения, численность населения трудоспособного возраста, тыс. чел.</a:t>
            </a:r>
            <a:endParaRPr lang="ru-RU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Лист1!$E$1</c:f>
              <c:strCache>
                <c:ptCount val="1"/>
                <c:pt idx="0">
                  <c:v>Численность населения, тыс. чел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Лист1!$D$2:$D$6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1333.4</c:v>
                </c:pt>
                <c:pt idx="1">
                  <c:v>1343.2</c:v>
                </c:pt>
                <c:pt idx="2">
                  <c:v>1361.6</c:v>
                </c:pt>
                <c:pt idx="3">
                  <c:v>1385</c:v>
                </c:pt>
                <c:pt idx="4">
                  <c:v>1409.4</c:v>
                </c:pt>
              </c:numCache>
            </c:numRef>
          </c:val>
        </c:ser>
        <c:ser>
          <c:idx val="2"/>
          <c:order val="1"/>
          <c:tx>
            <c:strRef>
              <c:f>Лист1!$F$1</c:f>
              <c:strCache>
                <c:ptCount val="1"/>
                <c:pt idx="0">
                  <c:v>Численность населения трудоспособного возраста ,тыс. чел</c:v>
                </c:pt>
              </c:strCache>
            </c:strRef>
          </c:tx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н/д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Лист1!$D$2:$D$6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850.5</c:v>
                </c:pt>
                <c:pt idx="1">
                  <c:v>846.7</c:v>
                </c:pt>
                <c:pt idx="2">
                  <c:v>847.1</c:v>
                </c:pt>
                <c:pt idx="3">
                  <c:v>849.2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3844224"/>
        <c:axId val="93845760"/>
        <c:axId val="0"/>
      </c:bar3DChart>
      <c:catAx>
        <c:axId val="9384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3845760"/>
        <c:crosses val="autoZero"/>
        <c:auto val="1"/>
        <c:lblAlgn val="ctr"/>
        <c:lblOffset val="100"/>
        <c:noMultiLvlLbl val="0"/>
      </c:catAx>
      <c:valAx>
        <c:axId val="938457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938442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Рождаемость,</a:t>
            </a:r>
            <a:r>
              <a:rPr lang="ru-RU" baseline="0" dirty="0"/>
              <a:t> естественный </a:t>
            </a:r>
            <a:r>
              <a:rPr lang="ru-RU" baseline="0" dirty="0" smtClean="0"/>
              <a:t>прирост, тыс. чел.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'1 слайд'!$B$1</c:f>
              <c:strCache>
                <c:ptCount val="1"/>
                <c:pt idx="0">
                  <c:v>Рождаемость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'1 слайд'!$A$2:$A$6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'1 слайд'!$B$2:$B$6</c:f>
              <c:numCache>
                <c:formatCode>General</c:formatCode>
                <c:ptCount val="5"/>
                <c:pt idx="0">
                  <c:v>20.9</c:v>
                </c:pt>
                <c:pt idx="1">
                  <c:v>21.2</c:v>
                </c:pt>
                <c:pt idx="2">
                  <c:v>21.6</c:v>
                </c:pt>
                <c:pt idx="3">
                  <c:v>23.1</c:v>
                </c:pt>
                <c:pt idx="4">
                  <c:v>23.2</c:v>
                </c:pt>
              </c:numCache>
            </c:numRef>
          </c:val>
        </c:ser>
        <c:ser>
          <c:idx val="2"/>
          <c:order val="1"/>
          <c:tx>
            <c:strRef>
              <c:f>'1 слайд'!$C$1</c:f>
              <c:strCache>
                <c:ptCount val="1"/>
                <c:pt idx="0">
                  <c:v>Естественный прирост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'1 слайд'!$A$2:$A$6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'1 слайд'!$C$2:$C$6</c:f>
              <c:numCache>
                <c:formatCode>General</c:formatCode>
                <c:ptCount val="5"/>
                <c:pt idx="0">
                  <c:v>3.8</c:v>
                </c:pt>
                <c:pt idx="1">
                  <c:v>4</c:v>
                </c:pt>
                <c:pt idx="2">
                  <c:v>5.2</c:v>
                </c:pt>
                <c:pt idx="3">
                  <c:v>6.6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93888896"/>
        <c:axId val="93890432"/>
        <c:axId val="0"/>
      </c:bar3DChart>
      <c:catAx>
        <c:axId val="9388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3890432"/>
        <c:crosses val="autoZero"/>
        <c:auto val="1"/>
        <c:lblAlgn val="ctr"/>
        <c:lblOffset val="100"/>
        <c:noMultiLvlLbl val="0"/>
      </c:catAx>
      <c:valAx>
        <c:axId val="938904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38888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Объем инвестиций в основной капитал</a:t>
            </a:r>
            <a:r>
              <a:rPr lang="ru-RU" baseline="0" dirty="0"/>
              <a:t> </a:t>
            </a:r>
            <a:endParaRPr lang="ru-RU" baseline="0" dirty="0" smtClean="0"/>
          </a:p>
          <a:p>
            <a:pPr>
              <a:defRPr/>
            </a:pPr>
            <a:r>
              <a:rPr lang="ru-RU" baseline="0" dirty="0" smtClean="0"/>
              <a:t>в </a:t>
            </a:r>
            <a:r>
              <a:rPr lang="ru-RU" baseline="0" dirty="0"/>
              <a:t>Тюменской области (без АО), млрд. </a:t>
            </a:r>
            <a:r>
              <a:rPr lang="ru-RU" baseline="0" dirty="0" smtClean="0"/>
              <a:t>руб.</a:t>
            </a:r>
            <a:endParaRPr lang="ru-RU" baseline="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'2 слайд'!$A$2</c:f>
              <c:strCache>
                <c:ptCount val="1"/>
                <c:pt idx="0">
                  <c:v>Инвестиции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слайд'!$B$1:$P$1</c:f>
              <c:strCach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2014*</c:v>
                </c:pt>
                <c:pt idx="9">
                  <c:v>2015*</c:v>
                </c:pt>
                <c:pt idx="10">
                  <c:v>2016*</c:v>
                </c:pt>
                <c:pt idx="11">
                  <c:v>2017*</c:v>
                </c:pt>
                <c:pt idx="12">
                  <c:v>2018*</c:v>
                </c:pt>
                <c:pt idx="13">
                  <c:v>2019*</c:v>
                </c:pt>
                <c:pt idx="14">
                  <c:v>2020*</c:v>
                </c:pt>
              </c:strCache>
            </c:strRef>
          </c:cat>
          <c:val>
            <c:numRef>
              <c:f>'2 слайд'!$B$2:$P$2</c:f>
              <c:numCache>
                <c:formatCode>General</c:formatCode>
                <c:ptCount val="15"/>
                <c:pt idx="0">
                  <c:v>87.5</c:v>
                </c:pt>
                <c:pt idx="1">
                  <c:v>106.6</c:v>
                </c:pt>
                <c:pt idx="2">
                  <c:v>143.19999999999999</c:v>
                </c:pt>
                <c:pt idx="3">
                  <c:v>140.5</c:v>
                </c:pt>
                <c:pt idx="4">
                  <c:v>154.80000000000001</c:v>
                </c:pt>
                <c:pt idx="5">
                  <c:v>184.2</c:v>
                </c:pt>
                <c:pt idx="6">
                  <c:v>204.9</c:v>
                </c:pt>
                <c:pt idx="7">
                  <c:v>277.89999999999998</c:v>
                </c:pt>
                <c:pt idx="8">
                  <c:v>279.89999999999998</c:v>
                </c:pt>
                <c:pt idx="9">
                  <c:v>292.8</c:v>
                </c:pt>
                <c:pt idx="10" formatCode="0.0">
                  <c:v>318.8</c:v>
                </c:pt>
                <c:pt idx="11">
                  <c:v>346.8</c:v>
                </c:pt>
                <c:pt idx="12">
                  <c:v>381.6</c:v>
                </c:pt>
                <c:pt idx="13">
                  <c:v>419.9</c:v>
                </c:pt>
                <c:pt idx="14">
                  <c:v>462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94219648"/>
        <c:axId val="94233728"/>
        <c:axId val="0"/>
      </c:bar3DChart>
      <c:catAx>
        <c:axId val="94219648"/>
        <c:scaling>
          <c:orientation val="minMax"/>
        </c:scaling>
        <c:delete val="0"/>
        <c:axPos val="b"/>
        <c:majorTickMark val="out"/>
        <c:minorTickMark val="none"/>
        <c:tickLblPos val="nextTo"/>
        <c:crossAx val="94233728"/>
        <c:crosses val="autoZero"/>
        <c:auto val="1"/>
        <c:lblAlgn val="ctr"/>
        <c:lblOffset val="100"/>
        <c:noMultiLvlLbl val="0"/>
      </c:catAx>
      <c:valAx>
        <c:axId val="9423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21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1.7212074833356829E-2"/>
                  <c:y val="-0.10345156459938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1423764648632236E-2"/>
                  <c:y val="-3.62238271298823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0240785119251398E-3"/>
                  <c:y val="3.49984142509534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5119050016446154E-2"/>
                  <c:y val="-3.590303363501272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9.612030353322908E-4"/>
                  <c:y val="1.42461911109876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6.5838256545026258E-2"/>
                  <c:y val="0.279615465196353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Лист3!$A$2:$A$16</c:f>
              <c:strCache>
                <c:ptCount val="15"/>
                <c:pt idx="0">
                  <c:v>сельское хозяйство, охота и лесное хозяйство</c:v>
                </c:pt>
                <c:pt idx="1">
                  <c:v>рыболовство, рыбоводство</c:v>
                </c:pt>
                <c:pt idx="2">
                  <c:v>добыча полезных ископаемых</c:v>
                </c:pt>
                <c:pt idx="3">
                  <c:v>обрабатывающие производства</c:v>
                </c:pt>
                <c:pt idx="4">
                  <c:v>производство и распределение электроэнергии, газа и воды</c:v>
                </c:pt>
                <c:pt idx="5">
                  <c:v>строительство</c:v>
                </c:pt>
                <c:pt idx="6">
                  <c:v>оптовая и розничная торговля; ремонт автотранспортных средств, мотоциклов, бытовых изделий и предметов личного пользования</c:v>
                </c:pt>
                <c:pt idx="7">
                  <c:v>гостиницы и рестораны</c:v>
                </c:pt>
                <c:pt idx="8">
                  <c:v>транспорт и связь</c:v>
                </c:pt>
                <c:pt idx="9">
                  <c:v>финансовая деятельность</c:v>
                </c:pt>
                <c:pt idx="10">
                  <c:v>операции с недвижимым имуществом, аренда и предоставление услуг</c:v>
                </c:pt>
                <c:pt idx="11">
                  <c:v>государственное управление и обеспечение военной безопасности; социальное страхование</c:v>
                </c:pt>
                <c:pt idx="12">
                  <c:v>образование</c:v>
                </c:pt>
                <c:pt idx="13">
                  <c:v>здравоохранение и предоставление социальных услуг</c:v>
                </c:pt>
                <c:pt idx="14">
                  <c:v>предоставление прочих коммунальных, социальных и персональных услуг</c:v>
                </c:pt>
              </c:strCache>
            </c:strRef>
          </c:cat>
          <c:val>
            <c:numRef>
              <c:f>Лист3!$B$2:$B$16</c:f>
              <c:numCache>
                <c:formatCode>General</c:formatCode>
                <c:ptCount val="15"/>
                <c:pt idx="0">
                  <c:v>74091</c:v>
                </c:pt>
                <c:pt idx="1">
                  <c:v>1180</c:v>
                </c:pt>
                <c:pt idx="2">
                  <c:v>12455</c:v>
                </c:pt>
                <c:pt idx="3">
                  <c:v>73298</c:v>
                </c:pt>
                <c:pt idx="4">
                  <c:v>17563</c:v>
                </c:pt>
                <c:pt idx="5">
                  <c:v>68296</c:v>
                </c:pt>
                <c:pt idx="6">
                  <c:v>103498</c:v>
                </c:pt>
                <c:pt idx="7">
                  <c:v>14606</c:v>
                </c:pt>
                <c:pt idx="8">
                  <c:v>71643</c:v>
                </c:pt>
                <c:pt idx="9">
                  <c:v>14310</c:v>
                </c:pt>
                <c:pt idx="10">
                  <c:v>50626</c:v>
                </c:pt>
                <c:pt idx="11">
                  <c:v>37876</c:v>
                </c:pt>
                <c:pt idx="12">
                  <c:v>55722</c:v>
                </c:pt>
                <c:pt idx="13">
                  <c:v>48903</c:v>
                </c:pt>
                <c:pt idx="14">
                  <c:v>36102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B7F-6373-49AE-8444-770EF48824D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C495-9FDC-449F-8EE7-03169346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34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B7F-6373-49AE-8444-770EF48824D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C495-9FDC-449F-8EE7-03169346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53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B7F-6373-49AE-8444-770EF48824D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C495-9FDC-449F-8EE7-03169346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839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invGray">
          <a:xfrm>
            <a:off x="0" y="0"/>
            <a:ext cx="9144000" cy="765175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6350" y="0"/>
            <a:ext cx="9155113" cy="6859588"/>
            <a:chOff x="0" y="0"/>
            <a:chExt cx="5764" cy="4321"/>
          </a:xfrm>
        </p:grpSpPr>
        <p:sp>
          <p:nvSpPr>
            <p:cNvPr id="5" name="AutoShape 10"/>
            <p:cNvSpPr>
              <a:spLocks noChangeArrowheads="1"/>
            </p:cNvSpPr>
            <p:nvPr/>
          </p:nvSpPr>
          <p:spPr bwMode="white">
            <a:xfrm>
              <a:off x="27" y="24"/>
              <a:ext cx="5712" cy="4274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mtClean="0">
                <a:solidFill>
                  <a:srgbClr val="104A8A"/>
                </a:solidFill>
              </a:endParaRPr>
            </a:p>
          </p:txBody>
        </p:sp>
        <p:sp>
          <p:nvSpPr>
            <p:cNvPr id="6" name="Freeform 11"/>
            <p:cNvSpPr>
              <a:spLocks/>
            </p:cNvSpPr>
            <p:nvPr/>
          </p:nvSpPr>
          <p:spPr bwMode="white">
            <a:xfrm>
              <a:off x="0" y="0"/>
              <a:ext cx="288" cy="282"/>
            </a:xfrm>
            <a:custGeom>
              <a:avLst/>
              <a:gdLst>
                <a:gd name="T0" fmla="*/ 2 w 288"/>
                <a:gd name="T1" fmla="*/ 282 h 282"/>
                <a:gd name="T2" fmla="*/ 82 w 288"/>
                <a:gd name="T3" fmla="*/ 144 h 282"/>
                <a:gd name="T4" fmla="*/ 165 w 288"/>
                <a:gd name="T5" fmla="*/ 36 h 282"/>
                <a:gd name="T6" fmla="*/ 288 w 288"/>
                <a:gd name="T7" fmla="*/ 0 h 282"/>
                <a:gd name="T8" fmla="*/ 0 w 288"/>
                <a:gd name="T9" fmla="*/ 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104A8A"/>
                </a:solidFill>
                <a:latin typeface="Arial" charset="0"/>
              </a:endParaRPr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white">
            <a:xfrm>
              <a:off x="5" y="3985"/>
              <a:ext cx="244" cy="336"/>
            </a:xfrm>
            <a:custGeom>
              <a:avLst/>
              <a:gdLst>
                <a:gd name="T0" fmla="*/ 443 w 243"/>
                <a:gd name="T1" fmla="*/ 335 h 336"/>
                <a:gd name="T2" fmla="*/ 283 w 243"/>
                <a:gd name="T3" fmla="*/ 239 h 336"/>
                <a:gd name="T4" fmla="*/ 30 w 243"/>
                <a:gd name="T5" fmla="*/ 144 h 336"/>
                <a:gd name="T6" fmla="*/ 0 w 243"/>
                <a:gd name="T7" fmla="*/ 0 h 336"/>
                <a:gd name="T8" fmla="*/ 1 w 243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104A8A"/>
                </a:solidFill>
                <a:latin typeface="Arial" charset="0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white">
            <a:xfrm>
              <a:off x="5511" y="4029"/>
              <a:ext cx="253" cy="290"/>
            </a:xfrm>
            <a:custGeom>
              <a:avLst/>
              <a:gdLst>
                <a:gd name="T0" fmla="*/ 263092516 w 232"/>
                <a:gd name="T1" fmla="*/ 0 h 290"/>
                <a:gd name="T2" fmla="*/ 187846364 w 232"/>
                <a:gd name="T3" fmla="*/ 144 h 290"/>
                <a:gd name="T4" fmla="*/ 113489547 w 232"/>
                <a:gd name="T5" fmla="*/ 253 h 290"/>
                <a:gd name="T6" fmla="*/ 0 w 232"/>
                <a:gd name="T7" fmla="*/ 290 h 290"/>
                <a:gd name="T8" fmla="*/ 26566414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104A8A"/>
                </a:solidFill>
                <a:latin typeface="Arial" charset="0"/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white">
            <a:xfrm>
              <a:off x="5472" y="0"/>
              <a:ext cx="288" cy="288"/>
            </a:xfrm>
            <a:custGeom>
              <a:avLst/>
              <a:gdLst>
                <a:gd name="T0" fmla="*/ 0 w 288"/>
                <a:gd name="T1" fmla="*/ 0 h 288"/>
                <a:gd name="T2" fmla="*/ 144 w 288"/>
                <a:gd name="T3" fmla="*/ 82 h 288"/>
                <a:gd name="T4" fmla="*/ 252 w 288"/>
                <a:gd name="T5" fmla="*/ 165 h 288"/>
                <a:gd name="T6" fmla="*/ 288 w 288"/>
                <a:gd name="T7" fmla="*/ 288 h 288"/>
                <a:gd name="T8" fmla="*/ 288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104A8A"/>
                </a:solidFill>
                <a:latin typeface="Arial" charset="0"/>
              </a:endParaRPr>
            </a:p>
          </p:txBody>
        </p:sp>
      </p:grpSp>
      <p:sp>
        <p:nvSpPr>
          <p:cNvPr id="10" name="Rectangle 13"/>
          <p:cNvSpPr>
            <a:spLocks noChangeArrowheads="1"/>
          </p:cNvSpPr>
          <p:nvPr userDrawn="1"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1" name="AutoShape 4"/>
          <p:cNvSpPr>
            <a:spLocks noChangeArrowheads="1"/>
          </p:cNvSpPr>
          <p:nvPr userDrawn="1"/>
        </p:nvSpPr>
        <p:spPr bwMode="gray">
          <a:xfrm>
            <a:off x="42863" y="38100"/>
            <a:ext cx="9066212" cy="6784975"/>
          </a:xfrm>
          <a:prstGeom prst="roundRect">
            <a:avLst>
              <a:gd name="adj" fmla="val 6227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2" name="Freeform 5"/>
          <p:cNvSpPr>
            <a:spLocks/>
          </p:cNvSpPr>
          <p:nvPr userDrawn="1"/>
        </p:nvSpPr>
        <p:spPr bwMode="gray">
          <a:xfrm>
            <a:off x="0" y="0"/>
            <a:ext cx="457200" cy="447675"/>
          </a:xfrm>
          <a:custGeom>
            <a:avLst/>
            <a:gdLst>
              <a:gd name="T0" fmla="*/ 2147483647 w 288"/>
              <a:gd name="T1" fmla="*/ 2147483647 h 282"/>
              <a:gd name="T2" fmla="*/ 2147483647 w 288"/>
              <a:gd name="T3" fmla="*/ 2147483647 h 282"/>
              <a:gd name="T4" fmla="*/ 2147483647 w 288"/>
              <a:gd name="T5" fmla="*/ 2147483647 h 282"/>
              <a:gd name="T6" fmla="*/ 2147483647 w 288"/>
              <a:gd name="T7" fmla="*/ 0 h 282"/>
              <a:gd name="T8" fmla="*/ 0 w 288"/>
              <a:gd name="T9" fmla="*/ 0 h 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" h="282">
                <a:moveTo>
                  <a:pt x="2" y="282"/>
                </a:moveTo>
                <a:lnTo>
                  <a:pt x="82" y="144"/>
                </a:lnTo>
                <a:lnTo>
                  <a:pt x="165" y="36"/>
                </a:lnTo>
                <a:lnTo>
                  <a:pt x="28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  <p:sp>
        <p:nvSpPr>
          <p:cNvPr id="13" name="Freeform 6"/>
          <p:cNvSpPr>
            <a:spLocks/>
          </p:cNvSpPr>
          <p:nvPr userDrawn="1"/>
        </p:nvSpPr>
        <p:spPr bwMode="gray">
          <a:xfrm>
            <a:off x="7938" y="6326188"/>
            <a:ext cx="387350" cy="533400"/>
          </a:xfrm>
          <a:custGeom>
            <a:avLst/>
            <a:gdLst>
              <a:gd name="T0" fmla="*/ 2147483647 w 243"/>
              <a:gd name="T1" fmla="*/ 2147483647 h 336"/>
              <a:gd name="T2" fmla="*/ 2147483647 w 243"/>
              <a:gd name="T3" fmla="*/ 2147483647 h 336"/>
              <a:gd name="T4" fmla="*/ 2147483647 w 243"/>
              <a:gd name="T5" fmla="*/ 2147483647 h 336"/>
              <a:gd name="T6" fmla="*/ 0 w 243"/>
              <a:gd name="T7" fmla="*/ 0 h 336"/>
              <a:gd name="T8" fmla="*/ 2147483647 w 243"/>
              <a:gd name="T9" fmla="*/ 2147483647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3" h="336">
                <a:moveTo>
                  <a:pt x="243" y="335"/>
                </a:moveTo>
                <a:lnTo>
                  <a:pt x="122" y="239"/>
                </a:lnTo>
                <a:lnTo>
                  <a:pt x="30" y="144"/>
                </a:lnTo>
                <a:lnTo>
                  <a:pt x="0" y="0"/>
                </a:lnTo>
                <a:lnTo>
                  <a:pt x="1" y="336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  <p:sp>
        <p:nvSpPr>
          <p:cNvPr id="14" name="Freeform 7"/>
          <p:cNvSpPr>
            <a:spLocks/>
          </p:cNvSpPr>
          <p:nvPr userDrawn="1"/>
        </p:nvSpPr>
        <p:spPr bwMode="gray">
          <a:xfrm>
            <a:off x="8747125" y="6396038"/>
            <a:ext cx="401638" cy="460375"/>
          </a:xfrm>
          <a:custGeom>
            <a:avLst/>
            <a:gdLst>
              <a:gd name="T0" fmla="*/ 2147483647 w 232"/>
              <a:gd name="T1" fmla="*/ 0 h 290"/>
              <a:gd name="T2" fmla="*/ 2147483647 w 232"/>
              <a:gd name="T3" fmla="*/ 2147483647 h 290"/>
              <a:gd name="T4" fmla="*/ 2147483647 w 232"/>
              <a:gd name="T5" fmla="*/ 2147483647 h 290"/>
              <a:gd name="T6" fmla="*/ 0 w 232"/>
              <a:gd name="T7" fmla="*/ 2147483647 h 290"/>
              <a:gd name="T8" fmla="*/ 2147483647 w 232"/>
              <a:gd name="T9" fmla="*/ 2147483647 h 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2" h="290">
                <a:moveTo>
                  <a:pt x="229" y="0"/>
                </a:moveTo>
                <a:lnTo>
                  <a:pt x="164" y="144"/>
                </a:lnTo>
                <a:lnTo>
                  <a:pt x="98" y="253"/>
                </a:lnTo>
                <a:lnTo>
                  <a:pt x="0" y="290"/>
                </a:lnTo>
                <a:lnTo>
                  <a:pt x="232" y="287"/>
                </a:ln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  <p:sp>
        <p:nvSpPr>
          <p:cNvPr id="15" name="Freeform 8"/>
          <p:cNvSpPr>
            <a:spLocks/>
          </p:cNvSpPr>
          <p:nvPr userDrawn="1"/>
        </p:nvSpPr>
        <p:spPr bwMode="gray">
          <a:xfrm>
            <a:off x="8685213" y="0"/>
            <a:ext cx="457200" cy="457200"/>
          </a:xfrm>
          <a:custGeom>
            <a:avLst/>
            <a:gdLst>
              <a:gd name="T0" fmla="*/ 0 w 288"/>
              <a:gd name="T1" fmla="*/ 0 h 288"/>
              <a:gd name="T2" fmla="*/ 2147483647 w 288"/>
              <a:gd name="T3" fmla="*/ 2147483647 h 288"/>
              <a:gd name="T4" fmla="*/ 2147483647 w 288"/>
              <a:gd name="T5" fmla="*/ 2147483647 h 288"/>
              <a:gd name="T6" fmla="*/ 2147483647 w 288"/>
              <a:gd name="T7" fmla="*/ 2147483647 h 288"/>
              <a:gd name="T8" fmla="*/ 2147483647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" h="288">
                <a:moveTo>
                  <a:pt x="0" y="0"/>
                </a:moveTo>
                <a:lnTo>
                  <a:pt x="144" y="82"/>
                </a:lnTo>
                <a:lnTo>
                  <a:pt x="252" y="165"/>
                </a:lnTo>
                <a:lnTo>
                  <a:pt x="288" y="288"/>
                </a:lnTo>
                <a:lnTo>
                  <a:pt x="288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invGray">
          <a:xfrm>
            <a:off x="9525" y="-4763"/>
            <a:ext cx="9144000" cy="765176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7" name="Rectangle 13"/>
          <p:cNvSpPr>
            <a:spLocks noChangeArrowheads="1"/>
          </p:cNvSpPr>
          <p:nvPr userDrawn="1"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8" name="Rectangle 11"/>
          <p:cNvSpPr>
            <a:spLocks noChangeArrowheads="1"/>
          </p:cNvSpPr>
          <p:nvPr userDrawn="1"/>
        </p:nvSpPr>
        <p:spPr bwMode="invGray">
          <a:xfrm rot="5400000" flipH="1">
            <a:off x="-3394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invGray">
          <a:xfrm rot="5400000" flipH="1">
            <a:off x="5680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 userDrawn="1"/>
        </p:nvSpPr>
        <p:spPr bwMode="auto">
          <a:xfrm>
            <a:off x="-3175" y="6650038"/>
            <a:ext cx="9144000" cy="69850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 userDrawn="1"/>
        </p:nvSpPr>
        <p:spPr bwMode="auto">
          <a:xfrm>
            <a:off x="0" y="836613"/>
            <a:ext cx="9124950" cy="71437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  <p:pic>
        <p:nvPicPr>
          <p:cNvPr id="22" name="Picture 13" descr="герб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5735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651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rgbClr val="104A8A">
                    <a:lumMod val="50000"/>
                  </a:srgbClr>
                </a:solidFill>
              </a:rPr>
              <a:t>Слайд </a:t>
            </a:r>
            <a:fld id="{4263C9BB-0BD8-4371-96DE-9A7217749E05}" type="slidenum">
              <a:rPr lang="ru-RU">
                <a:solidFill>
                  <a:srgbClr val="104A8A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104A8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3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15E947A8-1088-499A-90CC-096E13ED1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6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71588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71588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D2F3BE7B-0A9D-4EED-8ACD-D0D466731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1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1E3A3FFE-B0A9-40A9-B99F-A57C0A1EB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130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03277788-8BFD-4FA4-873A-5FBAD43B9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630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065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CBE752A2-8C29-4885-876F-D46C19A19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4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B7F-6373-49AE-8444-770EF48824D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C495-9FDC-449F-8EE7-03169346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601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3A3D2298-DF23-4A9C-A6ED-0BD6682F7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043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522EE93-39D0-40FB-9DEF-639A5E1E3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140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452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45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37DEF02E-BBBF-4A82-9219-837D4F239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6888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>
              <a:solidFill>
                <a:srgbClr val="104A8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>
              <a:solidFill>
                <a:srgbClr val="104A8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4A150-CF56-4797-B7C1-C3EE8F8DAC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6406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90011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4948238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343025"/>
            <a:ext cx="4038600" cy="2397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892550"/>
            <a:ext cx="4038600" cy="23987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54988" y="6569075"/>
            <a:ext cx="457200" cy="3651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DECCB56-FE85-411B-B050-C8D3AC37696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6981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88241-7337-488B-ABA5-A1A19B9208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95462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83925-9F79-464D-A304-AD5816CF27D5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400C1-9240-4D9E-B533-04A43FF16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72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C7D98-8589-4E17-BB55-3CD7B9B32B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539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B7F-6373-49AE-8444-770EF48824D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C495-9FDC-449F-8EE7-03169346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30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B7F-6373-49AE-8444-770EF48824D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C495-9FDC-449F-8EE7-03169346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0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B7F-6373-49AE-8444-770EF48824D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C495-9FDC-449F-8EE7-03169346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9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B7F-6373-49AE-8444-770EF48824D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C495-9FDC-449F-8EE7-03169346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08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B7F-6373-49AE-8444-770EF48824D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C495-9FDC-449F-8EE7-03169346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99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B7F-6373-49AE-8444-770EF48824D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C495-9FDC-449F-8EE7-03169346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15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B7F-6373-49AE-8444-770EF48824D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C495-9FDC-449F-8EE7-03169346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04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3EB7F-6373-49AE-8444-770EF48824D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7C495-9FDC-449F-8EE7-03169346E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67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027" name="Rectangle 4"/>
          <p:cNvSpPr>
            <a:spLocks noChangeArrowheads="1"/>
          </p:cNvSpPr>
          <p:nvPr userDrawn="1"/>
        </p:nvSpPr>
        <p:spPr bwMode="invGray">
          <a:xfrm>
            <a:off x="0" y="0"/>
            <a:ext cx="9144000" cy="765175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-6350" y="0"/>
            <a:ext cx="9155113" cy="6859588"/>
            <a:chOff x="0" y="0"/>
            <a:chExt cx="5764" cy="4321"/>
          </a:xfrm>
        </p:grpSpPr>
        <p:sp>
          <p:nvSpPr>
            <p:cNvPr id="1036" name="AutoShape 10"/>
            <p:cNvSpPr>
              <a:spLocks noChangeArrowheads="1"/>
            </p:cNvSpPr>
            <p:nvPr/>
          </p:nvSpPr>
          <p:spPr bwMode="white">
            <a:xfrm>
              <a:off x="27" y="24"/>
              <a:ext cx="5712" cy="4274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mtClean="0">
                <a:solidFill>
                  <a:srgbClr val="104A8A"/>
                </a:solidFill>
              </a:endParaRPr>
            </a:p>
          </p:txBody>
        </p:sp>
        <p:sp>
          <p:nvSpPr>
            <p:cNvPr id="1037" name="Freeform 11"/>
            <p:cNvSpPr>
              <a:spLocks/>
            </p:cNvSpPr>
            <p:nvPr/>
          </p:nvSpPr>
          <p:spPr bwMode="white">
            <a:xfrm>
              <a:off x="0" y="0"/>
              <a:ext cx="288" cy="282"/>
            </a:xfrm>
            <a:custGeom>
              <a:avLst/>
              <a:gdLst>
                <a:gd name="T0" fmla="*/ 2 w 288"/>
                <a:gd name="T1" fmla="*/ 282 h 282"/>
                <a:gd name="T2" fmla="*/ 82 w 288"/>
                <a:gd name="T3" fmla="*/ 144 h 282"/>
                <a:gd name="T4" fmla="*/ 165 w 288"/>
                <a:gd name="T5" fmla="*/ 36 h 282"/>
                <a:gd name="T6" fmla="*/ 288 w 288"/>
                <a:gd name="T7" fmla="*/ 0 h 282"/>
                <a:gd name="T8" fmla="*/ 0 w 288"/>
                <a:gd name="T9" fmla="*/ 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104A8A"/>
                </a:solidFill>
                <a:latin typeface="Arial" charset="0"/>
              </a:endParaRPr>
            </a:p>
          </p:txBody>
        </p:sp>
        <p:sp>
          <p:nvSpPr>
            <p:cNvPr id="1038" name="Freeform 12"/>
            <p:cNvSpPr>
              <a:spLocks/>
            </p:cNvSpPr>
            <p:nvPr/>
          </p:nvSpPr>
          <p:spPr bwMode="white">
            <a:xfrm>
              <a:off x="5" y="3985"/>
              <a:ext cx="244" cy="336"/>
            </a:xfrm>
            <a:custGeom>
              <a:avLst/>
              <a:gdLst>
                <a:gd name="T0" fmla="*/ 443 w 243"/>
                <a:gd name="T1" fmla="*/ 335 h 336"/>
                <a:gd name="T2" fmla="*/ 283 w 243"/>
                <a:gd name="T3" fmla="*/ 239 h 336"/>
                <a:gd name="T4" fmla="*/ 30 w 243"/>
                <a:gd name="T5" fmla="*/ 144 h 336"/>
                <a:gd name="T6" fmla="*/ 0 w 243"/>
                <a:gd name="T7" fmla="*/ 0 h 336"/>
                <a:gd name="T8" fmla="*/ 1 w 243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104A8A"/>
                </a:solidFill>
                <a:latin typeface="Arial" charset="0"/>
              </a:endParaRPr>
            </a:p>
          </p:txBody>
        </p:sp>
        <p:sp>
          <p:nvSpPr>
            <p:cNvPr id="1039" name="Freeform 13"/>
            <p:cNvSpPr>
              <a:spLocks/>
            </p:cNvSpPr>
            <p:nvPr/>
          </p:nvSpPr>
          <p:spPr bwMode="white">
            <a:xfrm>
              <a:off x="5511" y="4029"/>
              <a:ext cx="253" cy="290"/>
            </a:xfrm>
            <a:custGeom>
              <a:avLst/>
              <a:gdLst>
                <a:gd name="T0" fmla="*/ 263092516 w 232"/>
                <a:gd name="T1" fmla="*/ 0 h 290"/>
                <a:gd name="T2" fmla="*/ 187846364 w 232"/>
                <a:gd name="T3" fmla="*/ 144 h 290"/>
                <a:gd name="T4" fmla="*/ 113489547 w 232"/>
                <a:gd name="T5" fmla="*/ 253 h 290"/>
                <a:gd name="T6" fmla="*/ 0 w 232"/>
                <a:gd name="T7" fmla="*/ 290 h 290"/>
                <a:gd name="T8" fmla="*/ 26566414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104A8A"/>
                </a:solidFill>
                <a:latin typeface="Arial" charset="0"/>
              </a:endParaRPr>
            </a:p>
          </p:txBody>
        </p:sp>
        <p:sp>
          <p:nvSpPr>
            <p:cNvPr id="1040" name="Freeform 14"/>
            <p:cNvSpPr>
              <a:spLocks/>
            </p:cNvSpPr>
            <p:nvPr/>
          </p:nvSpPr>
          <p:spPr bwMode="white">
            <a:xfrm>
              <a:off x="5472" y="0"/>
              <a:ext cx="288" cy="288"/>
            </a:xfrm>
            <a:custGeom>
              <a:avLst/>
              <a:gdLst>
                <a:gd name="T0" fmla="*/ 0 w 288"/>
                <a:gd name="T1" fmla="*/ 0 h 288"/>
                <a:gd name="T2" fmla="*/ 144 w 288"/>
                <a:gd name="T3" fmla="*/ 82 h 288"/>
                <a:gd name="T4" fmla="*/ 252 w 288"/>
                <a:gd name="T5" fmla="*/ 165 h 288"/>
                <a:gd name="T6" fmla="*/ 288 w 288"/>
                <a:gd name="T7" fmla="*/ 288 h 288"/>
                <a:gd name="T8" fmla="*/ 288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104A8A"/>
                </a:solidFill>
                <a:latin typeface="Arial" charset="0"/>
              </a:endParaRPr>
            </a:p>
          </p:txBody>
        </p:sp>
      </p:grpSp>
      <p:pic>
        <p:nvPicPr>
          <p:cNvPr id="1029" name="Picture 13" descr="герб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450" y="74613"/>
            <a:ext cx="86518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3"/>
          <p:cNvSpPr>
            <a:spLocks noChangeArrowheads="1"/>
          </p:cNvSpPr>
          <p:nvPr userDrawn="1"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1588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104A8A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104A8A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686550" y="6492875"/>
            <a:ext cx="2133600" cy="3206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6A9BC8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latin typeface="Arial" charset="0"/>
              </a:rPr>
              <a:t>Слайд </a:t>
            </a:r>
            <a:fld id="{2BA7F5D0-063D-4B7D-B4A9-0DDFDB7CBD79}" type="slidenum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latin typeface="Arial" charset="0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 userDrawn="1"/>
        </p:nvSpPr>
        <p:spPr bwMode="auto">
          <a:xfrm>
            <a:off x="6350" y="819150"/>
            <a:ext cx="9144000" cy="69850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76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Worksheet2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Чемезов Олег Леонидович,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руководитель </a:t>
            </a:r>
            <a:r>
              <a:rPr lang="ru-RU" dirty="0">
                <a:solidFill>
                  <a:schemeClr val="tx1"/>
                </a:solidFill>
              </a:rPr>
              <a:t>экспертной группы АСИ по оценке внедрения Стандарта деятельности органов исполнительной власти по улучшению инвестиционного климата в Тюменской </a:t>
            </a:r>
            <a:r>
              <a:rPr lang="ru-RU" dirty="0" smtClean="0">
                <a:solidFill>
                  <a:schemeClr val="tx1"/>
                </a:solidFill>
              </a:rPr>
              <a:t>области</a:t>
            </a: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5 декабря 2014 года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/>
              <a:t>Динамика демографических показателей в Тюменской области (без АО)</a:t>
            </a:r>
            <a:endParaRPr lang="ru-RU" sz="3000" b="1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256208"/>
              </p:ext>
            </p:extLst>
          </p:nvPr>
        </p:nvGraphicFramePr>
        <p:xfrm>
          <a:off x="179512" y="1340768"/>
          <a:ext cx="4320480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898145"/>
              </p:ext>
            </p:extLst>
          </p:nvPr>
        </p:nvGraphicFramePr>
        <p:xfrm>
          <a:off x="4644008" y="1340768"/>
          <a:ext cx="43204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88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295561"/>
              </p:ext>
            </p:extLst>
          </p:nvPr>
        </p:nvGraphicFramePr>
        <p:xfrm>
          <a:off x="323529" y="404664"/>
          <a:ext cx="842493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119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Объект 3"/>
          <p:cNvGraphicFramePr>
            <a:graphicFrameLocks/>
          </p:cNvGraphicFramePr>
          <p:nvPr/>
        </p:nvGraphicFramePr>
        <p:xfrm>
          <a:off x="1503363" y="2370138"/>
          <a:ext cx="5354637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5352752" imgH="3231160" progId="Excel.Chart.8">
                  <p:embed/>
                </p:oleObj>
              </mc:Choice>
              <mc:Fallback>
                <p:oleObj r:id="rId4" imgW="5352752" imgH="323116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2370138"/>
                        <a:ext cx="5354637" cy="323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3013" y="860425"/>
            <a:ext cx="1692275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FF0000"/>
                </a:solidFill>
                <a:latin typeface="Arial"/>
              </a:rPr>
              <a:t>Расходы (всего)</a:t>
            </a:r>
          </a:p>
          <a:p>
            <a:pPr>
              <a:defRPr/>
            </a:pPr>
            <a:r>
              <a:rPr lang="ru-RU" sz="1200" dirty="0">
                <a:solidFill>
                  <a:prstClr val="black"/>
                </a:solidFill>
                <a:latin typeface="Arial"/>
              </a:rPr>
              <a:t>2014 год - 159 737</a:t>
            </a:r>
          </a:p>
          <a:p>
            <a:pPr>
              <a:defRPr/>
            </a:pPr>
            <a:r>
              <a:rPr lang="ru-RU" sz="1200" b="1" u="sng" dirty="0">
                <a:solidFill>
                  <a:prstClr val="black"/>
                </a:solidFill>
                <a:latin typeface="Arial"/>
              </a:rPr>
              <a:t>2015 год - 132 950</a:t>
            </a:r>
          </a:p>
          <a:p>
            <a:pPr>
              <a:defRPr/>
            </a:pPr>
            <a:r>
              <a:rPr lang="ru-RU" sz="1200" b="1" dirty="0">
                <a:solidFill>
                  <a:prstClr val="black"/>
                </a:solidFill>
                <a:latin typeface="Arial"/>
              </a:rPr>
              <a:t>2016 год - 141 453</a:t>
            </a:r>
          </a:p>
          <a:p>
            <a:pPr>
              <a:defRPr/>
            </a:pPr>
            <a:r>
              <a:rPr lang="ru-RU" sz="1200" b="1" dirty="0">
                <a:solidFill>
                  <a:prstClr val="black"/>
                </a:solidFill>
                <a:latin typeface="Arial"/>
              </a:rPr>
              <a:t>2017 год - 147 645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9013" y="1520825"/>
            <a:ext cx="19796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latin typeface="Arial"/>
              </a:rPr>
              <a:t>2014 год - 3 416 (2,1%)</a:t>
            </a:r>
          </a:p>
          <a:p>
            <a:pPr>
              <a:defRPr/>
            </a:pPr>
            <a:r>
              <a:rPr lang="ru-RU" sz="1000" b="1" u="sng" dirty="0">
                <a:solidFill>
                  <a:prstClr val="black"/>
                </a:solidFill>
                <a:latin typeface="Arial"/>
              </a:rPr>
              <a:t>2015 год - 2 566 (1,9%)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2016 год - 2 694 (1,9%)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2017 год - 2 515 (1,7%)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2088" y="1520825"/>
            <a:ext cx="18700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latin typeface="Arial"/>
              </a:rPr>
              <a:t>2014 год - 498 (0,3%)</a:t>
            </a:r>
          </a:p>
          <a:p>
            <a:pPr>
              <a:defRPr/>
            </a:pPr>
            <a:r>
              <a:rPr lang="ru-RU" sz="1000" b="1" u="sng" dirty="0">
                <a:solidFill>
                  <a:prstClr val="black"/>
                </a:solidFill>
                <a:latin typeface="Arial"/>
              </a:rPr>
              <a:t>2015 год – 365 (0,3%)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2016 год - 316 (0,2%)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2017 год – 318 (0,2%)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49763" y="1141413"/>
            <a:ext cx="1539875" cy="379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lIns="36000" tIns="36000" rIns="36000" bIns="36000">
            <a:spAutoFit/>
          </a:bodyPr>
          <a:lstStyle/>
          <a:p>
            <a:pPr>
              <a:defRPr/>
            </a:pPr>
            <a:r>
              <a:rPr lang="ru-RU" sz="1000" b="1" kern="0" dirty="0">
                <a:solidFill>
                  <a:srgbClr val="104A8A">
                    <a:lumMod val="50000"/>
                  </a:srgbClr>
                </a:solidFill>
                <a:latin typeface="Arial"/>
              </a:rPr>
              <a:t>Общегосударственные вопросы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40238" y="1520825"/>
            <a:ext cx="17748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latin typeface="Arial"/>
              </a:rPr>
              <a:t>2014 год – 9 604 (6,0%)</a:t>
            </a:r>
          </a:p>
          <a:p>
            <a:pPr>
              <a:defRPr/>
            </a:pPr>
            <a:r>
              <a:rPr lang="ru-RU" sz="1000" b="1" u="sng" dirty="0">
                <a:solidFill>
                  <a:prstClr val="black"/>
                </a:solidFill>
                <a:latin typeface="Arial"/>
              </a:rPr>
              <a:t>2015 год – 9 177 (6,9%)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2016 год – 9 207 (6,5%)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2017 год – 8 649 (5,9%)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91325" y="2701925"/>
            <a:ext cx="1854200" cy="225425"/>
          </a:xfrm>
          <a:prstGeom prst="rect">
            <a:avLst/>
          </a:prstGeom>
          <a:solidFill>
            <a:srgbClr val="FFFF00"/>
          </a:solidFill>
        </p:spPr>
        <p:txBody>
          <a:bodyPr lIns="36000" tIns="36000" rIns="36000" bIns="36000" anchor="ctr">
            <a:spAutoFit/>
          </a:bodyPr>
          <a:lstStyle/>
          <a:p>
            <a:pPr algn="ctr">
              <a:defRPr/>
            </a:pPr>
            <a:r>
              <a:rPr lang="ru-RU" sz="1000" b="1" kern="0" dirty="0">
                <a:solidFill>
                  <a:srgbClr val="104A8A">
                    <a:lumMod val="50000"/>
                  </a:srgbClr>
                </a:solidFill>
                <a:latin typeface="Arial"/>
              </a:rPr>
              <a:t>Национальная</a:t>
            </a:r>
            <a:r>
              <a:rPr lang="ru-RU" sz="1000" kern="0" dirty="0">
                <a:solidFill>
                  <a:srgbClr val="104A8A">
                    <a:lumMod val="50000"/>
                  </a:srgbClr>
                </a:solidFill>
                <a:latin typeface="Arial"/>
              </a:rPr>
              <a:t> </a:t>
            </a:r>
            <a:r>
              <a:rPr lang="ru-RU" sz="1000" b="1" kern="0" dirty="0">
                <a:solidFill>
                  <a:srgbClr val="104A8A">
                    <a:lumMod val="50000"/>
                  </a:srgbClr>
                </a:solidFill>
                <a:latin typeface="Arial"/>
              </a:rPr>
              <a:t>оборона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729413" y="2927350"/>
            <a:ext cx="172878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latin typeface="Arial"/>
              </a:rPr>
              <a:t>2014 год - 64 (0,1%)</a:t>
            </a:r>
          </a:p>
          <a:p>
            <a:pPr>
              <a:defRPr/>
            </a:pPr>
            <a:r>
              <a:rPr lang="ru-RU" sz="1000" b="1" u="sng" dirty="0">
                <a:solidFill>
                  <a:prstClr val="black"/>
                </a:solidFill>
                <a:latin typeface="Arial"/>
              </a:rPr>
              <a:t>2015 год - 62 (0,1%)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2016 год - 63 (0,1%)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2017 год - 60 (0,1%)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64338" y="3646488"/>
            <a:ext cx="2109787" cy="533400"/>
          </a:xfrm>
          <a:prstGeom prst="rect">
            <a:avLst/>
          </a:prstGeom>
          <a:solidFill>
            <a:srgbClr val="9BBB59">
              <a:lumMod val="75000"/>
            </a:srgbClr>
          </a:solidFill>
        </p:spPr>
        <p:txBody>
          <a:bodyPr lIns="36000" tIns="36000" rIns="36000" bIns="36000">
            <a:spAutoFit/>
          </a:bodyPr>
          <a:lstStyle/>
          <a:p>
            <a:pPr>
              <a:defRPr/>
            </a:pPr>
            <a:r>
              <a:rPr lang="ru-RU" sz="1000" b="1" kern="0" dirty="0">
                <a:solidFill>
                  <a:srgbClr val="FFFFFF"/>
                </a:solidFill>
                <a:latin typeface="Arial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31000" y="4205288"/>
            <a:ext cx="180498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latin typeface="Arial"/>
              </a:rPr>
              <a:t>2014 год – 959 (0,6%)</a:t>
            </a:r>
          </a:p>
          <a:p>
            <a:pPr>
              <a:defRPr/>
            </a:pPr>
            <a:r>
              <a:rPr lang="ru-RU" sz="1000" b="1" u="sng" dirty="0">
                <a:solidFill>
                  <a:prstClr val="black"/>
                </a:solidFill>
                <a:latin typeface="Arial"/>
              </a:rPr>
              <a:t>2015 год - 704 (0,5%)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2016 год - 678 (0,5%)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2017 год - 711 (0,5%)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37363" y="5035550"/>
            <a:ext cx="1744662" cy="225425"/>
          </a:xfrm>
          <a:prstGeom prst="rect">
            <a:avLst/>
          </a:prstGeom>
          <a:solidFill>
            <a:srgbClr val="8064A2">
              <a:lumMod val="75000"/>
            </a:srgbClr>
          </a:solidFill>
        </p:spPr>
        <p:txBody>
          <a:bodyPr lIns="36000" tIns="36000" rIns="36000" bIns="36000">
            <a:spAutoFit/>
          </a:bodyPr>
          <a:lstStyle/>
          <a:p>
            <a:pPr>
              <a:defRPr/>
            </a:pPr>
            <a:r>
              <a:rPr lang="ru-RU" sz="1000" b="1" kern="0" dirty="0">
                <a:solidFill>
                  <a:srgbClr val="FFFFFF"/>
                </a:solidFill>
                <a:latin typeface="Arial"/>
              </a:rPr>
              <a:t>Национальная экономика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807200" y="5316538"/>
            <a:ext cx="190658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latin typeface="Arial"/>
              </a:rPr>
              <a:t>2014 год - 62 604  (39,2%)</a:t>
            </a:r>
          </a:p>
          <a:p>
            <a:pPr>
              <a:defRPr/>
            </a:pPr>
            <a:r>
              <a:rPr lang="ru-RU" sz="1000" b="1" u="sng" dirty="0">
                <a:solidFill>
                  <a:prstClr val="black"/>
                </a:solidFill>
                <a:latin typeface="Arial"/>
              </a:rPr>
              <a:t>2015 год - 44 105 (33,2%)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2016 год - 51 697 (36,5%)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2017 год - 49 255 (33,4%)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03838" y="5283200"/>
            <a:ext cx="1223962" cy="533400"/>
          </a:xfrm>
          <a:prstGeom prst="rect">
            <a:avLst/>
          </a:prstGeom>
          <a:solidFill>
            <a:srgbClr val="4BACC6">
              <a:lumMod val="75000"/>
            </a:srgbClr>
          </a:solidFill>
        </p:spPr>
        <p:txBody>
          <a:bodyPr lIns="36000" tIns="36000" rIns="36000" bIns="36000">
            <a:spAutoFit/>
          </a:bodyPr>
          <a:lstStyle/>
          <a:p>
            <a:pPr>
              <a:defRPr/>
            </a:pPr>
            <a:r>
              <a:rPr lang="ru-RU" sz="1000" b="1" kern="0" dirty="0">
                <a:solidFill>
                  <a:srgbClr val="FFFFFF"/>
                </a:solidFill>
                <a:latin typeface="Arial"/>
              </a:rPr>
              <a:t>Жилищно-коммунальное хозяйство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19700" y="5862638"/>
            <a:ext cx="1727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latin typeface="Arial"/>
              </a:rPr>
              <a:t>2014 год - 13 740 (8,6%)</a:t>
            </a:r>
          </a:p>
          <a:p>
            <a:pPr>
              <a:defRPr/>
            </a:pPr>
            <a:r>
              <a:rPr lang="ru-RU" sz="1000" b="1" u="sng" dirty="0">
                <a:solidFill>
                  <a:prstClr val="black"/>
                </a:solidFill>
                <a:latin typeface="Arial"/>
              </a:rPr>
              <a:t>2015 год - 9 391 (7%)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2016 год - 4 868 (7,1%)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2017 год - 3 510 (2,4%)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65525" y="5426075"/>
            <a:ext cx="1382713" cy="381000"/>
          </a:xfrm>
          <a:prstGeom prst="rect">
            <a:avLst/>
          </a:prstGeom>
          <a:solidFill>
            <a:srgbClr val="F79646">
              <a:lumMod val="75000"/>
            </a:srgbClr>
          </a:solidFill>
        </p:spPr>
        <p:txBody>
          <a:bodyPr lIns="36000" tIns="36000" rIns="36000" bIns="36000">
            <a:spAutoFit/>
          </a:bodyPr>
          <a:lstStyle/>
          <a:p>
            <a:pPr>
              <a:defRPr/>
            </a:pPr>
            <a:r>
              <a:rPr lang="ru-RU" sz="1000" b="1" kern="0" dirty="0">
                <a:solidFill>
                  <a:prstClr val="black"/>
                </a:solidFill>
                <a:latin typeface="Arial"/>
              </a:rPr>
              <a:t>Охрана окружающей среды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565525" y="5816600"/>
            <a:ext cx="16541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latin typeface="Arial"/>
              </a:rPr>
              <a:t>2014 год – 716 (0,4%)</a:t>
            </a:r>
          </a:p>
          <a:p>
            <a:pPr>
              <a:defRPr/>
            </a:pPr>
            <a:r>
              <a:rPr lang="ru-RU" sz="1000" b="1" u="sng" dirty="0">
                <a:solidFill>
                  <a:prstClr val="black"/>
                </a:solidFill>
                <a:latin typeface="Arial"/>
              </a:rPr>
              <a:t>2015 год - 1 793 (1,3%)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2016 год - 291 (0,2%)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2017 год - 297 (0,2%)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22463" y="5603875"/>
            <a:ext cx="1079500" cy="2270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36000" tIns="36000" rIns="36000" bIns="36000">
            <a:spAutoFit/>
          </a:bodyPr>
          <a:lstStyle/>
          <a:p>
            <a:pPr>
              <a:defRPr/>
            </a:pPr>
            <a:r>
              <a:rPr lang="ru-RU" sz="1000" b="1" kern="0" dirty="0">
                <a:solidFill>
                  <a:prstClr val="black"/>
                </a:solidFill>
                <a:latin typeface="Arial"/>
              </a:rPr>
              <a:t>Образование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836738" y="5816600"/>
            <a:ext cx="19780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latin typeface="Arial"/>
              </a:rPr>
              <a:t>2014 год - 29 522 (18,5%)</a:t>
            </a:r>
          </a:p>
          <a:p>
            <a:pPr>
              <a:defRPr/>
            </a:pPr>
            <a:r>
              <a:rPr lang="ru-RU" sz="1000" b="1" u="sng" dirty="0">
                <a:solidFill>
                  <a:prstClr val="black"/>
                </a:solidFill>
                <a:latin typeface="Arial"/>
              </a:rPr>
              <a:t>2015 год - 27 298 (20,5%)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2016 год - 30 134 (21,3%)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2017 год - 30 764 (20,8%)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3863" y="4562475"/>
            <a:ext cx="1416050" cy="381000"/>
          </a:xfrm>
          <a:prstGeom prst="rect">
            <a:avLst/>
          </a:prstGeom>
          <a:solidFill>
            <a:srgbClr val="FFCCCC"/>
          </a:solidFill>
        </p:spPr>
        <p:txBody>
          <a:bodyPr lIns="36000" tIns="36000" rIns="36000" bIns="36000">
            <a:spAutoFit/>
          </a:bodyPr>
          <a:lstStyle/>
          <a:p>
            <a:pPr>
              <a:defRPr/>
            </a:pPr>
            <a:r>
              <a:rPr lang="ru-RU" sz="1000" b="1" kern="0" dirty="0">
                <a:solidFill>
                  <a:prstClr val="black"/>
                </a:solidFill>
                <a:latin typeface="Arial"/>
              </a:rPr>
              <a:t>Культура, кинематография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03213" y="4943475"/>
            <a:ext cx="17303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latin typeface="Arial"/>
              </a:rPr>
              <a:t>2014 год - 4 914 (3,1%)</a:t>
            </a:r>
          </a:p>
          <a:p>
            <a:pPr>
              <a:defRPr/>
            </a:pPr>
            <a:r>
              <a:rPr lang="ru-RU" sz="1000" b="1" u="sng" dirty="0">
                <a:solidFill>
                  <a:prstClr val="black"/>
                </a:solidFill>
                <a:latin typeface="Arial"/>
              </a:rPr>
              <a:t>2015 год - 4 962 (3,7%)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2016 год - 5 554 (3,9%)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2017 год - 5 664 (3,8%)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0513" y="3502025"/>
            <a:ext cx="1397000" cy="225425"/>
          </a:xfrm>
          <a:prstGeom prst="rect">
            <a:avLst/>
          </a:prstGeom>
          <a:solidFill>
            <a:srgbClr val="CCFFCC"/>
          </a:solidFill>
        </p:spPr>
        <p:txBody>
          <a:bodyPr lIns="36000" tIns="36000" rIns="36000" bIns="36000">
            <a:spAutoFit/>
          </a:bodyPr>
          <a:lstStyle/>
          <a:p>
            <a:pPr>
              <a:defRPr/>
            </a:pPr>
            <a:r>
              <a:rPr lang="ru-RU" sz="1000" b="1" kern="0" dirty="0">
                <a:solidFill>
                  <a:prstClr val="black"/>
                </a:solidFill>
                <a:latin typeface="Arial"/>
              </a:rPr>
              <a:t>Здравоохранение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73038" y="3727450"/>
            <a:ext cx="18383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latin typeface="Arial"/>
              </a:rPr>
              <a:t>2014 год - 15 113 (9,5%)</a:t>
            </a:r>
          </a:p>
          <a:p>
            <a:pPr>
              <a:defRPr/>
            </a:pPr>
            <a:r>
              <a:rPr lang="ru-RU" sz="1000" b="1" u="sng" dirty="0">
                <a:solidFill>
                  <a:prstClr val="black"/>
                </a:solidFill>
                <a:latin typeface="Arial"/>
              </a:rPr>
              <a:t>2015 год - 15 680 (11,8%)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2016 год - 15 159 (10,7%)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2017 год - 19 323 (13,1%)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66688" y="2719388"/>
            <a:ext cx="213518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latin typeface="Arial"/>
              </a:rPr>
              <a:t>2014 год - 17 596 (11,0%)</a:t>
            </a:r>
          </a:p>
          <a:p>
            <a:pPr>
              <a:defRPr/>
            </a:pPr>
            <a:r>
              <a:rPr lang="ru-RU" sz="1000" b="1" u="sng" dirty="0">
                <a:solidFill>
                  <a:prstClr val="black"/>
                </a:solidFill>
                <a:latin typeface="Arial"/>
              </a:rPr>
              <a:t>2015 год - 15 816 (11,9%)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2016 год - 15 896 (11,2%)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2017 год - 17 300 (11,7%)</a:t>
            </a:r>
          </a:p>
        </p:txBody>
      </p:sp>
      <p:sp>
        <p:nvSpPr>
          <p:cNvPr id="32793" name="TextBox 30"/>
          <p:cNvSpPr txBox="1">
            <a:spLocks noChangeArrowheads="1"/>
          </p:cNvSpPr>
          <p:nvPr/>
        </p:nvSpPr>
        <p:spPr bwMode="auto">
          <a:xfrm>
            <a:off x="3814763" y="3643313"/>
            <a:ext cx="1093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u="sng">
                <a:solidFill>
                  <a:srgbClr val="FF0000"/>
                </a:solidFill>
                <a:latin typeface="Calibri" pitchFamily="34" charset="0"/>
              </a:rPr>
              <a:t>2015 год</a:t>
            </a:r>
          </a:p>
        </p:txBody>
      </p:sp>
      <p:sp>
        <p:nvSpPr>
          <p:cNvPr id="32" name="Заголовок 1"/>
          <p:cNvSpPr>
            <a:spLocks noGrp="1"/>
          </p:cNvSpPr>
          <p:nvPr>
            <p:ph type="title"/>
          </p:nvPr>
        </p:nvSpPr>
        <p:spPr>
          <a:xfrm>
            <a:off x="-234950" y="152400"/>
            <a:ext cx="8166100" cy="392113"/>
          </a:xfrm>
        </p:spPr>
        <p:txBody>
          <a:bodyPr/>
          <a:lstStyle/>
          <a:p>
            <a:pPr algn="r">
              <a:defRPr/>
            </a:pPr>
            <a:r>
              <a:rPr lang="ru-RU" sz="2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консолидированного </a:t>
            </a:r>
            <a:r>
              <a:rPr lang="ru-RU" sz="2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бюджета </a:t>
            </a:r>
            <a:br>
              <a:rPr lang="ru-RU" sz="2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46175" y="1155700"/>
            <a:ext cx="1296988" cy="381000"/>
          </a:xfrm>
          <a:prstGeom prst="rect">
            <a:avLst/>
          </a:prstGeom>
          <a:solidFill>
            <a:srgbClr val="4BACC6">
              <a:lumMod val="60000"/>
              <a:lumOff val="40000"/>
            </a:srgbClr>
          </a:solidFill>
        </p:spPr>
        <p:txBody>
          <a:bodyPr lIns="36000" tIns="36000" rIns="36000" bIns="36000">
            <a:spAutoFit/>
          </a:bodyPr>
          <a:lstStyle/>
          <a:p>
            <a:pPr>
              <a:defRPr/>
            </a:pPr>
            <a:r>
              <a:rPr lang="ru-RU" sz="1000" b="1" kern="0" dirty="0">
                <a:solidFill>
                  <a:prstClr val="black"/>
                </a:solidFill>
                <a:latin typeface="Arial"/>
              </a:rPr>
              <a:t>Физическая культура и спорт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08288" y="1141413"/>
            <a:ext cx="1336675" cy="379412"/>
          </a:xfrm>
          <a:prstGeom prst="rect">
            <a:avLst/>
          </a:prstGeom>
          <a:solidFill>
            <a:srgbClr val="FF0000"/>
          </a:solidFill>
        </p:spPr>
        <p:txBody>
          <a:bodyPr lIns="36000" tIns="36000" rIns="36000" bIns="36000">
            <a:spAutoFit/>
          </a:bodyPr>
          <a:lstStyle/>
          <a:p>
            <a:pPr>
              <a:defRPr/>
            </a:pPr>
            <a:r>
              <a:rPr lang="ru-RU" sz="1000" b="1" kern="0" dirty="0">
                <a:solidFill>
                  <a:srgbClr val="FFFFFF"/>
                </a:solidFill>
                <a:latin typeface="Arial"/>
              </a:rPr>
              <a:t>Средства массовой информации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34963" y="2325688"/>
            <a:ext cx="1020762" cy="3794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lIns="36000" tIns="36000" rIns="36000" bIns="36000">
            <a:spAutoFit/>
          </a:bodyPr>
          <a:lstStyle/>
          <a:p>
            <a:pPr>
              <a:defRPr/>
            </a:pPr>
            <a:r>
              <a:rPr lang="ru-RU" sz="1000" b="1" kern="0" dirty="0">
                <a:solidFill>
                  <a:prstClr val="black"/>
                </a:solidFill>
                <a:latin typeface="Arial"/>
              </a:rPr>
              <a:t>Социальная политика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4763" y="911225"/>
            <a:ext cx="107156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u="sng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млн руб.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094413" y="1941513"/>
            <a:ext cx="17732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latin typeface="Arial"/>
              </a:rPr>
              <a:t>2014 год – 990 (0,6%)</a:t>
            </a:r>
          </a:p>
          <a:p>
            <a:pPr>
              <a:defRPr/>
            </a:pPr>
            <a:r>
              <a:rPr lang="ru-RU" sz="1000" b="1" u="sng" dirty="0">
                <a:solidFill>
                  <a:prstClr val="black"/>
                </a:solidFill>
                <a:latin typeface="Arial"/>
              </a:rPr>
              <a:t>2015 год – 1 031 (0,8%)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2016 год – 861 (0,6%)</a:t>
            </a:r>
          </a:p>
          <a:p>
            <a:pPr>
              <a:defRPr/>
            </a:pPr>
            <a:r>
              <a:rPr lang="ru-RU" sz="1000" b="1" dirty="0">
                <a:solidFill>
                  <a:prstClr val="black"/>
                </a:solidFill>
                <a:latin typeface="Arial"/>
              </a:rPr>
              <a:t>2017 год – 965 (0,7%)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86488" y="1581150"/>
            <a:ext cx="1303337" cy="3810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lIns="36000" tIns="36000" rIns="36000" bIns="36000">
            <a:spAutoFit/>
          </a:bodyPr>
          <a:lstStyle/>
          <a:p>
            <a:pPr>
              <a:defRPr/>
            </a:pPr>
            <a:r>
              <a:rPr lang="ru-RU" sz="1000" b="1" kern="0" dirty="0">
                <a:solidFill>
                  <a:srgbClr val="FFFFFF"/>
                </a:solidFill>
                <a:latin typeface="Arial"/>
              </a:rPr>
              <a:t>Резервные фонды, прочие расходы</a:t>
            </a:r>
          </a:p>
        </p:txBody>
      </p:sp>
    </p:spTree>
    <p:extLst>
      <p:ext uri="{BB962C8B-B14F-4D97-AF65-F5344CB8AC3E}">
        <p14:creationId xmlns:p14="http://schemas.microsoft.com/office/powerpoint/2010/main" val="20318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44463" y="152400"/>
            <a:ext cx="7920038" cy="6842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ru-RU" sz="2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областного бюджета</a:t>
            </a:r>
            <a:endParaRPr lang="ru-RU" sz="2000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6263" y="1089025"/>
          <a:ext cx="8027988" cy="187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997"/>
                <a:gridCol w="2006997"/>
                <a:gridCol w="2006997"/>
                <a:gridCol w="2006997"/>
              </a:tblGrid>
              <a:tr h="467916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2015 год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2016 год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2017 год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</a:tr>
              <a:tr h="4679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Доходы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+mj-lt"/>
                        </a:rPr>
                        <a:t>111 103</a:t>
                      </a:r>
                      <a:endParaRPr lang="ru-RU" sz="2200" b="1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+mj-lt"/>
                        </a:rPr>
                        <a:t>121 977</a:t>
                      </a:r>
                      <a:endParaRPr lang="ru-RU" sz="2200" b="1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+mj-lt"/>
                        </a:rPr>
                        <a:t>126 040</a:t>
                      </a:r>
                      <a:endParaRPr lang="ru-RU" sz="2200" b="1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</a:tr>
              <a:tr h="4679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Расходы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+mj-lt"/>
                        </a:rPr>
                        <a:t>118 206</a:t>
                      </a:r>
                      <a:endParaRPr lang="ru-RU" sz="2200" b="1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+mj-lt"/>
                        </a:rPr>
                        <a:t>126 545</a:t>
                      </a:r>
                      <a:endParaRPr lang="ru-RU" sz="2200" b="1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+mj-lt"/>
                        </a:rPr>
                        <a:t>131 541</a:t>
                      </a:r>
                      <a:endParaRPr lang="ru-RU" sz="2200" b="1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</a:tr>
              <a:tr h="4679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Дефицит (-)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+mj-lt"/>
                        </a:rPr>
                        <a:t>7 103</a:t>
                      </a:r>
                      <a:endParaRPr lang="ru-RU" sz="2200" b="1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+mj-lt"/>
                        </a:rPr>
                        <a:t>4 568</a:t>
                      </a:r>
                      <a:endParaRPr lang="ru-RU" sz="2200" b="1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+mj-lt"/>
                        </a:rPr>
                        <a:t>5 501</a:t>
                      </a:r>
                      <a:endParaRPr lang="ru-RU" sz="2200" b="1" dirty="0">
                        <a:latin typeface="+mj-lt"/>
                      </a:endParaRPr>
                    </a:p>
                  </a:txBody>
                  <a:tcPr marL="91430" marR="91430" marT="45707" marB="45707" anchor="ctr"/>
                </a:tc>
              </a:tr>
            </a:tbl>
          </a:graphicData>
        </a:graphic>
      </p:graphicFrame>
      <p:graphicFrame>
        <p:nvGraphicFramePr>
          <p:cNvPr id="33822" name="Диаграмма 7"/>
          <p:cNvGraphicFramePr>
            <a:graphicFrameLocks/>
          </p:cNvGraphicFramePr>
          <p:nvPr/>
        </p:nvGraphicFramePr>
        <p:xfrm>
          <a:off x="306388" y="2708275"/>
          <a:ext cx="8526462" cy="298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4" imgW="8529043" imgH="3407959" progId="Excel.Chart.8">
                  <p:embed/>
                </p:oleObj>
              </mc:Choice>
              <mc:Fallback>
                <p:oleObj r:id="rId4" imgW="8529043" imgH="340795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2708275"/>
                        <a:ext cx="8526462" cy="298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Объект 19"/>
          <p:cNvSpPr txBox="1">
            <a:spLocks/>
          </p:cNvSpPr>
          <p:nvPr/>
        </p:nvSpPr>
        <p:spPr>
          <a:xfrm>
            <a:off x="468313" y="5624513"/>
            <a:ext cx="8272462" cy="982662"/>
          </a:xfrm>
          <a:prstGeom prst="rect">
            <a:avLst/>
          </a:prstGeom>
        </p:spPr>
        <p:txBody>
          <a:bodyPr lIns="84664" tIns="42332" rIns="84664" bIns="42332"/>
          <a:lstStyle>
            <a:lvl1pPr marL="386791" indent="-386791" algn="l" defTabSz="966978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21931" indent="-386791" algn="l" defTabSz="966978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3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08723" indent="-386791" algn="l" defTabSz="966978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5514" indent="-338442" algn="l" defTabSz="966978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9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3956" indent="-338442" algn="l" defTabSz="966978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7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72398" indent="-290093" algn="l" defTabSz="966978" rtl="0" eaLnBrk="1" latinLnBrk="0" hangingPunct="1">
              <a:spcBef>
                <a:spcPts val="423"/>
              </a:spcBef>
              <a:buClr>
                <a:schemeClr val="accent1"/>
              </a:buClr>
              <a:buFont typeface="Wingdings" pitchFamily="2" charset="2"/>
              <a:buChar char="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0841" indent="-290093" algn="l" defTabSz="966978" rtl="0" eaLnBrk="1" latinLnBrk="0" hangingPunct="1">
              <a:spcBef>
                <a:spcPts val="423"/>
              </a:spcBef>
              <a:buClr>
                <a:schemeClr val="accent1"/>
              </a:buClr>
              <a:buFont typeface="Wingdings" pitchFamily="2" charset="2"/>
              <a:buChar char="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49283" indent="-290093" algn="l" defTabSz="966978" rtl="0" eaLnBrk="1" latinLnBrk="0" hangingPunct="1">
              <a:spcBef>
                <a:spcPts val="423"/>
              </a:spcBef>
              <a:buClr>
                <a:schemeClr val="accent1"/>
              </a:buClr>
              <a:buFont typeface="Wingdings" pitchFamily="2" charset="2"/>
              <a:buChar char="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7725" indent="-290093" algn="l" defTabSz="966978" rtl="0" eaLnBrk="1" latinLnBrk="0" hangingPunct="1">
              <a:spcBef>
                <a:spcPts val="423"/>
              </a:spcBef>
              <a:buClr>
                <a:schemeClr val="accent1"/>
              </a:buClr>
              <a:buFont typeface="Wingdings" pitchFamily="2" charset="2"/>
              <a:buChar char="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ru-RU" sz="1200" b="1" u="sng" dirty="0">
                <a:solidFill>
                  <a:schemeClr val="accent2">
                    <a:lumMod val="75000"/>
                  </a:schemeClr>
                </a:solidFill>
              </a:rPr>
              <a:t>Бюджет </a:t>
            </a:r>
            <a:r>
              <a:rPr lang="ru-RU" sz="1200" b="1" u="sng" dirty="0" smtClean="0">
                <a:solidFill>
                  <a:schemeClr val="accent2">
                    <a:lumMod val="75000"/>
                  </a:schemeClr>
                </a:solidFill>
              </a:rPr>
              <a:t>сбалансирован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. Источники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покрытия дефицита в 2015 - 2017 годах: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   -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остатки средств областного и местных бюджетов,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   -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привлечение средств кредитных организаций,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   -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размещение государственных ценных бумаг.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750" y="3243263"/>
            <a:ext cx="15478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u="sng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 рублей</a:t>
            </a:r>
            <a:endParaRPr lang="ru-RU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34605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/>
              <a:t>Структура занятости населения </a:t>
            </a:r>
            <a:br>
              <a:rPr lang="ru-RU" sz="3000" b="1" dirty="0" smtClean="0"/>
            </a:br>
            <a:r>
              <a:rPr lang="ru-RU" sz="3000" b="1" dirty="0" smtClean="0"/>
              <a:t>Тюменской области (без АО) за 2013 г.</a:t>
            </a:r>
            <a:endParaRPr lang="ru-RU" sz="3000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32358"/>
              </p:ext>
            </p:extLst>
          </p:nvPr>
        </p:nvGraphicFramePr>
        <p:xfrm>
          <a:off x="251520" y="908720"/>
          <a:ext cx="8404795" cy="5722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13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db2004111l">
  <a:themeElements>
    <a:clrScheme name="3_cdb2004111l 2">
      <a:dk1>
        <a:srgbClr val="104A8A"/>
      </a:dk1>
      <a:lt1>
        <a:srgbClr val="FFFFFF"/>
      </a:lt1>
      <a:dk2>
        <a:srgbClr val="E1E1E7"/>
      </a:dk2>
      <a:lt2>
        <a:srgbClr val="B2B2B2"/>
      </a:lt2>
      <a:accent1>
        <a:srgbClr val="6D77BF"/>
      </a:accent1>
      <a:accent2>
        <a:srgbClr val="E19966"/>
      </a:accent2>
      <a:accent3>
        <a:srgbClr val="FFFFFF"/>
      </a:accent3>
      <a:accent4>
        <a:srgbClr val="0C3E75"/>
      </a:accent4>
      <a:accent5>
        <a:srgbClr val="BABDDC"/>
      </a:accent5>
      <a:accent6>
        <a:srgbClr val="CC8A5C"/>
      </a:accent6>
      <a:hlink>
        <a:srgbClr val="A959A1"/>
      </a:hlink>
      <a:folHlink>
        <a:srgbClr val="3AABC6"/>
      </a:folHlink>
    </a:clrScheme>
    <a:fontScheme name="3_cdb2004111l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db2004111l 1">
        <a:dk1>
          <a:srgbClr val="000066"/>
        </a:dk1>
        <a:lt1>
          <a:srgbClr val="FFFFFF"/>
        </a:lt1>
        <a:dk2>
          <a:srgbClr val="E1E1E7"/>
        </a:dk2>
        <a:lt2>
          <a:srgbClr val="B2B2B2"/>
        </a:lt2>
        <a:accent1>
          <a:srgbClr val="009999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ACACA"/>
        </a:accent5>
        <a:accent6>
          <a:srgbClr val="E78A2D"/>
        </a:accent6>
        <a:hlink>
          <a:srgbClr val="6A9EB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b2004111l 2">
        <a:dk1>
          <a:srgbClr val="104A8A"/>
        </a:dk1>
        <a:lt1>
          <a:srgbClr val="FFFFFF"/>
        </a:lt1>
        <a:dk2>
          <a:srgbClr val="E1E1E7"/>
        </a:dk2>
        <a:lt2>
          <a:srgbClr val="B2B2B2"/>
        </a:lt2>
        <a:accent1>
          <a:srgbClr val="6D77BF"/>
        </a:accent1>
        <a:accent2>
          <a:srgbClr val="E19966"/>
        </a:accent2>
        <a:accent3>
          <a:srgbClr val="FFFFFF"/>
        </a:accent3>
        <a:accent4>
          <a:srgbClr val="0C3E75"/>
        </a:accent4>
        <a:accent5>
          <a:srgbClr val="BABDDC"/>
        </a:accent5>
        <a:accent6>
          <a:srgbClr val="CC8A5C"/>
        </a:accent6>
        <a:hlink>
          <a:srgbClr val="A959A1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b2004111l 3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C0D07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DCE4BB"/>
        </a:accent5>
        <a:accent6>
          <a:srgbClr val="008AB9"/>
        </a:accent6>
        <a:hlink>
          <a:srgbClr val="CA9938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626</Words>
  <Application>Microsoft Office PowerPoint</Application>
  <PresentationFormat>Экран (4:3)</PresentationFormat>
  <Paragraphs>111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3_cdb2004111l</vt:lpstr>
      <vt:lpstr>Диаграмма Microsoft Excel</vt:lpstr>
      <vt:lpstr>Презентация PowerPoint</vt:lpstr>
      <vt:lpstr>Динамика демографических показателей в Тюменской области (без АО)</vt:lpstr>
      <vt:lpstr>Презентация PowerPoint</vt:lpstr>
      <vt:lpstr>Структура расходов консолидированного бюджета  </vt:lpstr>
      <vt:lpstr>Презентация PowerPoint</vt:lpstr>
      <vt:lpstr>Структура занятости населения  Тюменской области (без АО) за 2013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демографических показателей</dc:title>
  <dc:creator>Новосёлова Ирина Игоревна</dc:creator>
  <cp:lastModifiedBy>Романец Ольга Николаевна</cp:lastModifiedBy>
  <cp:revision>11</cp:revision>
  <dcterms:created xsi:type="dcterms:W3CDTF">2014-12-02T12:54:22Z</dcterms:created>
  <dcterms:modified xsi:type="dcterms:W3CDTF">2014-12-03T11:59:32Z</dcterms:modified>
</cp:coreProperties>
</file>