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6" r:id="rId4"/>
    <p:sldId id="259" r:id="rId5"/>
    <p:sldId id="260" r:id="rId6"/>
    <p:sldId id="257" r:id="rId7"/>
    <p:sldId id="258" r:id="rId8"/>
    <p:sldId id="263" r:id="rId9"/>
    <p:sldId id="261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C842-EFF7-4E6F-95F6-1B982C8E4791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B965-CE00-49C4-9619-D7F3D6643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D38E-30C4-418E-975E-1A3C9B624804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F7CB-D87E-4A94-9B43-EF9CA64A4CC7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5B2D-BCD3-43A4-9B97-BFD8134FC4A8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31C0-6097-414C-86DF-1AC5AA380B16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DB1-DAC3-4822-B0C9-463BCDC89F9F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BAA-B5E7-4529-BA99-7A697EA8E1C9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6E46-0660-41CF-95E8-48186D4279BA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9489-7426-452D-A5A0-6603168219EF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865-1AEA-4CA4-BB74-A0E0EE224EB7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A0BF-B073-44ED-B506-6832317D17EB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A43C-364F-4C06-AF18-8C11F88832A8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6AF7-E06F-4B25-AE07-C8F635C3A1AA}" type="datetime1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1662-F68D-424F-B083-AB8DB843B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5"/>
            <a:ext cx="8072494" cy="1743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ЭКСПОРТ УГЛЕВОДОРОДОВ ИЗ РОССИИ – ПРОБЛЕМЫ И ФИНАНСОВЫЕ РИСКИ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r>
              <a:rPr lang="ru-RU" dirty="0" smtClean="0"/>
              <a:t>Волынская Н.А., </a:t>
            </a:r>
            <a:r>
              <a:rPr lang="ru-RU" dirty="0" err="1" smtClean="0"/>
              <a:t>ТюмГНГУ</a:t>
            </a:r>
            <a:endParaRPr lang="ru-RU" dirty="0" smtClean="0"/>
          </a:p>
          <a:p>
            <a:r>
              <a:rPr lang="ru-RU" dirty="0" smtClean="0"/>
              <a:t>Тюмень, 2014 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482862" cy="648072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Нефтяные цены бездефицитных бюджетов стран -членов ОПЕК, 2012 г. (по данным APICORP)</a:t>
            </a:r>
            <a:endParaRPr lang="ru-RU" sz="2400" b="1" cap="al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642" y="836713"/>
            <a:ext cx="6848758" cy="4735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56612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Примечание:  зоны отдельных стран ОПЕК (прямоугольники) на графике: ширина – уровень</a:t>
            </a:r>
            <a:r>
              <a:rPr lang="en-US" sz="1600" dirty="0" smtClean="0"/>
              <a:t> </a:t>
            </a:r>
            <a:r>
              <a:rPr lang="ru-RU" sz="1600" dirty="0" smtClean="0"/>
              <a:t>добычи в стране, высота – диапазон цен бездефицитного бюджета.</a:t>
            </a:r>
          </a:p>
          <a:p>
            <a:r>
              <a:rPr lang="ru-RU" sz="1200" dirty="0" smtClean="0"/>
              <a:t>Источник: </a:t>
            </a:r>
            <a:r>
              <a:rPr lang="en-US" sz="1200" dirty="0" smtClean="0"/>
              <a:t>Ali </a:t>
            </a:r>
            <a:r>
              <a:rPr lang="en-US" sz="1200" dirty="0" err="1" smtClean="0"/>
              <a:t>Aissaoui</a:t>
            </a:r>
            <a:r>
              <a:rPr lang="en-US" sz="1200" dirty="0" smtClean="0"/>
              <a:t>. Fiscal Break-Even Price Revisited: What More Could They Tell Us About OPEC Policy Intent. APICORP Research, Economic Commentary, vol. 7, № 8-9, August-September 2012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96974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рост цен на нефтяное </a:t>
            </a:r>
            <a:r>
              <a:rPr lang="ru-RU" sz="2400" b="1" cap="all" dirty="0" smtClean="0"/>
              <a:t>топливо </a:t>
            </a:r>
            <a:r>
              <a:rPr lang="ru-RU" sz="2400" b="1" cap="all" dirty="0" smtClean="0"/>
              <a:t>компенсирующий потери выручки от экспорта углеводородов при резком сокращении экспорта газа на европейский рынок</a:t>
            </a:r>
            <a:endParaRPr lang="ru-RU" sz="2400" b="1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155122" cy="354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/>
              <a:t>Основные выводы</a:t>
            </a:r>
            <a:endParaRPr lang="ru-RU" sz="2400" b="1" cap="all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Сохранится общая тенденция роста цен на углеводороды</a:t>
            </a:r>
          </a:p>
          <a:p>
            <a:r>
              <a:rPr lang="ru-RU" sz="2400" dirty="0" smtClean="0"/>
              <a:t>Ожидается сокращение рынка и конкурентоспособности сырой нефти и трубопроводного газа из России </a:t>
            </a:r>
          </a:p>
          <a:p>
            <a:r>
              <a:rPr lang="ru-RU" sz="2400" dirty="0" smtClean="0"/>
              <a:t>Необходимы меры по диверсификации экспорта углеводородов, как по рынкам, так и по продуктам</a:t>
            </a:r>
          </a:p>
          <a:p>
            <a:r>
              <a:rPr lang="ru-RU" sz="2400" dirty="0" smtClean="0"/>
              <a:t>Необходимо развитие глубокой комплексной переработки углеводородов с учетом меняющейся рыночной конъюнктуры. Экономический эффект от этого проявляется в кратном (от 2 до 8 раз) увеличении ВВП на единицу добытых углеводородов в зависимости от количества </a:t>
            </a:r>
            <a:r>
              <a:rPr lang="ru-RU" sz="2400" dirty="0" err="1" smtClean="0"/>
              <a:t>газонефтехимических</a:t>
            </a:r>
            <a:r>
              <a:rPr lang="ru-RU" sz="2400" dirty="0" smtClean="0"/>
              <a:t> переделов </a:t>
            </a:r>
          </a:p>
          <a:p>
            <a:r>
              <a:rPr lang="ru-RU" sz="2400" dirty="0" smtClean="0"/>
              <a:t>Тщательный отбор эффективных проектов и активное привлечение иностранных партнеров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/>
              <a:t>Влияние Экспорта углеводородов на устойчивость  финансовой системы</a:t>
            </a:r>
            <a:endParaRPr lang="ru-RU" sz="24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структуре суммарного объема экспорта России доля углеводородов в настоящее время превышает 65 %</a:t>
            </a:r>
          </a:p>
          <a:p>
            <a:r>
              <a:rPr lang="ru-RU" sz="2400" dirty="0" smtClean="0"/>
              <a:t>Ценовые риски рынков углеводородов</a:t>
            </a:r>
          </a:p>
          <a:p>
            <a:r>
              <a:rPr lang="ru-RU" sz="2400" dirty="0" smtClean="0"/>
              <a:t>По оценкам Минэкономразвития РФ рост цен мирового рынка мало влияет на улучшение макроэкономических показателей, а их снижение приводит к заметным негативным последствиям </a:t>
            </a:r>
          </a:p>
          <a:p>
            <a:r>
              <a:rPr lang="ru-RU" sz="2400" dirty="0" smtClean="0"/>
              <a:t>Тесная зависимость ценовых колебаний на рынках углеводородов, прежде всего нефтяного рынка, и валютных курсов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0" indent="-342900"/>
            <a:r>
              <a:rPr lang="ru-RU" sz="1400" dirty="0" smtClean="0"/>
              <a:t>1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/>
              <a:t>Основные факторы, определяющие перспективы экспорта углеводородов из </a:t>
            </a:r>
            <a:r>
              <a:rPr lang="ru-RU" sz="2400" b="1" cap="all" dirty="0" err="1" smtClean="0"/>
              <a:t>россии</a:t>
            </a:r>
            <a:r>
              <a:rPr lang="ru-RU" sz="2400" b="1" cap="all" dirty="0" smtClean="0"/>
              <a:t> </a:t>
            </a:r>
            <a:endParaRPr lang="ru-RU" sz="24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Темпы экономического роста стран – импортеров российских углеводородов</a:t>
            </a:r>
          </a:p>
          <a:p>
            <a:r>
              <a:rPr lang="ru-RU" sz="2400" dirty="0" smtClean="0"/>
              <a:t>Трансформация европейского газового рынка, направленная на развитие конкуренции и снижение ценового давления на рынок поставщиков газа </a:t>
            </a:r>
          </a:p>
          <a:p>
            <a:r>
              <a:rPr lang="ru-RU" sz="2400" dirty="0" smtClean="0"/>
              <a:t>Влияние СПГ и сланцевого газа на конъюнктуру европейского рынка газа</a:t>
            </a:r>
          </a:p>
          <a:p>
            <a:r>
              <a:rPr lang="ru-RU" sz="2400" dirty="0" smtClean="0"/>
              <a:t>Недостаточный уровень развития транспортной инфраструктуры</a:t>
            </a:r>
          </a:p>
          <a:p>
            <a:r>
              <a:rPr lang="ru-RU" sz="2400" dirty="0" smtClean="0"/>
              <a:t>Политические риски, особенно выраженные при экспорте трубопроводного газа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cap="all" dirty="0" smtClean="0"/>
              <a:t>Прогноз мирового спроса на жидкие углеводороды и структура их обеспечения</a:t>
            </a:r>
            <a:endParaRPr lang="ru-RU" sz="2400" b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786454"/>
            <a:ext cx="73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Нетрадиционные источники жидкого топлива: газовый конденсат, высоковязкая нефть, нефтяные пески и сланцевые </a:t>
            </a:r>
            <a:r>
              <a:rPr lang="ru-RU" sz="1400" dirty="0" err="1" smtClean="0"/>
              <a:t>плеи</a:t>
            </a:r>
            <a:r>
              <a:rPr lang="ru-RU" sz="1400" dirty="0" smtClean="0"/>
              <a:t>, </a:t>
            </a:r>
            <a:r>
              <a:rPr lang="ru-RU" sz="1400" dirty="0" err="1" smtClean="0"/>
              <a:t>биотопливо</a:t>
            </a:r>
            <a:r>
              <a:rPr lang="ru-RU" sz="1400" dirty="0" smtClean="0"/>
              <a:t> и синтетическая нефть из газа и угля </a:t>
            </a:r>
          </a:p>
          <a:p>
            <a:r>
              <a:rPr lang="ru-RU" sz="1200" dirty="0" smtClean="0"/>
              <a:t>Источник: ИНЭИ РАН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93788"/>
            <a:ext cx="749300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/>
              <a:t>Прогноз мирового спроса на газ и структура его обеспечения</a:t>
            </a:r>
            <a:endParaRPr lang="ru-RU" sz="2400" b="1" cap="all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57892"/>
            <a:ext cx="7887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Нетрадиционные источники газа: сланцевый газ, </a:t>
            </a:r>
            <a:r>
              <a:rPr lang="ru-RU" sz="1400" dirty="0" err="1" smtClean="0"/>
              <a:t>биогаз</a:t>
            </a:r>
            <a:r>
              <a:rPr lang="ru-RU" sz="1400" dirty="0" smtClean="0"/>
              <a:t>, метан угольных пластов, газификация угля </a:t>
            </a:r>
          </a:p>
          <a:p>
            <a:r>
              <a:rPr lang="ru-RU" sz="1200" dirty="0" smtClean="0"/>
              <a:t>Источник: ИНЭИ РАН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93087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cap="all" dirty="0" smtClean="0"/>
              <a:t>Прогноз равновесных цен нефти</a:t>
            </a:r>
            <a:endParaRPr lang="ru-RU" sz="2400" b="1" cap="al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6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99592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Источник: ИНЭИ РАН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cap="all" dirty="0" smtClean="0"/>
              <a:t>Прогноз средневзвешенных цен на газ по региональным рынкам</a:t>
            </a:r>
            <a:endParaRPr lang="ru-RU" sz="2400" b="1" cap="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104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616530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ИНЭИ РАН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62744" cy="634082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Верхние и нижние экономические пределы изменения цен на нефть: раньше и теперь</a:t>
            </a:r>
            <a:endParaRPr lang="ru-RU" sz="2400" b="1" cap="al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114453"/>
            <a:ext cx="7000925" cy="52169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9592" y="638132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А.А. Конопляник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22114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Доля затрат на потребление нефти в мировом ВВП: </a:t>
            </a:r>
            <a:br>
              <a:rPr lang="ru-RU" sz="2400" b="1" cap="all" dirty="0" smtClean="0"/>
            </a:br>
            <a:r>
              <a:rPr lang="ru-RU" sz="2400" b="1" cap="all" dirty="0" smtClean="0"/>
              <a:t>по фактическим ценам и по цене бездефицитного бюджета Саудовской Аравии</a:t>
            </a:r>
            <a:endParaRPr lang="ru-RU" sz="2400" b="1" cap="al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63" y="1571611"/>
            <a:ext cx="7574413" cy="452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6143644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Источник</a:t>
            </a:r>
            <a:r>
              <a:rPr lang="en-US" sz="1200" dirty="0" smtClean="0"/>
              <a:t>: Arab Spring will impact oil prices in the long term. CGES, Monthly Oil Report, August 2011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466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ЭКСПОРТ УГЛЕВОДОРОДОВ ИЗ РОССИИ – ПРОБЛЕМЫ И ФИНАНСОВЫЕ РИСКИ</vt:lpstr>
      <vt:lpstr>Влияние Экспорта углеводородов на устойчивость  финансовой системы</vt:lpstr>
      <vt:lpstr>Основные факторы, определяющие перспективы экспорта углеводородов из россии </vt:lpstr>
      <vt:lpstr>Прогноз мирового спроса на жидкие углеводороды и структура их обеспечения</vt:lpstr>
      <vt:lpstr>Прогноз мирового спроса на газ и структура его обеспечения</vt:lpstr>
      <vt:lpstr>Прогноз равновесных цен нефти</vt:lpstr>
      <vt:lpstr>Прогноз средневзвешенных цен на газ по региональным рынкам</vt:lpstr>
      <vt:lpstr>Верхние и нижние экономические пределы изменения цен на нефть: раньше и теперь</vt:lpstr>
      <vt:lpstr>Доля затрат на потребление нефти в мировом ВВП:  по фактическим ценам и по цене бездефицитного бюджета Саудовской Аравии</vt:lpstr>
      <vt:lpstr>Нефтяные цены бездефицитных бюджетов стран -членов ОПЕК, 2012 г. (по данным APICORP)</vt:lpstr>
      <vt:lpstr>рост цен на нефтяное топливо компенсирующий потери выручки от экспорта углеводородов при резком сокращении экспорта газа на европейский рынок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Teny</dc:creator>
  <cp:lastModifiedBy>Александра М. Мангер</cp:lastModifiedBy>
  <cp:revision>60</cp:revision>
  <dcterms:created xsi:type="dcterms:W3CDTF">2014-06-06T12:34:22Z</dcterms:created>
  <dcterms:modified xsi:type="dcterms:W3CDTF">2014-06-10T03:17:20Z</dcterms:modified>
</cp:coreProperties>
</file>