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2" r:id="rId2"/>
    <p:sldId id="321" r:id="rId3"/>
    <p:sldId id="350" r:id="rId4"/>
    <p:sldId id="363" r:id="rId5"/>
    <p:sldId id="323" r:id="rId6"/>
    <p:sldId id="348" r:id="rId7"/>
    <p:sldId id="358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99"/>
    <a:srgbClr val="FFCC66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84515" autoAdjust="0"/>
  </p:normalViewPr>
  <p:slideViewPr>
    <p:cSldViewPr>
      <p:cViewPr>
        <p:scale>
          <a:sx n="60" d="100"/>
          <a:sy n="60" d="100"/>
        </p:scale>
        <p:origin x="-3084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70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DF395-DFB0-418A-8517-48DAAAF03DC8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202"/>
            <a:ext cx="2944870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194254-B84D-409D-B383-124C1034E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70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27" y="1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56C2F7-6D17-42B6-94EF-22D01ECB3B2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7" y="4715390"/>
            <a:ext cx="5438140" cy="4467461"/>
          </a:xfrm>
          <a:prstGeom prst="rect">
            <a:avLst/>
          </a:prstGeom>
        </p:spPr>
        <p:txBody>
          <a:bodyPr vert="horz" lIns="90955" tIns="45478" rIns="90955" bIns="4547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202"/>
            <a:ext cx="2944870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27" y="9429202"/>
            <a:ext cx="2944869" cy="495858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06EA9B-8CFC-40B0-8BF4-1868D38DF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012" indent="-284236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6942" indent="-227388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1719" indent="-227388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6496" indent="-227388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127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6049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0826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560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B4447CA9-9C62-48C3-9C2D-BFBC2D988F2F}" type="slidenum">
              <a:rPr lang="ru-RU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012" indent="-284236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6942" indent="-227388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1719" indent="-227388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6496" indent="-227388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127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6049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0826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560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ED48E763-25FA-48D1-A377-8B07C3CA9355}" type="slidenum">
              <a:rPr lang="ru-RU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012" indent="-284236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6942" indent="-227388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1719" indent="-227388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6496" indent="-227388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127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6049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0826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560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8818F24-8B10-4C94-A73C-E2C7C4041562}" type="slidenum">
              <a:rPr lang="ru-RU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sldNum" sz="quarter" idx="5"/>
          </p:nvPr>
        </p:nvSpPr>
        <p:spPr>
          <a:ln>
            <a:round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fld id="{78BA5591-DD12-4501-89E7-9873038DF714}" type="slidenum">
              <a:rPr lang="ru-RU" smtClean="0">
                <a:ea typeface="MS Gothic" pitchFamily="49" charset="-128"/>
              </a:rPr>
              <a:pPr>
                <a:buFont typeface="Times New Roman" pitchFamily="18" charset="0"/>
                <a:buNone/>
                <a:defRPr/>
              </a:pPr>
              <a:t>4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0558" y="4715390"/>
            <a:ext cx="5439718" cy="446746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ru-RU" sz="1600" dirty="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852805" y="9429202"/>
            <a:ext cx="2944870" cy="495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523" tIns="46552" rIns="89523" bIns="46552" anchor="b"/>
          <a:lstStyle/>
          <a:p>
            <a:pPr algn="r">
              <a:tabLst>
                <a:tab pos="0" algn="l"/>
                <a:tab pos="445302" algn="l"/>
                <a:tab pos="892184" algn="l"/>
                <a:tab pos="1339065" algn="l"/>
                <a:tab pos="1785947" algn="l"/>
                <a:tab pos="2232828" algn="l"/>
                <a:tab pos="2679710" algn="l"/>
                <a:tab pos="3126591" algn="l"/>
                <a:tab pos="3573473" algn="l"/>
                <a:tab pos="4020354" algn="l"/>
                <a:tab pos="4467235" algn="l"/>
                <a:tab pos="4914116" algn="l"/>
                <a:tab pos="5360998" algn="l"/>
                <a:tab pos="5807879" algn="l"/>
                <a:tab pos="6254761" algn="l"/>
                <a:tab pos="6701642" algn="l"/>
                <a:tab pos="7148524" algn="l"/>
                <a:tab pos="7595405" algn="l"/>
                <a:tab pos="8042287" algn="l"/>
                <a:tab pos="8489168" algn="l"/>
                <a:tab pos="8936050" algn="l"/>
              </a:tabLst>
            </a:pPr>
            <a:fld id="{E522DC8A-C94F-4940-8D61-2E0059D91E17}" type="slidenum">
              <a:rPr lang="ru-RU" sz="1200">
                <a:solidFill>
                  <a:srgbClr val="000000"/>
                </a:solidFill>
              </a:rPr>
              <a:pPr algn="r">
                <a:tabLst>
                  <a:tab pos="0" algn="l"/>
                  <a:tab pos="445302" algn="l"/>
                  <a:tab pos="892184" algn="l"/>
                  <a:tab pos="1339065" algn="l"/>
                  <a:tab pos="1785947" algn="l"/>
                  <a:tab pos="2232828" algn="l"/>
                  <a:tab pos="2679710" algn="l"/>
                  <a:tab pos="3126591" algn="l"/>
                  <a:tab pos="3573473" algn="l"/>
                  <a:tab pos="4020354" algn="l"/>
                  <a:tab pos="4467235" algn="l"/>
                  <a:tab pos="4914116" algn="l"/>
                  <a:tab pos="5360998" algn="l"/>
                  <a:tab pos="5807879" algn="l"/>
                  <a:tab pos="6254761" algn="l"/>
                  <a:tab pos="6701642" algn="l"/>
                  <a:tab pos="7148524" algn="l"/>
                  <a:tab pos="7595405" algn="l"/>
                  <a:tab pos="8042287" algn="l"/>
                  <a:tab pos="8489168" algn="l"/>
                  <a:tab pos="8936050" algn="l"/>
                </a:tabLst>
              </a:pPr>
              <a:t>4</a:t>
            </a:fld>
            <a:endParaRPr 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012" indent="-284236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6942" indent="-227388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1719" indent="-227388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6496" indent="-227388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127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6049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0826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560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BCBFD69-F308-4DAF-82BE-5B80D1772D02}" type="slidenum">
              <a:rPr lang="ru-RU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012" indent="-284236" algn="l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6942" indent="-227388" algn="l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1719" indent="-227388" algn="l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6496" indent="-227388" algn="l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127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6049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0826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5603" indent="-227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D556C42-0F00-4296-93FB-1D4A19C16B8F}" type="slidenum">
              <a:rPr lang="ru-RU" smtClean="0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6EA9B-8CFC-40B0-8BF4-1868D38DFB1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EE13-BEA8-45BD-A9AE-9DD21CDBAE93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5EA6F-C82A-4C7C-9A7C-5ADD19DC6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D7FB-5064-4522-96C5-DC4ECCB5DC16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0845-C02B-4885-AB3F-2B8D174E6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EECF-794F-481C-82E9-B8C7F4A12A49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B9E5-1CE9-4DDC-905A-83A79B31B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176E-61C4-4BAF-87DC-D2B1EEEFE045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B2D8-B5D5-48EF-BD80-2F6D76A8B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BFFE-5222-481D-9746-9540DC1448D8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8D19-854A-4CC1-B96F-9F35F224E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E4CA-D28C-4017-B709-9B2FCD0B8B87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EBAD-6092-4B90-A3DE-F6BF33BA0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B7F2-31E8-4A63-87C6-18CE812B582A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E776-8D5F-440B-8E96-EF76E534E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46049-6780-4462-B58E-CFBAF6CD790B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DC3D-CEEF-40FC-86BF-4227483BD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FA36-0737-4615-8346-A141C1E4DFD3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6FB3-F45B-4D5B-BFA9-7665E7E6A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D6A50-17C7-4C04-84AE-471C2D096FE7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665E-59C2-4F2C-A74C-E4696F4B8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984E-7934-44FC-9D8A-C7901117009B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AE38F-C4A5-4ACA-9A84-78CCBD92C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3C075-F286-493B-ACC8-B2F29413A40D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E707B8-F677-45A9-A6D3-6C9243EC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643042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14500" y="188913"/>
            <a:ext cx="70342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Тюменский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государственный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    нефтегазовый университет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928794" y="1643050"/>
            <a:ext cx="6715172" cy="2428891"/>
          </a:xfrm>
        </p:spPr>
        <p:txBody>
          <a:bodyPr/>
          <a:lstStyle/>
          <a:p>
            <a:r>
              <a:rPr lang="ru-RU" dirty="0" smtClean="0"/>
              <a:t>ПРОБЛЕМЫ ПОДГОТОВКИ ИНЖЕНЕРНЫХ КАДРОВ ДЛЯ ИННОВАЦИОННОЙ РОССИИ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857356" y="4857760"/>
            <a:ext cx="6786610" cy="1714512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В.В. Новоселов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ректор, д.т.н., профессор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66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486275"/>
            <a:ext cx="3706813" cy="2371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428596" y="1285860"/>
            <a:ext cx="842968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ru-RU" sz="3600" dirty="0" smtClean="0">
                <a:sym typeface="Symbol" pitchFamily="18" charset="2"/>
              </a:rPr>
              <a:t>1. Качество преподавательского состава.</a:t>
            </a:r>
          </a:p>
          <a:p>
            <a:pPr marL="177800" indent="-177800"/>
            <a:r>
              <a:rPr lang="ru-RU" sz="3600" dirty="0" smtClean="0">
                <a:sym typeface="Symbol" pitchFamily="18" charset="2"/>
              </a:rPr>
              <a:t>2. Уровень материально-технической оснащенности образовательного процесса.</a:t>
            </a:r>
          </a:p>
          <a:p>
            <a:pPr marL="177800" indent="-177800"/>
            <a:r>
              <a:rPr lang="ru-RU" sz="3600" dirty="0" smtClean="0">
                <a:sym typeface="Symbol" pitchFamily="18" charset="2"/>
              </a:rPr>
              <a:t>3. Качество методического объединения;</a:t>
            </a:r>
          </a:p>
          <a:p>
            <a:pPr marL="177800" indent="-177800"/>
            <a:r>
              <a:rPr lang="ru-RU" sz="3600" dirty="0" smtClean="0">
                <a:sym typeface="Symbol" pitchFamily="18" charset="2"/>
              </a:rPr>
              <a:t>4. Уровень подготовленности участников образовательного процесса.  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32" cy="9286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 rot="10800000" flipV="1">
            <a:off x="1500188" y="211138"/>
            <a:ext cx="7643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КРИТЕРИИ КАЧЕСТВА ОБРАЗОВАНИЯ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17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285750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32" cy="9286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 flipV="1">
            <a:off x="1500188" y="211286"/>
            <a:ext cx="7643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КАЧЕСТВО ПРЕПОДАВАТЕЛЬСКОГО СОСТАВА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sz="2500" dirty="0" smtClean="0"/>
              <a:t>Начиная с 90-х годов Российскую Федерацию покинуло более 80000 ученых, из них 45000 докторов наук. Причем более 25000 в настоящее время успешно работают в США.</a:t>
            </a:r>
          </a:p>
          <a:p>
            <a:pPr algn="just">
              <a:buFontTx/>
              <a:buChar char="-"/>
            </a:pPr>
            <a:r>
              <a:rPr lang="ru-RU" sz="2500" dirty="0" smtClean="0"/>
              <a:t>Падение престижа профессии ученого. Если в США причитают престижной профессию ученого – 56% населения, то в РФ – 1%.</a:t>
            </a:r>
          </a:p>
          <a:p>
            <a:pPr algn="just">
              <a:buFontTx/>
              <a:buChar char="-"/>
            </a:pPr>
            <a:r>
              <a:rPr lang="ru-RU" sz="2500" dirty="0" smtClean="0"/>
              <a:t>Молодые ученые – преподаватели после защиты диссертации, получая определенные конкурентные преимущества, уходят из ВУЗа в отрасль, где разрыв в заработной плате достигает до 3 раз. </a:t>
            </a:r>
          </a:p>
          <a:p>
            <a:pPr algn="just">
              <a:buFontTx/>
              <a:buChar char="-"/>
            </a:pPr>
            <a:r>
              <a:rPr lang="ru-RU" sz="2500" dirty="0" smtClean="0"/>
              <a:t>Талантливые выпускники не планируют оставаться в университете, причина та же.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55875" y="0"/>
            <a:ext cx="5446713" cy="928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ru-RU" sz="1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063" y="1285875"/>
            <a:ext cx="8215312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1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9144032" cy="9286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 smtClean="0"/>
              <a:t>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УРОВЕНЬ МАТЕРИАЛЬНО-ТЕХНИХНИЧЕСКОЙ ОСНАЩЕННОСТИ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10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4400" dirty="0" smtClean="0"/>
              <a:t>Эффективность использования учебно-научного оборудования ничтожно низка, а в некоторых случаях является нулевой</a:t>
            </a:r>
            <a:endParaRPr lang="ru-RU" sz="4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32" cy="9286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 flipV="1">
            <a:off x="1500188" y="211138"/>
            <a:ext cx="7643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КАЧЕСТВО МЕТОДИЧЕСКОГО ОБЕСПЕЧЕНИЯ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722312" y="1428736"/>
            <a:ext cx="7921653" cy="4857783"/>
          </a:xfrm>
        </p:spPr>
        <p:txBody>
          <a:bodyPr anchor="t"/>
          <a:lstStyle/>
          <a:p>
            <a:pPr algn="just"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Дефицит преподавательского состава (особенно по некоторым направлениям подготовки) влечет за собой масштабное совместительство.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32" cy="9286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 rot="10800000" flipV="1">
            <a:off x="1500188" y="26620"/>
            <a:ext cx="7643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УРОВЕНЬ ПОДГОТОВЛЕННОСТИ УЧАСТНИКОВ ОБРАЗОВАТЕЛЬНОГО ПРОЦЕССА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428596" y="1285861"/>
            <a:ext cx="8358246" cy="5214974"/>
          </a:xfrm>
        </p:spPr>
        <p:txBody>
          <a:bodyPr/>
          <a:lstStyle/>
          <a:p>
            <a:pPr algn="just"/>
            <a:r>
              <a:rPr lang="ru-RU" sz="3600" dirty="0" smtClean="0"/>
              <a:t>    - К 2017 г. молодых людей в возрасте от 18 до 30 лет будет на 30% меньше;</a:t>
            </a:r>
            <a:br>
              <a:rPr lang="ru-RU" sz="3600" dirty="0" smtClean="0"/>
            </a:br>
            <a:r>
              <a:rPr lang="ru-RU" sz="3600" dirty="0" smtClean="0"/>
              <a:t>    - Возведение результатов ЕГЭ в </a:t>
            </a:r>
            <a:r>
              <a:rPr lang="ru-RU" sz="3600" smtClean="0"/>
              <a:t>качестве беспрекословного </a:t>
            </a:r>
            <a:r>
              <a:rPr lang="ru-RU" sz="3600" dirty="0" smtClean="0"/>
              <a:t>и универсального критерия оценки качества </a:t>
            </a:r>
            <a:r>
              <a:rPr lang="ru-RU" sz="3600" dirty="0" smtClean="0">
                <a:latin typeface="+mn-lt"/>
              </a:rPr>
              <a:t>подготовки</a:t>
            </a:r>
            <a:r>
              <a:rPr lang="ru-RU" sz="3600" dirty="0" smtClean="0"/>
              <a:t>; </a:t>
            </a:r>
            <a:br>
              <a:rPr lang="ru-RU" sz="3600" dirty="0" smtClean="0"/>
            </a:br>
            <a:r>
              <a:rPr lang="ru-RU" sz="3600" dirty="0" smtClean="0"/>
              <a:t>     - Отсутствие заинтересованности в достижении конечного результата на всех уровнях образования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-32" y="0"/>
            <a:ext cx="9144032" cy="9286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85750"/>
            <a:ext cx="11001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Заголовок 49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492922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6104</TotalTime>
  <Words>224</Words>
  <Application>Microsoft Office PowerPoint</Application>
  <PresentationFormat>Экран (4:3)</PresentationFormat>
  <Paragraphs>33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ПРОБЛЕМЫ ПОДГОТОВКИ ИНЖЕНЕРНЫХ КАДРОВ ДЛЯ ИННОВАЦИОННОЙ РОССИИ</vt:lpstr>
      <vt:lpstr>Слайд 2</vt:lpstr>
      <vt:lpstr>Слайд 3</vt:lpstr>
      <vt:lpstr>Слайд 4</vt:lpstr>
      <vt:lpstr>Слайд 5</vt:lpstr>
      <vt:lpstr>    - К 2017 г. молодых людей в возрасте от 18 до 30 лет будет на 30% меньше;     - Возведение результатов ЕГЭ в качестве беспрекословного и универсального критерия оценки качества подготовки;       - Отсутствие заинтересованности в достижении конечного результата на всех уровнях образования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состоянии, проблемах и перспективе реализации  Программы развития инновационной инфраструктуры  ТюмГНГУ</dc:title>
  <dc:creator>1</dc:creator>
  <cp:lastModifiedBy>Анна А. Бутакова</cp:lastModifiedBy>
  <cp:revision>492</cp:revision>
  <dcterms:created xsi:type="dcterms:W3CDTF">2011-05-18T07:49:06Z</dcterms:created>
  <dcterms:modified xsi:type="dcterms:W3CDTF">2013-12-17T04:37:44Z</dcterms:modified>
</cp:coreProperties>
</file>