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4"/>
  </p:notesMasterIdLst>
  <p:sldIdLst>
    <p:sldId id="256" r:id="rId2"/>
    <p:sldId id="358" r:id="rId3"/>
    <p:sldId id="359" r:id="rId4"/>
    <p:sldId id="328" r:id="rId5"/>
    <p:sldId id="332" r:id="rId6"/>
    <p:sldId id="329" r:id="rId7"/>
    <p:sldId id="331" r:id="rId8"/>
    <p:sldId id="330" r:id="rId9"/>
    <p:sldId id="333" r:id="rId10"/>
    <p:sldId id="334" r:id="rId11"/>
    <p:sldId id="335" r:id="rId12"/>
    <p:sldId id="337" r:id="rId13"/>
    <p:sldId id="338" r:id="rId14"/>
    <p:sldId id="339" r:id="rId15"/>
    <p:sldId id="336" r:id="rId16"/>
    <p:sldId id="340" r:id="rId17"/>
    <p:sldId id="364" r:id="rId18"/>
    <p:sldId id="341" r:id="rId19"/>
    <p:sldId id="360" r:id="rId20"/>
    <p:sldId id="357" r:id="rId21"/>
    <p:sldId id="346" r:id="rId22"/>
    <p:sldId id="347" r:id="rId23"/>
    <p:sldId id="351" r:id="rId24"/>
    <p:sldId id="353" r:id="rId25"/>
    <p:sldId id="361" r:id="rId26"/>
    <p:sldId id="362" r:id="rId27"/>
    <p:sldId id="283" r:id="rId28"/>
    <p:sldId id="284" r:id="rId29"/>
    <p:sldId id="285" r:id="rId30"/>
    <p:sldId id="286" r:id="rId31"/>
    <p:sldId id="322" r:id="rId32"/>
    <p:sldId id="323" r:id="rId33"/>
    <p:sldId id="324" r:id="rId34"/>
    <p:sldId id="325" r:id="rId35"/>
    <p:sldId id="326" r:id="rId36"/>
    <p:sldId id="327" r:id="rId37"/>
    <p:sldId id="287" r:id="rId38"/>
    <p:sldId id="288" r:id="rId39"/>
    <p:sldId id="290" r:id="rId40"/>
    <p:sldId id="292" r:id="rId41"/>
    <p:sldId id="293" r:id="rId42"/>
    <p:sldId id="294" r:id="rId43"/>
    <p:sldId id="296" r:id="rId44"/>
    <p:sldId id="297" r:id="rId45"/>
    <p:sldId id="258" r:id="rId46"/>
    <p:sldId id="260" r:id="rId47"/>
    <p:sldId id="261" r:id="rId48"/>
    <p:sldId id="263" r:id="rId49"/>
    <p:sldId id="264" r:id="rId50"/>
    <p:sldId id="265" r:id="rId51"/>
    <p:sldId id="365" r:id="rId52"/>
    <p:sldId id="366" r:id="rId53"/>
    <p:sldId id="368" r:id="rId54"/>
    <p:sldId id="369" r:id="rId55"/>
    <p:sldId id="266" r:id="rId56"/>
    <p:sldId id="267" r:id="rId57"/>
    <p:sldId id="268" r:id="rId58"/>
    <p:sldId id="270" r:id="rId59"/>
    <p:sldId id="271" r:id="rId60"/>
    <p:sldId id="272" r:id="rId61"/>
    <p:sldId id="273" r:id="rId62"/>
    <p:sldId id="274" r:id="rId63"/>
    <p:sldId id="276" r:id="rId64"/>
    <p:sldId id="278" r:id="rId65"/>
    <p:sldId id="280" r:id="rId66"/>
    <p:sldId id="312" r:id="rId67"/>
    <p:sldId id="313" r:id="rId68"/>
    <p:sldId id="314" r:id="rId69"/>
    <p:sldId id="315" r:id="rId70"/>
    <p:sldId id="316" r:id="rId71"/>
    <p:sldId id="317" r:id="rId72"/>
    <p:sldId id="363" r:id="rId7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44640234948605"/>
          <c:y val="0.38609112709832133"/>
          <c:w val="0.68135095447870775"/>
          <c:h val="0.4412470023980815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Lbls>
            <c:dLbl>
              <c:idx val="0"/>
              <c:layout>
                <c:manualLayout>
                  <c:x val="8.0295904795041825E-2"/>
                  <c:y val="-0.30860920779847661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Высокий
2,8%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7264344825492643E-3"/>
                  <c:y val="-0.27947044998695569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Скорее высокий, чем низкий
25,8%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7348883787763125"/>
                  <c:y val="1.4317480073408389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Скорее низкий, чем высокий
55,3%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8.1405447218846752E-2"/>
                  <c:y val="-0.33575779453110505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Низкий
7,8%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5565384863653267E-2"/>
                  <c:y val="-0.25889792576515153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Затруд. ответить
8,3%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Sheet1!$A$2:$A$6</c:f>
              <c:strCache>
                <c:ptCount val="5"/>
                <c:pt idx="0">
                  <c:v>Высокий</c:v>
                </c:pt>
                <c:pt idx="1">
                  <c:v>Скорее высокий, чем низкий</c:v>
                </c:pt>
                <c:pt idx="2">
                  <c:v>Скорее низкий, чем высокий</c:v>
                </c:pt>
                <c:pt idx="3">
                  <c:v>Низкий</c:v>
                </c:pt>
                <c:pt idx="4">
                  <c:v>Затруднились ответить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2.8</c:v>
                </c:pt>
                <c:pt idx="1">
                  <c:v>25.8</c:v>
                </c:pt>
                <c:pt idx="2">
                  <c:v>55.3</c:v>
                </c:pt>
                <c:pt idx="3">
                  <c:v>7.8</c:v>
                </c:pt>
                <c:pt idx="4">
                  <c:v>8.3000000000000007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eparator>
</c:separator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460317460317463"/>
          <c:y val="2.6378896882494004E-2"/>
          <c:w val="0.46825396825396826"/>
          <c:h val="0.8561151079136690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Низкий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FF99CC" mc:Ignorable="a14" a14:legacySpreadsheetColorIndex="45"/>
                </a:gs>
                <a:gs pos="100000">
                  <a:srgbClr xmlns:mc="http://schemas.openxmlformats.org/markup-compatibility/2006" xmlns:a14="http://schemas.microsoft.com/office/drawing/2010/main" val="FFCC99" mc:Ignorable="a14" a14:legacySpreadsheetColorIndex="47"/>
                </a:gs>
              </a:gsLst>
              <a:lin ang="2700000" scaled="1"/>
            </a:gradFill>
            <a:ln w="16804">
              <a:solidFill>
                <a:srgbClr val="FF99CC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2810847912749489E-2"/>
                  <c:y val="2.4842831649898249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24,7%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1514499444425019E-2"/>
                  <c:y val="4.1629454623998745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10,2%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9300248803451626E-2"/>
                  <c:y val="4.4027588389466181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12,1%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spPr>
              <a:noFill/>
              <a:ln w="33608">
                <a:noFill/>
              </a:ln>
            </c:spPr>
            <c:txPr>
              <a:bodyPr/>
              <a:lstStyle/>
              <a:p>
                <a:pPr>
                  <a:defRPr sz="1720" b="1" i="0" u="none" strike="noStrike" baseline="0">
                    <a:solidFill>
                      <a:srgbClr val="FFCC99"/>
                    </a:solidFill>
                    <a:latin typeface="Georgia"/>
                    <a:ea typeface="Georgia"/>
                    <a:cs typeface="Georgia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Нижнее (линейное) звено управления</c:v>
                </c:pt>
                <c:pt idx="1">
                  <c:v>Среднее звено управления</c:v>
                </c:pt>
                <c:pt idx="2">
                  <c:v>Высший руководящий состав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24.7</c:v>
                </c:pt>
                <c:pt idx="1">
                  <c:v>10.199999999999999</c:v>
                </c:pt>
                <c:pt idx="2">
                  <c:v>12.1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CCFFCC" mc:Ignorable="a14" a14:legacySpreadsheetColorIndex="42"/>
                </a:gs>
                <a:gs pos="100000">
                  <a:srgbClr xmlns:mc="http://schemas.openxmlformats.org/markup-compatibility/2006" xmlns:a14="http://schemas.microsoft.com/office/drawing/2010/main" val="00FF00" mc:Ignorable="a14" a14:legacySpreadsheetColorIndex="11"/>
                </a:gs>
              </a:gsLst>
              <a:lin ang="2700000" scaled="1"/>
            </a:gradFill>
            <a:ln w="16804">
              <a:solidFill>
                <a:srgbClr val="00FF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6.6969614172999889E-2"/>
                  <c:y val="-7.0014562031370783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65,1%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7326704820032837E-2"/>
                  <c:y val="-7.7208754404992072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67,6%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2477549081501977E-2"/>
                  <c:y val="-7.4810810032567315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66,5%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spPr>
              <a:noFill/>
              <a:ln w="33608">
                <a:noFill/>
              </a:ln>
            </c:spPr>
            <c:txPr>
              <a:bodyPr/>
              <a:lstStyle/>
              <a:p>
                <a:pPr>
                  <a:defRPr sz="1720" b="1" i="0" u="none" strike="noStrike" baseline="0">
                    <a:solidFill>
                      <a:srgbClr val="FFCC99"/>
                    </a:solidFill>
                    <a:latin typeface="Georgia"/>
                    <a:ea typeface="Georgia"/>
                    <a:cs typeface="Georgia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Нижнее (линейное) звено управления</c:v>
                </c:pt>
                <c:pt idx="1">
                  <c:v>Среднее звено управления</c:v>
                </c:pt>
                <c:pt idx="2">
                  <c:v>Высший руководящий состав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65.099999999999994</c:v>
                </c:pt>
                <c:pt idx="1">
                  <c:v>67.599999999999994</c:v>
                </c:pt>
                <c:pt idx="2">
                  <c:v>66.5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Высокий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FFCC99" mc:Ignorable="a14" a14:legacySpreadsheetColorIndex="47"/>
                </a:gs>
                <a:gs pos="100000">
                  <a:srgbClr xmlns:mc="http://schemas.openxmlformats.org/markup-compatibility/2006" xmlns:a14="http://schemas.microsoft.com/office/drawing/2010/main" val="FFFF99" mc:Ignorable="a14" a14:legacySpreadsheetColorIndex="43"/>
                </a:gs>
              </a:gsLst>
              <a:lin ang="2700000" scaled="1"/>
            </a:gradFill>
            <a:ln w="16804">
              <a:solidFill>
                <a:srgbClr val="FF99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7.7049756349012359E-3"/>
                  <c:y val="-5.2162123578347284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10,2%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818721471516256E-2"/>
                  <c:y val="-3.0579526927744991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22,2%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3977551252162953E-2"/>
                  <c:y val="-2.5783311627505402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21,4%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spPr>
              <a:noFill/>
              <a:ln w="33608">
                <a:noFill/>
              </a:ln>
            </c:spPr>
            <c:txPr>
              <a:bodyPr/>
              <a:lstStyle/>
              <a:p>
                <a:pPr>
                  <a:defRPr sz="1720" b="1" i="0" u="none" strike="noStrike" baseline="0">
                    <a:solidFill>
                      <a:srgbClr val="FFCC99"/>
                    </a:solidFill>
                    <a:latin typeface="Georgia"/>
                    <a:ea typeface="Georgia"/>
                    <a:cs typeface="Georgia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Нижнее (линейное) звено управления</c:v>
                </c:pt>
                <c:pt idx="1">
                  <c:v>Среднее звено управления</c:v>
                </c:pt>
                <c:pt idx="2">
                  <c:v>Высший руководящий состав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10.199999999999999</c:v>
                </c:pt>
                <c:pt idx="1">
                  <c:v>22.2</c:v>
                </c:pt>
                <c:pt idx="2">
                  <c:v>21.4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5275008"/>
        <c:axId val="45276544"/>
      </c:barChart>
      <c:catAx>
        <c:axId val="452750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6804">
            <a:solidFill>
              <a:srgbClr val="FFFF99"/>
            </a:solidFill>
            <a:prstDash val="solid"/>
          </a:ln>
        </c:spPr>
        <c:txPr>
          <a:bodyPr rot="0" vert="horz"/>
          <a:lstStyle/>
          <a:p>
            <a:pPr>
              <a:defRPr sz="1720" b="1" i="0" u="none" strike="noStrike" baseline="0">
                <a:solidFill>
                  <a:srgbClr val="CCFFCC"/>
                </a:solidFill>
                <a:latin typeface="Georgia"/>
                <a:ea typeface="Georgia"/>
                <a:cs typeface="Georgia"/>
              </a:defRPr>
            </a:pPr>
            <a:endParaRPr lang="ru-RU"/>
          </a:p>
        </c:txPr>
        <c:crossAx val="452765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5276544"/>
        <c:scaling>
          <c:orientation val="minMax"/>
        </c:scaling>
        <c:delete val="0"/>
        <c:axPos val="b"/>
        <c:majorGridlines>
          <c:spPr>
            <a:ln w="16804">
              <a:solidFill>
                <a:srgbClr val="FFFF99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16804">
            <a:solidFill>
              <a:srgbClr val="FFFF99"/>
            </a:solidFill>
            <a:prstDash val="solid"/>
          </a:ln>
        </c:spPr>
        <c:txPr>
          <a:bodyPr rot="0" vert="horz"/>
          <a:lstStyle/>
          <a:p>
            <a:pPr>
              <a:defRPr sz="1720" b="1" i="0" u="none" strike="noStrike" baseline="0">
                <a:solidFill>
                  <a:srgbClr val="CCFFCC"/>
                </a:solidFill>
                <a:latin typeface="Georgia"/>
                <a:ea typeface="Georgia"/>
                <a:cs typeface="Georgia"/>
              </a:defRPr>
            </a:pPr>
            <a:endParaRPr lang="ru-RU"/>
          </a:p>
        </c:txPr>
        <c:crossAx val="45275008"/>
        <c:crosses val="autoZero"/>
        <c:crossBetween val="between"/>
      </c:valAx>
      <c:spPr>
        <a:noFill/>
        <a:ln w="16804">
          <a:solidFill>
            <a:srgbClr val="FFFF99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682539682539683"/>
          <c:y val="0.39808153477218228"/>
          <c:w val="0.22857142857142856"/>
          <c:h val="0.23261390887290168"/>
        </c:manualLayout>
      </c:layout>
      <c:overlay val="0"/>
      <c:spPr>
        <a:noFill/>
        <a:ln w="33608">
          <a:noFill/>
        </a:ln>
      </c:spPr>
      <c:txPr>
        <a:bodyPr/>
        <a:lstStyle/>
        <a:p>
          <a:pPr>
            <a:defRPr sz="1581" b="1" i="0" u="none" strike="noStrike" baseline="0">
              <a:solidFill>
                <a:srgbClr val="FFFF99"/>
              </a:solidFill>
              <a:latin typeface="Georgia"/>
              <a:ea typeface="Georgia"/>
              <a:cs typeface="Georgia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20" b="1" i="0" u="none" strike="noStrike" baseline="0">
          <a:solidFill>
            <a:schemeClr val="tx1"/>
          </a:solidFill>
          <a:latin typeface="Georgia"/>
          <a:ea typeface="Georgia"/>
          <a:cs typeface="Georgia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5"/>
      <c:hPercent val="5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492063492063492"/>
          <c:y val="0.31894484412470026"/>
          <c:w val="0.62222222222222223"/>
          <c:h val="0.45803357314148679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1"/>
            </a:solidFill>
            <a:ln w="36301">
              <a:noFill/>
            </a:ln>
          </c:spPr>
          <c:explosion val="25"/>
          <c:dPt>
            <c:idx val="0"/>
            <c:bubble3D val="0"/>
            <c:spPr>
              <a:gradFill rotWithShape="0">
                <a:gsLst>
                  <a:gs pos="0">
                    <a:srgbClr xmlns:mc="http://schemas.openxmlformats.org/markup-compatibility/2006" xmlns:a14="http://schemas.microsoft.com/office/drawing/2010/main" val="FF00FF" mc:Ignorable="a14" a14:legacySpreadsheetColorIndex="37"/>
                  </a:gs>
                  <a:gs pos="50000">
                    <a:srgbClr xmlns:mc="http://schemas.openxmlformats.org/markup-compatibility/2006" xmlns:a14="http://schemas.microsoft.com/office/drawing/2010/main" val="CC99FF" mc:Ignorable="a14" a14:legacySpreadsheetColorIndex="46"/>
                  </a:gs>
                  <a:gs pos="100000">
                    <a:srgbClr xmlns:mc="http://schemas.openxmlformats.org/markup-compatibility/2006" xmlns:a14="http://schemas.microsoft.com/office/drawing/2010/main" val="FF00FF" mc:Ignorable="a14" a14:legacySpreadsheetColorIndex="37"/>
                  </a:gs>
                </a:gsLst>
                <a:lin ang="0" scaled="1"/>
              </a:gradFill>
              <a:ln w="18150">
                <a:solidFill>
                  <a:srgbClr val="FF00FF"/>
                </a:solidFill>
                <a:prstDash val="solid"/>
              </a:ln>
            </c:spPr>
          </c:dPt>
          <c:dPt>
            <c:idx val="1"/>
            <c:bubble3D val="0"/>
            <c:spPr>
              <a:gradFill rotWithShape="0">
                <a:gsLst>
                  <a:gs pos="0">
                    <a:srgbClr xmlns:mc="http://schemas.openxmlformats.org/markup-compatibility/2006" xmlns:a14="http://schemas.microsoft.com/office/drawing/2010/main" val="FFFF00" mc:Ignorable="a14" a14:legacySpreadsheetColorIndex="13"/>
                  </a:gs>
                  <a:gs pos="50000">
                    <a:srgbClr xmlns:mc="http://schemas.openxmlformats.org/markup-compatibility/2006" xmlns:a14="http://schemas.microsoft.com/office/drawing/2010/main" val="FFFF99" mc:Ignorable="a14" a14:legacySpreadsheetColorIndex="43"/>
                  </a:gs>
                  <a:gs pos="100000">
                    <a:srgbClr xmlns:mc="http://schemas.openxmlformats.org/markup-compatibility/2006" xmlns:a14="http://schemas.microsoft.com/office/drawing/2010/main" val="FFFF00" mc:Ignorable="a14" a14:legacySpreadsheetColorIndex="13"/>
                  </a:gs>
                </a:gsLst>
                <a:lin ang="0" scaled="1"/>
              </a:gradFill>
              <a:ln w="18150">
                <a:solidFill>
                  <a:srgbClr val="808000"/>
                </a:solidFill>
                <a:prstDash val="solid"/>
              </a:ln>
            </c:spPr>
          </c:dPt>
          <c:dPt>
            <c:idx val="2"/>
            <c:bubble3D val="0"/>
            <c:spPr>
              <a:gradFill rotWithShape="0">
                <a:gsLst>
                  <a:gs pos="0">
                    <a:srgbClr xmlns:mc="http://schemas.openxmlformats.org/markup-compatibility/2006" xmlns:a14="http://schemas.microsoft.com/office/drawing/2010/main" val="0000FF" mc:Ignorable="a14" a14:legacySpreadsheetColorIndex="12"/>
                  </a:gs>
                  <a:gs pos="50000">
                    <a:srgbClr xmlns:mc="http://schemas.openxmlformats.org/markup-compatibility/2006" xmlns:a14="http://schemas.microsoft.com/office/drawing/2010/main" val="CCFFFF" mc:Ignorable="a14" a14:legacySpreadsheetColorIndex="41"/>
                  </a:gs>
                  <a:gs pos="100000">
                    <a:srgbClr xmlns:mc="http://schemas.openxmlformats.org/markup-compatibility/2006" xmlns:a14="http://schemas.microsoft.com/office/drawing/2010/main" val="0000FF" mc:Ignorable="a14" a14:legacySpreadsheetColorIndex="12"/>
                  </a:gs>
                </a:gsLst>
                <a:lin ang="0" scaled="1"/>
              </a:gradFill>
              <a:ln w="18150">
                <a:solidFill>
                  <a:srgbClr val="0000FF"/>
                </a:solidFill>
                <a:prstDash val="solid"/>
              </a:ln>
            </c:spPr>
          </c:dPt>
          <c:dPt>
            <c:idx val="3"/>
            <c:bubble3D val="0"/>
            <c:spPr>
              <a:gradFill rotWithShape="0">
                <a:gsLst>
                  <a:gs pos="0">
                    <a:srgbClr xmlns:mc="http://schemas.openxmlformats.org/markup-compatibility/2006" xmlns:a14="http://schemas.microsoft.com/office/drawing/2010/main" val="003366" mc:Ignorable="a14" a14:legacySpreadsheetColorIndex="56"/>
                  </a:gs>
                  <a:gs pos="50000">
                    <a:srgbClr xmlns:mc="http://schemas.openxmlformats.org/markup-compatibility/2006" xmlns:a14="http://schemas.microsoft.com/office/drawing/2010/main" val="33CCCC" mc:Ignorable="a14" a14:legacySpreadsheetColorIndex="49"/>
                  </a:gs>
                  <a:gs pos="100000">
                    <a:srgbClr xmlns:mc="http://schemas.openxmlformats.org/markup-compatibility/2006" xmlns:a14="http://schemas.microsoft.com/office/drawing/2010/main" val="003366" mc:Ignorable="a14" a14:legacySpreadsheetColorIndex="56"/>
                  </a:gs>
                </a:gsLst>
                <a:lin ang="0" scaled="1"/>
              </a:gradFill>
              <a:ln w="18150">
                <a:solidFill>
                  <a:srgbClr val="008080"/>
                </a:solidFill>
                <a:prstDash val="solid"/>
              </a:ln>
            </c:spPr>
          </c:dPt>
          <c:dPt>
            <c:idx val="4"/>
            <c:bubble3D val="0"/>
            <c:spPr>
              <a:gradFill rotWithShape="0">
                <a:gsLst>
                  <a:gs pos="0">
                    <a:srgbClr xmlns:mc="http://schemas.openxmlformats.org/markup-compatibility/2006" xmlns:a14="http://schemas.microsoft.com/office/drawing/2010/main" val="FF6600" mc:Ignorable="a14" a14:legacySpreadsheetColorIndex="53"/>
                  </a:gs>
                  <a:gs pos="50000">
                    <a:srgbClr xmlns:mc="http://schemas.openxmlformats.org/markup-compatibility/2006" xmlns:a14="http://schemas.microsoft.com/office/drawing/2010/main" val="FFFF99" mc:Ignorable="a14" a14:legacySpreadsheetColorIndex="43"/>
                  </a:gs>
                  <a:gs pos="100000">
                    <a:srgbClr xmlns:mc="http://schemas.openxmlformats.org/markup-compatibility/2006" xmlns:a14="http://schemas.microsoft.com/office/drawing/2010/main" val="FF6600" mc:Ignorable="a14" a14:legacySpreadsheetColorIndex="53"/>
                  </a:gs>
                </a:gsLst>
                <a:lin ang="0" scaled="1"/>
              </a:gradFill>
              <a:ln w="18150">
                <a:solidFill>
                  <a:srgbClr val="9933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4.3284695336526034E-2"/>
                  <c:y val="-0.17581775138729666"/>
                </c:manualLayout>
              </c:layout>
              <c:tx>
                <c:rich>
                  <a:bodyPr/>
                  <a:lstStyle/>
                  <a:p>
                    <a:pPr>
                      <a:defRPr sz="3064" b="1" i="0" u="none" strike="noStrike" baseline="0">
                        <a:solidFill>
                          <a:srgbClr val="00808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143" b="1" i="0" u="none" strike="noStrike" baseline="0">
                        <a:solidFill>
                          <a:srgbClr val="000000"/>
                        </a:solidFill>
                        <a:latin typeface="Arial Cyr"/>
                        <a:cs typeface="Arial Cyr"/>
                      </a:rPr>
                      <a:t>Высокий</a:t>
                    </a:r>
                    <a:endParaRPr lang="ru-RU" sz="975" b="1" i="0" u="none" strike="noStrike" baseline="0">
                      <a:solidFill>
                        <a:srgbClr val="000000"/>
                      </a:solidFill>
                      <a:latin typeface="Arial Cyr"/>
                      <a:cs typeface="Arial Cyr"/>
                    </a:endParaRPr>
                  </a:p>
                  <a:p>
                    <a:pPr>
                      <a:defRPr sz="3064" b="1" i="0" u="none" strike="noStrike" baseline="0">
                        <a:solidFill>
                          <a:srgbClr val="00808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393" b="1" i="0" u="none" strike="noStrike" baseline="0">
                        <a:solidFill>
                          <a:srgbClr val="000000"/>
                        </a:solidFill>
                        <a:latin typeface="Arial Cyr"/>
                        <a:cs typeface="Arial Cyr"/>
                      </a:rPr>
                      <a:t>3,4</a:t>
                    </a:r>
                    <a:r>
                      <a:rPr lang="ru-RU" sz="1429" b="0" i="0" u="none" strike="noStrike" baseline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%</a:t>
                    </a:r>
                  </a:p>
                </c:rich>
              </c:tx>
              <c:spPr>
                <a:noFill/>
                <a:ln w="36301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0733783582331159E-3"/>
                  <c:y val="-0.21655940265535839"/>
                </c:manualLayout>
              </c:layout>
              <c:tx>
                <c:rich>
                  <a:bodyPr/>
                  <a:lstStyle/>
                  <a:p>
                    <a:pPr>
                      <a:defRPr sz="3064" b="1" i="0" u="none" strike="noStrike" baseline="0">
                        <a:solidFill>
                          <a:srgbClr val="00808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143" b="1" i="0" u="none" strike="noStrike" baseline="0">
                        <a:solidFill>
                          <a:srgbClr val="000000"/>
                        </a:solidFill>
                        <a:latin typeface="Arial Cyr"/>
                        <a:cs typeface="Arial Cyr"/>
                      </a:rPr>
                      <a:t>Скорее высокий, чем низкий</a:t>
                    </a:r>
                    <a:endParaRPr lang="ru-RU" sz="975" b="1" i="0" u="none" strike="noStrike" baseline="0">
                      <a:solidFill>
                        <a:srgbClr val="000000"/>
                      </a:solidFill>
                      <a:latin typeface="Arial Cyr"/>
                      <a:cs typeface="Arial Cyr"/>
                    </a:endParaRPr>
                  </a:p>
                  <a:p>
                    <a:pPr>
                      <a:defRPr sz="3064" b="1" i="0" u="none" strike="noStrike" baseline="0">
                        <a:solidFill>
                          <a:srgbClr val="00808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429" b="0" i="0" u="none" strike="noStrike" baseline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26,8%</a:t>
                    </a:r>
                  </a:p>
                </c:rich>
              </c:tx>
              <c:spPr>
                <a:noFill/>
                <a:ln w="36301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21530067189890878"/>
                  <c:y val="-6.3381774112208522E-2"/>
                </c:manualLayout>
              </c:layout>
              <c:tx>
                <c:rich>
                  <a:bodyPr/>
                  <a:lstStyle/>
                  <a:p>
                    <a:pPr>
                      <a:defRPr sz="3064" b="1" i="0" u="none" strike="noStrike" baseline="0">
                        <a:solidFill>
                          <a:srgbClr val="00808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143" b="1" i="0" u="none" strike="noStrike" baseline="0">
                        <a:solidFill>
                          <a:srgbClr val="000000"/>
                        </a:solidFill>
                        <a:latin typeface="Arial Cyr"/>
                        <a:cs typeface="Arial Cyr"/>
                      </a:rPr>
                      <a:t>Скорее низкий, чем высокий</a:t>
                    </a:r>
                    <a:endParaRPr lang="ru-RU" sz="1000" b="0" i="0" u="none" strike="noStrike" baseline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  <a:p>
                    <a:pPr>
                      <a:defRPr sz="3064" b="1" i="0" u="none" strike="noStrike" baseline="0">
                        <a:solidFill>
                          <a:srgbClr val="00808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429" b="0" i="0" u="none" strike="noStrike" baseline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48,6%</a:t>
                    </a:r>
                  </a:p>
                </c:rich>
              </c:tx>
              <c:spPr>
                <a:noFill/>
                <a:ln w="36301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9129008639014633"/>
                  <c:y val="-0.24181468498589231"/>
                </c:manualLayout>
              </c:layout>
              <c:tx>
                <c:rich>
                  <a:bodyPr/>
                  <a:lstStyle/>
                  <a:p>
                    <a:pPr>
                      <a:defRPr sz="3064" b="1" i="0" u="none" strike="noStrike" baseline="0">
                        <a:solidFill>
                          <a:srgbClr val="00808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143" b="1" i="0" u="none" strike="noStrike" baseline="0">
                        <a:solidFill>
                          <a:srgbClr val="000000"/>
                        </a:solidFill>
                        <a:latin typeface="Arial Cyr"/>
                        <a:cs typeface="Arial Cyr"/>
                      </a:rPr>
                      <a:t>Низкий</a:t>
                    </a:r>
                    <a:endParaRPr lang="ru-RU" sz="975" b="1" i="0" u="none" strike="noStrike" baseline="0">
                      <a:solidFill>
                        <a:srgbClr val="000000"/>
                      </a:solidFill>
                      <a:latin typeface="Arial Cyr"/>
                      <a:cs typeface="Arial Cyr"/>
                    </a:endParaRPr>
                  </a:p>
                  <a:p>
                    <a:pPr>
                      <a:defRPr sz="3064" b="1" i="0" u="none" strike="noStrike" baseline="0">
                        <a:solidFill>
                          <a:srgbClr val="00808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429" b="0" i="0" u="none" strike="noStrike" baseline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14,5%</a:t>
                    </a:r>
                  </a:p>
                </c:rich>
              </c:tx>
              <c:spPr>
                <a:noFill/>
                <a:ln w="36301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10159557391779589"/>
                  <c:y val="-9.0287186934262048E-2"/>
                </c:manualLayout>
              </c:layout>
              <c:tx>
                <c:rich>
                  <a:bodyPr/>
                  <a:lstStyle/>
                  <a:p>
                    <a:pPr>
                      <a:defRPr sz="3064" b="1" i="0" u="none" strike="noStrike" baseline="0">
                        <a:solidFill>
                          <a:srgbClr val="00808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143" b="1" i="0" u="none" strike="noStrike" baseline="0">
                        <a:solidFill>
                          <a:srgbClr val="000000"/>
                        </a:solidFill>
                        <a:latin typeface="Arial Cyr"/>
                        <a:cs typeface="Arial Cyr"/>
                      </a:rPr>
                      <a:t>Затрудн. ответить</a:t>
                    </a:r>
                    <a:endParaRPr lang="ru-RU" sz="975" b="1" i="0" u="none" strike="noStrike" baseline="0">
                      <a:solidFill>
                        <a:srgbClr val="000000"/>
                      </a:solidFill>
                      <a:latin typeface="Arial Cyr"/>
                      <a:cs typeface="Arial Cyr"/>
                    </a:endParaRPr>
                  </a:p>
                  <a:p>
                    <a:pPr>
                      <a:defRPr sz="3064" b="1" i="0" u="none" strike="noStrike" baseline="0">
                        <a:solidFill>
                          <a:srgbClr val="00808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429" b="0" i="0" u="none" strike="noStrike" baseline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6,7%</a:t>
                    </a:r>
                  </a:p>
                </c:rich>
              </c:tx>
              <c:spPr>
                <a:noFill/>
                <a:ln w="36301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numFmt formatCode="General" sourceLinked="0"/>
            <c:spPr>
              <a:noFill/>
              <a:ln w="36301">
                <a:noFill/>
              </a:ln>
            </c:spPr>
            <c:txPr>
              <a:bodyPr/>
              <a:lstStyle/>
              <a:p>
                <a:pPr>
                  <a:defRPr sz="2144" b="1" i="0" u="none" strike="noStrike" baseline="0">
                    <a:solidFill>
                      <a:srgbClr val="8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18150">
                  <a:solidFill>
                    <a:srgbClr val="800080"/>
                  </a:solidFill>
                  <a:prstDash val="solid"/>
                </a:ln>
              </c:spPr>
            </c:leaderLines>
          </c:dLbls>
          <c:cat>
            <c:strRef>
              <c:f>Sheet1!$A$2:$A$6</c:f>
              <c:strCache>
                <c:ptCount val="5"/>
                <c:pt idx="0">
                  <c:v>Высокий</c:v>
                </c:pt>
                <c:pt idx="1">
                  <c:v>Скорее высокий, чем  низкий</c:v>
                </c:pt>
                <c:pt idx="2">
                  <c:v>Скорее низкий, чем высокий</c:v>
                </c:pt>
                <c:pt idx="3">
                  <c:v>Низкий</c:v>
                </c:pt>
                <c:pt idx="4">
                  <c:v>Затруднились ответить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3.4</c:v>
                </c:pt>
                <c:pt idx="1">
                  <c:v>26.8</c:v>
                </c:pt>
                <c:pt idx="2">
                  <c:v>48.6</c:v>
                </c:pt>
                <c:pt idx="3">
                  <c:v>14.5</c:v>
                </c:pt>
                <c:pt idx="4">
                  <c:v>6.7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eparator>
</c:separator>
          <c:showLeaderLines val="1"/>
        </c:dLbls>
      </c:pie3DChart>
      <c:spPr>
        <a:noFill/>
        <a:ln w="36301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42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5"/>
      <c:hPercent val="5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174603174603176"/>
          <c:y val="0.29016786570743403"/>
          <c:w val="0.62380952380952381"/>
          <c:h val="0.45803357314148679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1"/>
            </a:solidFill>
            <a:ln w="36305">
              <a:noFill/>
            </a:ln>
          </c:spPr>
          <c:explosion val="25"/>
          <c:dPt>
            <c:idx val="0"/>
            <c:bubble3D val="0"/>
            <c:spPr>
              <a:gradFill rotWithShape="0">
                <a:gsLst>
                  <a:gs pos="0">
                    <a:srgbClr xmlns:mc="http://schemas.openxmlformats.org/markup-compatibility/2006" xmlns:a14="http://schemas.microsoft.com/office/drawing/2010/main" val="800080" mc:Ignorable="a14" a14:legacySpreadsheetColorIndex="20"/>
                  </a:gs>
                  <a:gs pos="50000">
                    <a:srgbClr xmlns:mc="http://schemas.openxmlformats.org/markup-compatibility/2006" xmlns:a14="http://schemas.microsoft.com/office/drawing/2010/main" val="FF00FF" mc:Ignorable="a14" a14:legacySpreadsheetColorIndex="37"/>
                  </a:gs>
                  <a:gs pos="100000">
                    <a:srgbClr xmlns:mc="http://schemas.openxmlformats.org/markup-compatibility/2006" xmlns:a14="http://schemas.microsoft.com/office/drawing/2010/main" val="800080" mc:Ignorable="a14" a14:legacySpreadsheetColorIndex="20"/>
                  </a:gs>
                </a:gsLst>
                <a:lin ang="0" scaled="1"/>
              </a:gradFill>
              <a:ln w="18152">
                <a:solidFill>
                  <a:srgbClr val="FF00FF"/>
                </a:solidFill>
                <a:prstDash val="solid"/>
              </a:ln>
            </c:spPr>
          </c:dPt>
          <c:dPt>
            <c:idx val="1"/>
            <c:bubble3D val="0"/>
            <c:spPr>
              <a:gradFill rotWithShape="0">
                <a:gsLst>
                  <a:gs pos="0">
                    <a:srgbClr xmlns:mc="http://schemas.openxmlformats.org/markup-compatibility/2006" xmlns:a14="http://schemas.microsoft.com/office/drawing/2010/main" val="FF6600" mc:Ignorable="a14" a14:legacySpreadsheetColorIndex="53"/>
                  </a:gs>
                  <a:gs pos="50000">
                    <a:srgbClr xmlns:mc="http://schemas.openxmlformats.org/markup-compatibility/2006" xmlns:a14="http://schemas.microsoft.com/office/drawing/2010/main" val="FFCC99" mc:Ignorable="a14" a14:legacySpreadsheetColorIndex="47"/>
                  </a:gs>
                  <a:gs pos="100000">
                    <a:srgbClr xmlns:mc="http://schemas.openxmlformats.org/markup-compatibility/2006" xmlns:a14="http://schemas.microsoft.com/office/drawing/2010/main" val="FF6600" mc:Ignorable="a14" a14:legacySpreadsheetColorIndex="53"/>
                  </a:gs>
                </a:gsLst>
                <a:lin ang="0" scaled="1"/>
              </a:gradFill>
              <a:ln w="18152">
                <a:solidFill>
                  <a:srgbClr val="FF6600"/>
                </a:solidFill>
                <a:prstDash val="solid"/>
              </a:ln>
            </c:spPr>
          </c:dPt>
          <c:dPt>
            <c:idx val="2"/>
            <c:bubble3D val="0"/>
            <c:spPr>
              <a:gradFill rotWithShape="0">
                <a:gsLst>
                  <a:gs pos="0">
                    <a:srgbClr xmlns:mc="http://schemas.openxmlformats.org/markup-compatibility/2006" xmlns:a14="http://schemas.microsoft.com/office/drawing/2010/main" val="00FF00" mc:Ignorable="a14" a14:legacySpreadsheetColorIndex="11"/>
                  </a:gs>
                  <a:gs pos="50000">
                    <a:srgbClr xmlns:mc="http://schemas.openxmlformats.org/markup-compatibility/2006" xmlns:a14="http://schemas.microsoft.com/office/drawing/2010/main" val="CCFFCC" mc:Ignorable="a14" a14:legacySpreadsheetColorIndex="42"/>
                  </a:gs>
                  <a:gs pos="100000">
                    <a:srgbClr xmlns:mc="http://schemas.openxmlformats.org/markup-compatibility/2006" xmlns:a14="http://schemas.microsoft.com/office/drawing/2010/main" val="00FF00" mc:Ignorable="a14" a14:legacySpreadsheetColorIndex="11"/>
                  </a:gs>
                </a:gsLst>
                <a:lin ang="0" scaled="1"/>
              </a:gradFill>
              <a:ln w="18152">
                <a:solidFill>
                  <a:srgbClr val="008000"/>
                </a:solidFill>
                <a:prstDash val="solid"/>
              </a:ln>
            </c:spPr>
          </c:dPt>
          <c:dPt>
            <c:idx val="3"/>
            <c:bubble3D val="0"/>
            <c:spPr>
              <a:gradFill rotWithShape="0">
                <a:gsLst>
                  <a:gs pos="0">
                    <a:srgbClr xmlns:mc="http://schemas.openxmlformats.org/markup-compatibility/2006" xmlns:a14="http://schemas.microsoft.com/office/drawing/2010/main" val="008080" mc:Ignorable="a14" a14:legacySpreadsheetColorIndex="21"/>
                  </a:gs>
                  <a:gs pos="50000">
                    <a:srgbClr xmlns:mc="http://schemas.openxmlformats.org/markup-compatibility/2006" xmlns:a14="http://schemas.microsoft.com/office/drawing/2010/main" val="00FFFF" mc:Ignorable="a14" a14:legacySpreadsheetColorIndex="15"/>
                  </a:gs>
                  <a:gs pos="100000">
                    <a:srgbClr xmlns:mc="http://schemas.openxmlformats.org/markup-compatibility/2006" xmlns:a14="http://schemas.microsoft.com/office/drawing/2010/main" val="008080" mc:Ignorable="a14" a14:legacySpreadsheetColorIndex="21"/>
                  </a:gs>
                </a:gsLst>
                <a:lin ang="0" scaled="1"/>
              </a:gradFill>
              <a:ln w="18152">
                <a:solidFill>
                  <a:srgbClr val="008080"/>
                </a:solidFill>
                <a:prstDash val="solid"/>
              </a:ln>
            </c:spPr>
          </c:dPt>
          <c:dPt>
            <c:idx val="4"/>
            <c:bubble3D val="0"/>
            <c:spPr>
              <a:gradFill rotWithShape="0">
                <a:gsLst>
                  <a:gs pos="0">
                    <a:srgbClr xmlns:mc="http://schemas.openxmlformats.org/markup-compatibility/2006" xmlns:a14="http://schemas.microsoft.com/office/drawing/2010/main" val="FFFF00" mc:Ignorable="a14" a14:legacySpreadsheetColorIndex="13"/>
                  </a:gs>
                  <a:gs pos="50000">
                    <a:srgbClr xmlns:mc="http://schemas.openxmlformats.org/markup-compatibility/2006" xmlns:a14="http://schemas.microsoft.com/office/drawing/2010/main" val="FFFF99" mc:Ignorable="a14" a14:legacySpreadsheetColorIndex="43"/>
                  </a:gs>
                  <a:gs pos="100000">
                    <a:srgbClr xmlns:mc="http://schemas.openxmlformats.org/markup-compatibility/2006" xmlns:a14="http://schemas.microsoft.com/office/drawing/2010/main" val="FFFF00" mc:Ignorable="a14" a14:legacySpreadsheetColorIndex="13"/>
                  </a:gs>
                </a:gsLst>
                <a:lin ang="0" scaled="1"/>
              </a:gradFill>
              <a:ln w="18152">
                <a:solidFill>
                  <a:srgbClr val="808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0.10248890267223587"/>
                  <c:y val="-3.1323285412322648E-2"/>
                </c:manualLayout>
              </c:layout>
              <c:tx>
                <c:rich>
                  <a:bodyPr/>
                  <a:lstStyle/>
                  <a:p>
                    <a:pPr>
                      <a:defRPr sz="2656" b="1" i="0" u="none" strike="noStrike" baseline="0">
                        <a:solidFill>
                          <a:srgbClr val="00808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394" b="1" i="0" u="none" strike="noStrike" baseline="0">
                        <a:solidFill>
                          <a:srgbClr val="000000"/>
                        </a:solidFill>
                        <a:latin typeface="Arial Cyr"/>
                        <a:cs typeface="Arial Cyr"/>
                      </a:rPr>
                      <a:t>Да, способствует</a:t>
                    </a:r>
                    <a:endParaRPr lang="ru-RU" sz="1000" b="0" i="0" u="none" strike="noStrike" baseline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  <a:p>
                    <a:pPr>
                      <a:defRPr sz="2656" b="1" i="0" u="none" strike="noStrike" baseline="0">
                        <a:solidFill>
                          <a:srgbClr val="00808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429" b="0" i="0" u="none" strike="noStrike" baseline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11,2%</a:t>
                    </a:r>
                  </a:p>
                </c:rich>
              </c:tx>
              <c:spPr>
                <a:noFill/>
                <a:ln w="36305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8911975386905826E-3"/>
                  <c:y val="0.31541158466520519"/>
                </c:manualLayout>
              </c:layout>
              <c:tx>
                <c:rich>
                  <a:bodyPr/>
                  <a:lstStyle/>
                  <a:p>
                    <a:pPr>
                      <a:defRPr sz="2656" b="1" i="0" u="none" strike="noStrike" baseline="0">
                        <a:solidFill>
                          <a:srgbClr val="00808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394" b="1" i="0" u="none" strike="noStrike" baseline="0">
                        <a:solidFill>
                          <a:srgbClr val="000000"/>
                        </a:solidFill>
                        <a:latin typeface="Arial Cyr"/>
                        <a:cs typeface="Arial Cyr"/>
                      </a:rPr>
                      <a:t>Скорее способствует, чем не способствует</a:t>
                    </a:r>
                    <a:endParaRPr lang="ru-RU" sz="1000" b="0" i="0" u="none" strike="noStrike" baseline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  <a:p>
                    <a:pPr>
                      <a:defRPr sz="2656" b="1" i="0" u="none" strike="noStrike" baseline="0">
                        <a:solidFill>
                          <a:srgbClr val="00808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429" b="0" i="0" u="none" strike="noStrike" baseline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24,0%</a:t>
                    </a:r>
                  </a:p>
                </c:rich>
              </c:tx>
              <c:spPr>
                <a:noFill/>
                <a:ln w="36305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27019842650774722"/>
                  <c:y val="-5.755568113821171E-2"/>
                </c:manualLayout>
              </c:layout>
              <c:tx>
                <c:rich>
                  <a:bodyPr/>
                  <a:lstStyle/>
                  <a:p>
                    <a:pPr>
                      <a:defRPr sz="2656" b="1" i="0" u="none" strike="noStrike" baseline="0">
                        <a:solidFill>
                          <a:srgbClr val="00808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394" b="1" i="0" u="none" strike="noStrike" baseline="0">
                        <a:solidFill>
                          <a:srgbClr val="000000"/>
                        </a:solidFill>
                        <a:latin typeface="Arial Cyr"/>
                        <a:cs typeface="Arial Cyr"/>
                      </a:rPr>
                      <a:t>Скорее не способствует, чем способствует</a:t>
                    </a:r>
                    <a:endParaRPr lang="ru-RU" sz="1000" b="0" i="0" u="none" strike="noStrike" baseline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  <a:p>
                    <a:pPr>
                      <a:defRPr sz="2656" b="1" i="0" u="none" strike="noStrike" baseline="0">
                        <a:solidFill>
                          <a:srgbClr val="00808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429" b="0" i="0" u="none" strike="noStrike" baseline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34,6%</a:t>
                    </a:r>
                  </a:p>
                </c:rich>
              </c:tx>
              <c:spPr>
                <a:noFill/>
                <a:ln w="36305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pPr>
                      <a:defRPr sz="2656" b="1" i="0" u="none" strike="noStrike" baseline="0">
                        <a:solidFill>
                          <a:srgbClr val="00808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394" b="1" i="0" u="none" strike="noStrike" baseline="0">
                        <a:solidFill>
                          <a:srgbClr val="000000"/>
                        </a:solidFill>
                        <a:latin typeface="Arial Cyr"/>
                        <a:cs typeface="Arial Cyr"/>
                      </a:rPr>
                      <a:t>Не способствует</a:t>
                    </a:r>
                    <a:endParaRPr lang="ru-RU" sz="1000" b="0" i="0" u="none" strike="noStrike" baseline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  <a:p>
                    <a:pPr>
                      <a:defRPr sz="2656" b="1" i="0" u="none" strike="noStrike" baseline="0">
                        <a:solidFill>
                          <a:srgbClr val="00808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429" b="0" i="0" u="none" strike="noStrike" baseline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19,6%</a:t>
                    </a:r>
                  </a:p>
                </c:rich>
              </c:tx>
              <c:spPr>
                <a:noFill/>
                <a:ln w="36305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13292326383088346"/>
                  <c:y val="-0.11611250676357278"/>
                </c:manualLayout>
              </c:layout>
              <c:tx>
                <c:rich>
                  <a:bodyPr/>
                  <a:lstStyle/>
                  <a:p>
                    <a:pPr>
                      <a:defRPr sz="2656" b="1" i="0" u="none" strike="noStrike" baseline="0">
                        <a:solidFill>
                          <a:srgbClr val="00808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394" b="1" i="0" u="none" strike="noStrike" baseline="0">
                        <a:solidFill>
                          <a:srgbClr val="000000"/>
                        </a:solidFill>
                        <a:latin typeface="Arial Cyr"/>
                        <a:cs typeface="Arial Cyr"/>
                      </a:rPr>
                      <a:t>Затрудн. ответить</a:t>
                    </a:r>
                    <a:endParaRPr lang="ru-RU" sz="1000" b="0" i="0" u="none" strike="noStrike" baseline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  <a:p>
                    <a:pPr>
                      <a:defRPr sz="2656" b="1" i="0" u="none" strike="noStrike" baseline="0">
                        <a:solidFill>
                          <a:srgbClr val="00808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429" b="0" i="0" u="none" strike="noStrike" baseline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10,6%</a:t>
                    </a:r>
                  </a:p>
                </c:rich>
              </c:tx>
              <c:spPr>
                <a:noFill/>
                <a:ln w="36305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numFmt formatCode="General" sourceLinked="0"/>
            <c:spPr>
              <a:noFill/>
              <a:ln w="36305">
                <a:noFill/>
              </a:ln>
            </c:spPr>
            <c:txPr>
              <a:bodyPr/>
              <a:lstStyle/>
              <a:p>
                <a:pPr>
                  <a:defRPr sz="1858" b="1" i="0" u="none" strike="noStrike" baseline="0">
                    <a:solidFill>
                      <a:srgbClr val="8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18152">
                  <a:solidFill>
                    <a:srgbClr val="800080"/>
                  </a:solidFill>
                  <a:prstDash val="solid"/>
                </a:ln>
              </c:spPr>
            </c:leaderLines>
          </c:dLbls>
          <c:cat>
            <c:strRef>
              <c:f>Sheet1!$A$2:$A$6</c:f>
              <c:strCache>
                <c:ptCount val="5"/>
                <c:pt idx="0">
                  <c:v>Да, способствуют</c:v>
                </c:pt>
                <c:pt idx="1">
                  <c:v>Скорее способствуют, чем не способствует </c:v>
                </c:pt>
                <c:pt idx="2">
                  <c:v>Скорее не способствует, чем способствует</c:v>
                </c:pt>
                <c:pt idx="3">
                  <c:v>Не способствует</c:v>
                </c:pt>
                <c:pt idx="4">
                  <c:v>Затруднились ответить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11.2</c:v>
                </c:pt>
                <c:pt idx="1">
                  <c:v>24</c:v>
                </c:pt>
                <c:pt idx="2">
                  <c:v>34.6</c:v>
                </c:pt>
                <c:pt idx="3">
                  <c:v>19.600000000000001</c:v>
                </c:pt>
                <c:pt idx="4">
                  <c:v>10.6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eparator>
</c:separator>
          <c:showLeaderLines val="1"/>
        </c:dLbls>
      </c:pie3DChart>
      <c:spPr>
        <a:noFill/>
        <a:ln w="36305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42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5"/>
      <c:hPercent val="5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492063492063492"/>
          <c:y val="0.25419664268585129"/>
          <c:w val="0.62222222222222223"/>
          <c:h val="0.45803357314148679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1"/>
            </a:solidFill>
            <a:ln w="36305">
              <a:noFill/>
            </a:ln>
          </c:spPr>
          <c:explosion val="25"/>
          <c:dPt>
            <c:idx val="0"/>
            <c:bubble3D val="0"/>
            <c:spPr>
              <a:gradFill rotWithShape="0">
                <a:gsLst>
                  <a:gs pos="0">
                    <a:srgbClr xmlns:mc="http://schemas.openxmlformats.org/markup-compatibility/2006" xmlns:a14="http://schemas.microsoft.com/office/drawing/2010/main" val="FF00FF" mc:Ignorable="a14" a14:legacySpreadsheetColorIndex="37"/>
                  </a:gs>
                  <a:gs pos="50000">
                    <a:srgbClr xmlns:mc="http://schemas.openxmlformats.org/markup-compatibility/2006" xmlns:a14="http://schemas.microsoft.com/office/drawing/2010/main" val="CC99FF" mc:Ignorable="a14" a14:legacySpreadsheetColorIndex="46"/>
                  </a:gs>
                  <a:gs pos="100000">
                    <a:srgbClr xmlns:mc="http://schemas.openxmlformats.org/markup-compatibility/2006" xmlns:a14="http://schemas.microsoft.com/office/drawing/2010/main" val="FF00FF" mc:Ignorable="a14" a14:legacySpreadsheetColorIndex="37"/>
                  </a:gs>
                </a:gsLst>
                <a:lin ang="0" scaled="1"/>
              </a:gradFill>
              <a:ln w="18152">
                <a:solidFill>
                  <a:srgbClr val="FF00FF"/>
                </a:solidFill>
                <a:prstDash val="solid"/>
              </a:ln>
            </c:spPr>
          </c:dPt>
          <c:dPt>
            <c:idx val="1"/>
            <c:bubble3D val="0"/>
            <c:spPr>
              <a:gradFill rotWithShape="0">
                <a:gsLst>
                  <a:gs pos="0">
                    <a:srgbClr xmlns:mc="http://schemas.openxmlformats.org/markup-compatibility/2006" xmlns:a14="http://schemas.microsoft.com/office/drawing/2010/main" val="FFFF00" mc:Ignorable="a14" a14:legacySpreadsheetColorIndex="13"/>
                  </a:gs>
                  <a:gs pos="50000">
                    <a:srgbClr xmlns:mc="http://schemas.openxmlformats.org/markup-compatibility/2006" xmlns:a14="http://schemas.microsoft.com/office/drawing/2010/main" val="FFFF99" mc:Ignorable="a14" a14:legacySpreadsheetColorIndex="43"/>
                  </a:gs>
                  <a:gs pos="100000">
                    <a:srgbClr xmlns:mc="http://schemas.openxmlformats.org/markup-compatibility/2006" xmlns:a14="http://schemas.microsoft.com/office/drawing/2010/main" val="FFFF00" mc:Ignorable="a14" a14:legacySpreadsheetColorIndex="13"/>
                  </a:gs>
                </a:gsLst>
                <a:lin ang="0" scaled="1"/>
              </a:gradFill>
              <a:ln w="18152">
                <a:solidFill>
                  <a:srgbClr val="808000"/>
                </a:solidFill>
                <a:prstDash val="solid"/>
              </a:ln>
            </c:spPr>
          </c:dPt>
          <c:dPt>
            <c:idx val="2"/>
            <c:bubble3D val="0"/>
            <c:spPr>
              <a:gradFill rotWithShape="0">
                <a:gsLst>
                  <a:gs pos="0">
                    <a:srgbClr xmlns:mc="http://schemas.openxmlformats.org/markup-compatibility/2006" xmlns:a14="http://schemas.microsoft.com/office/drawing/2010/main" val="0000FF" mc:Ignorable="a14" a14:legacySpreadsheetColorIndex="12"/>
                  </a:gs>
                  <a:gs pos="50000">
                    <a:srgbClr xmlns:mc="http://schemas.openxmlformats.org/markup-compatibility/2006" xmlns:a14="http://schemas.microsoft.com/office/drawing/2010/main" val="CCFFFF" mc:Ignorable="a14" a14:legacySpreadsheetColorIndex="41"/>
                  </a:gs>
                  <a:gs pos="100000">
                    <a:srgbClr xmlns:mc="http://schemas.openxmlformats.org/markup-compatibility/2006" xmlns:a14="http://schemas.microsoft.com/office/drawing/2010/main" val="0000FF" mc:Ignorable="a14" a14:legacySpreadsheetColorIndex="12"/>
                  </a:gs>
                </a:gsLst>
                <a:lin ang="0" scaled="1"/>
              </a:gradFill>
              <a:ln w="18152">
                <a:solidFill>
                  <a:srgbClr val="0000FF"/>
                </a:solidFill>
                <a:prstDash val="solid"/>
              </a:ln>
            </c:spPr>
          </c:dPt>
          <c:dPt>
            <c:idx val="3"/>
            <c:bubble3D val="0"/>
            <c:spPr>
              <a:gradFill rotWithShape="0">
                <a:gsLst>
                  <a:gs pos="0">
                    <a:srgbClr xmlns:mc="http://schemas.openxmlformats.org/markup-compatibility/2006" xmlns:a14="http://schemas.microsoft.com/office/drawing/2010/main" val="003366" mc:Ignorable="a14" a14:legacySpreadsheetColorIndex="56"/>
                  </a:gs>
                  <a:gs pos="50000">
                    <a:srgbClr xmlns:mc="http://schemas.openxmlformats.org/markup-compatibility/2006" xmlns:a14="http://schemas.microsoft.com/office/drawing/2010/main" val="33CCCC" mc:Ignorable="a14" a14:legacySpreadsheetColorIndex="49"/>
                  </a:gs>
                  <a:gs pos="100000">
                    <a:srgbClr xmlns:mc="http://schemas.openxmlformats.org/markup-compatibility/2006" xmlns:a14="http://schemas.microsoft.com/office/drawing/2010/main" val="003366" mc:Ignorable="a14" a14:legacySpreadsheetColorIndex="56"/>
                  </a:gs>
                </a:gsLst>
                <a:lin ang="0" scaled="1"/>
              </a:gradFill>
              <a:ln w="18152">
                <a:solidFill>
                  <a:srgbClr val="008080"/>
                </a:solidFill>
                <a:prstDash val="solid"/>
              </a:ln>
            </c:spPr>
          </c:dPt>
          <c:dPt>
            <c:idx val="4"/>
            <c:bubble3D val="0"/>
            <c:spPr>
              <a:gradFill rotWithShape="0">
                <a:gsLst>
                  <a:gs pos="0">
                    <a:srgbClr xmlns:mc="http://schemas.openxmlformats.org/markup-compatibility/2006" xmlns:a14="http://schemas.microsoft.com/office/drawing/2010/main" val="FF6600" mc:Ignorable="a14" a14:legacySpreadsheetColorIndex="53"/>
                  </a:gs>
                  <a:gs pos="50000">
                    <a:srgbClr xmlns:mc="http://schemas.openxmlformats.org/markup-compatibility/2006" xmlns:a14="http://schemas.microsoft.com/office/drawing/2010/main" val="FFFF99" mc:Ignorable="a14" a14:legacySpreadsheetColorIndex="43"/>
                  </a:gs>
                  <a:gs pos="100000">
                    <a:srgbClr xmlns:mc="http://schemas.openxmlformats.org/markup-compatibility/2006" xmlns:a14="http://schemas.microsoft.com/office/drawing/2010/main" val="FF6600" mc:Ignorable="a14" a14:legacySpreadsheetColorIndex="53"/>
                  </a:gs>
                </a:gsLst>
                <a:lin ang="0" scaled="1"/>
              </a:gradFill>
              <a:ln w="18152">
                <a:solidFill>
                  <a:srgbClr val="9933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9.3667402080687939E-2"/>
                  <c:y val="-0.10873441704371113"/>
                </c:manualLayout>
              </c:layout>
              <c:tx>
                <c:rich>
                  <a:bodyPr/>
                  <a:lstStyle/>
                  <a:p>
                    <a:pPr>
                      <a:defRPr sz="2656" b="1" i="0" u="none" strike="noStrike" baseline="0">
                        <a:solidFill>
                          <a:srgbClr val="00808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143" b="1" i="0" u="none" strike="noStrike" baseline="0">
                        <a:solidFill>
                          <a:srgbClr val="000000"/>
                        </a:solidFill>
                        <a:latin typeface="Arial Cyr"/>
                        <a:cs typeface="Arial Cyr"/>
                      </a:rPr>
                      <a:t>Эффективны</a:t>
                    </a:r>
                    <a:endParaRPr lang="ru-RU" sz="975" b="1" i="0" u="none" strike="noStrike" baseline="0">
                      <a:solidFill>
                        <a:srgbClr val="000000"/>
                      </a:solidFill>
                      <a:latin typeface="Arial Cyr"/>
                      <a:cs typeface="Arial Cyr"/>
                    </a:endParaRPr>
                  </a:p>
                  <a:p>
                    <a:pPr>
                      <a:defRPr sz="2656" b="1" i="0" u="none" strike="noStrike" baseline="0">
                        <a:solidFill>
                          <a:srgbClr val="00808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394" b="1" i="0" u="none" strike="noStrike" baseline="0">
                        <a:solidFill>
                          <a:srgbClr val="000000"/>
                        </a:solidFill>
                        <a:latin typeface="Arial Cyr"/>
                        <a:cs typeface="Arial Cyr"/>
                      </a:rPr>
                      <a:t>8,3</a:t>
                    </a:r>
                    <a:r>
                      <a:rPr lang="ru-RU" sz="1429" b="0" i="0" u="none" strike="noStrike" baseline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%</a:t>
                    </a:r>
                  </a:p>
                </c:rich>
              </c:tx>
              <c:spPr>
                <a:noFill/>
                <a:ln w="36305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6455866853768104E-2"/>
                  <c:y val="0.32735336798293652"/>
                </c:manualLayout>
              </c:layout>
              <c:tx>
                <c:rich>
                  <a:bodyPr/>
                  <a:lstStyle/>
                  <a:p>
                    <a:pPr>
                      <a:defRPr sz="2656" b="1" i="0" u="none" strike="noStrike" baseline="0">
                        <a:solidFill>
                          <a:srgbClr val="00808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143" b="1" i="0" u="none" strike="noStrike" baseline="0">
                        <a:solidFill>
                          <a:srgbClr val="000000"/>
                        </a:solidFill>
                        <a:latin typeface="Arial Cyr"/>
                        <a:cs typeface="Arial Cyr"/>
                      </a:rPr>
                      <a:t>Скорее эффективны, чем неэффективны</a:t>
                    </a:r>
                    <a:endParaRPr lang="ru-RU" sz="975" b="1" i="0" u="none" strike="noStrike" baseline="0">
                      <a:solidFill>
                        <a:srgbClr val="000000"/>
                      </a:solidFill>
                      <a:latin typeface="Arial Cyr"/>
                      <a:cs typeface="Arial Cyr"/>
                    </a:endParaRPr>
                  </a:p>
                  <a:p>
                    <a:pPr>
                      <a:defRPr sz="2656" b="1" i="0" u="none" strike="noStrike" baseline="0">
                        <a:solidFill>
                          <a:srgbClr val="00808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429" b="0" i="0" u="none" strike="noStrike" baseline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32,3%</a:t>
                    </a:r>
                  </a:p>
                </c:rich>
              </c:tx>
              <c:spPr>
                <a:noFill/>
                <a:ln w="36305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20295282998746972"/>
                  <c:y val="-2.2396122327779298E-2"/>
                </c:manualLayout>
              </c:layout>
              <c:tx>
                <c:rich>
                  <a:bodyPr/>
                  <a:lstStyle/>
                  <a:p>
                    <a:pPr>
                      <a:defRPr sz="2656" b="1" i="0" u="none" strike="noStrike" baseline="0">
                        <a:solidFill>
                          <a:srgbClr val="00808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143" b="1" i="0" u="none" strike="noStrike" baseline="0">
                        <a:solidFill>
                          <a:srgbClr val="000000"/>
                        </a:solidFill>
                        <a:latin typeface="Arial Cyr"/>
                        <a:cs typeface="Arial Cyr"/>
                      </a:rPr>
                      <a:t>Скорее неэффек-тивны, чем эффективны</a:t>
                    </a:r>
                    <a:endParaRPr lang="ru-RU" sz="1000" b="0" i="0" u="none" strike="noStrike" baseline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  <a:p>
                    <a:pPr>
                      <a:defRPr sz="2656" b="1" i="0" u="none" strike="noStrike" baseline="0">
                        <a:solidFill>
                          <a:srgbClr val="00808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429" b="0" i="0" u="none" strike="noStrike" baseline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35,0%</a:t>
                    </a:r>
                  </a:p>
                </c:rich>
              </c:tx>
              <c:spPr>
                <a:noFill/>
                <a:ln w="36305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8.5871252259468581E-2"/>
                  <c:y val="-0.18221193335912653"/>
                </c:manualLayout>
              </c:layout>
              <c:tx>
                <c:rich>
                  <a:bodyPr/>
                  <a:lstStyle/>
                  <a:p>
                    <a:pPr>
                      <a:defRPr sz="2656" b="1" i="0" u="none" strike="noStrike" baseline="0">
                        <a:solidFill>
                          <a:srgbClr val="00808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143" b="1" i="0" u="none" strike="noStrike" baseline="0">
                        <a:solidFill>
                          <a:srgbClr val="000000"/>
                        </a:solidFill>
                        <a:latin typeface="Arial Cyr"/>
                        <a:cs typeface="Arial Cyr"/>
                      </a:rPr>
                      <a:t>Неэффективны</a:t>
                    </a:r>
                    <a:endParaRPr lang="ru-RU" sz="975" b="1" i="0" u="none" strike="noStrike" baseline="0">
                      <a:solidFill>
                        <a:srgbClr val="000000"/>
                      </a:solidFill>
                      <a:latin typeface="Arial Cyr"/>
                      <a:cs typeface="Arial Cyr"/>
                    </a:endParaRPr>
                  </a:p>
                  <a:p>
                    <a:pPr>
                      <a:defRPr sz="2656" b="1" i="0" u="none" strike="noStrike" baseline="0">
                        <a:solidFill>
                          <a:srgbClr val="00808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429" b="0" i="0" u="none" strike="noStrike" baseline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14,4%</a:t>
                    </a:r>
                  </a:p>
                </c:rich>
              </c:tx>
              <c:spPr>
                <a:noFill/>
                <a:ln w="36305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3881796061618436E-2"/>
                  <c:y val="-0.11180996645217516"/>
                </c:manualLayout>
              </c:layout>
              <c:tx>
                <c:rich>
                  <a:bodyPr/>
                  <a:lstStyle/>
                  <a:p>
                    <a:pPr>
                      <a:defRPr sz="2656" b="1" i="0" u="none" strike="noStrike" baseline="0">
                        <a:solidFill>
                          <a:srgbClr val="00808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143" b="1" i="0" u="none" strike="noStrike" baseline="0">
                        <a:solidFill>
                          <a:srgbClr val="000000"/>
                        </a:solidFill>
                        <a:latin typeface="Arial Cyr"/>
                        <a:cs typeface="Arial Cyr"/>
                      </a:rPr>
                      <a:t>Затрудн. ответить</a:t>
                    </a:r>
                    <a:endParaRPr lang="ru-RU" sz="975" b="1" i="0" u="none" strike="noStrike" baseline="0">
                      <a:solidFill>
                        <a:srgbClr val="000000"/>
                      </a:solidFill>
                      <a:latin typeface="Arial Cyr"/>
                      <a:cs typeface="Arial Cyr"/>
                    </a:endParaRPr>
                  </a:p>
                  <a:p>
                    <a:pPr>
                      <a:defRPr sz="2656" b="1" i="0" u="none" strike="noStrike" baseline="0">
                        <a:solidFill>
                          <a:srgbClr val="00808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429" b="0" i="0" u="none" strike="noStrike" baseline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10,0%</a:t>
                    </a:r>
                  </a:p>
                </c:rich>
              </c:tx>
              <c:spPr>
                <a:noFill/>
                <a:ln w="36305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numFmt formatCode="General" sourceLinked="0"/>
            <c:spPr>
              <a:noFill/>
              <a:ln w="36305">
                <a:noFill/>
              </a:ln>
            </c:spPr>
            <c:txPr>
              <a:bodyPr/>
              <a:lstStyle/>
              <a:p>
                <a:pPr>
                  <a:defRPr sz="1858" b="1" i="0" u="none" strike="noStrike" baseline="0">
                    <a:solidFill>
                      <a:srgbClr val="8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18152">
                  <a:solidFill>
                    <a:srgbClr val="800080"/>
                  </a:solidFill>
                  <a:prstDash val="solid"/>
                </a:ln>
              </c:spPr>
            </c:leaderLines>
          </c:dLbls>
          <c:cat>
            <c:strRef>
              <c:f>Sheet1!$A$2:$A$6</c:f>
              <c:strCache>
                <c:ptCount val="5"/>
                <c:pt idx="0">
                  <c:v>Эффективны</c:v>
                </c:pt>
                <c:pt idx="1">
                  <c:v>Скорее эффективны, чем неэффективны</c:v>
                </c:pt>
                <c:pt idx="2">
                  <c:v>Скорее неэффективны, чем эффективны</c:v>
                </c:pt>
                <c:pt idx="3">
                  <c:v>Не эффективны</c:v>
                </c:pt>
                <c:pt idx="4">
                  <c:v>Затруднились ответить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8.3000000000000007</c:v>
                </c:pt>
                <c:pt idx="1">
                  <c:v>32.299999999999997</c:v>
                </c:pt>
                <c:pt idx="2">
                  <c:v>35</c:v>
                </c:pt>
                <c:pt idx="3">
                  <c:v>14.4</c:v>
                </c:pt>
                <c:pt idx="4">
                  <c:v>10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eparator>
</c:separator>
          <c:showLeaderLines val="1"/>
        </c:dLbls>
      </c:pie3DChart>
      <c:spPr>
        <a:noFill/>
        <a:ln w="36305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42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97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C393C8-EFAF-1F4B-9BAD-9BF36ECAD8BC}" type="doc">
      <dgm:prSet loTypeId="urn:microsoft.com/office/officeart/2005/8/layout/process4" loCatId="" qsTypeId="urn:microsoft.com/office/officeart/2005/8/quickstyle/simple4" qsCatId="simple" csTypeId="urn:microsoft.com/office/officeart/2005/8/colors/accent1_2#97" csCatId="accent1" phldr="1"/>
      <dgm:spPr/>
      <dgm:t>
        <a:bodyPr/>
        <a:lstStyle/>
        <a:p>
          <a:endParaRPr lang="ru-RU"/>
        </a:p>
      </dgm:t>
    </dgm:pt>
    <dgm:pt modelId="{25C2CAA0-9C97-014B-8858-32BB0DB69686}">
      <dgm:prSet phldrT="[Текст]" custT="1"/>
      <dgm:spPr/>
      <dgm:t>
        <a:bodyPr/>
        <a:lstStyle/>
        <a:p>
          <a:r>
            <a:rPr lang="ru-RU" sz="3200" dirty="0" smtClean="0"/>
            <a:t>Направления деятельности </a:t>
          </a:r>
          <a:endParaRPr lang="ru-RU" sz="3200" dirty="0"/>
        </a:p>
      </dgm:t>
    </dgm:pt>
    <dgm:pt modelId="{E3C0BA43-C584-234E-99F7-6B30FD95A765}" type="parTrans" cxnId="{0BBED938-798D-9D4F-B0AF-974761855210}">
      <dgm:prSet/>
      <dgm:spPr/>
      <dgm:t>
        <a:bodyPr/>
        <a:lstStyle/>
        <a:p>
          <a:endParaRPr lang="ru-RU"/>
        </a:p>
      </dgm:t>
    </dgm:pt>
    <dgm:pt modelId="{33328322-3E64-A049-A8DD-4B7B8BA2E915}" type="sibTrans" cxnId="{0BBED938-798D-9D4F-B0AF-974761855210}">
      <dgm:prSet/>
      <dgm:spPr/>
      <dgm:t>
        <a:bodyPr/>
        <a:lstStyle/>
        <a:p>
          <a:endParaRPr lang="ru-RU"/>
        </a:p>
      </dgm:t>
    </dgm:pt>
    <dgm:pt modelId="{16A9E039-039F-0945-81E9-6C6AA98A075B}">
      <dgm:prSet phldrT="[Текст]"/>
      <dgm:spPr/>
      <dgm:t>
        <a:bodyPr/>
        <a:lstStyle/>
        <a:p>
          <a:r>
            <a:rPr lang="ru-RU" dirty="0" smtClean="0"/>
            <a:t>Совокупность должностей государственной службы, объединенных схожим функционалом и </a:t>
          </a:r>
          <a:r>
            <a:rPr lang="ru-RU" smtClean="0"/>
            <a:t>характером решаемых задач  </a:t>
          </a:r>
          <a:endParaRPr lang="ru-RU" dirty="0"/>
        </a:p>
      </dgm:t>
    </dgm:pt>
    <dgm:pt modelId="{D6632E91-6403-4441-997D-DEB7B155A75B}" type="parTrans" cxnId="{F1BDC9CF-885A-C94E-9291-07C1C16D54E9}">
      <dgm:prSet/>
      <dgm:spPr/>
      <dgm:t>
        <a:bodyPr/>
        <a:lstStyle/>
        <a:p>
          <a:endParaRPr lang="ru-RU"/>
        </a:p>
      </dgm:t>
    </dgm:pt>
    <dgm:pt modelId="{92B66A6C-034B-4D41-9E80-9B1270DAC4B0}" type="sibTrans" cxnId="{F1BDC9CF-885A-C94E-9291-07C1C16D54E9}">
      <dgm:prSet/>
      <dgm:spPr/>
      <dgm:t>
        <a:bodyPr/>
        <a:lstStyle/>
        <a:p>
          <a:endParaRPr lang="ru-RU"/>
        </a:p>
      </dgm:t>
    </dgm:pt>
    <dgm:pt modelId="{A1271207-BCE2-8A41-939B-0F0B21D1DEFB}">
      <dgm:prSet phldrT="[Текст]" custT="1"/>
      <dgm:spPr/>
      <dgm:t>
        <a:bodyPr/>
        <a:lstStyle/>
        <a:p>
          <a:r>
            <a:rPr lang="ru-RU" sz="3200" dirty="0" smtClean="0"/>
            <a:t>Функциональные требования  </a:t>
          </a:r>
          <a:endParaRPr lang="ru-RU" sz="3200" dirty="0"/>
        </a:p>
      </dgm:t>
    </dgm:pt>
    <dgm:pt modelId="{59B01F00-D671-D540-9C56-83BE714312E6}" type="parTrans" cxnId="{240015EE-89D2-ED47-994C-CD247BF5EEC6}">
      <dgm:prSet/>
      <dgm:spPr/>
      <dgm:t>
        <a:bodyPr/>
        <a:lstStyle/>
        <a:p>
          <a:endParaRPr lang="ru-RU"/>
        </a:p>
      </dgm:t>
    </dgm:pt>
    <dgm:pt modelId="{A63D3E76-E185-FD42-9587-5988D3C790C7}" type="sibTrans" cxnId="{240015EE-89D2-ED47-994C-CD247BF5EEC6}">
      <dgm:prSet/>
      <dgm:spPr/>
      <dgm:t>
        <a:bodyPr/>
        <a:lstStyle/>
        <a:p>
          <a:endParaRPr lang="ru-RU"/>
        </a:p>
      </dgm:t>
    </dgm:pt>
    <dgm:pt modelId="{F42E29B9-CAD1-2445-B09E-1428959A4F87}">
      <dgm:prSet phldrT="[Текст]"/>
      <dgm:spPr/>
      <dgm:t>
        <a:bodyPr/>
        <a:lstStyle/>
        <a:p>
          <a:r>
            <a:rPr lang="ru-RU" dirty="0" smtClean="0"/>
            <a:t>Совокупность знаний, умений и навыков, необходимых госслужащему для эффективного выполнения поставленных задач по конкретному направлению деятельности </a:t>
          </a:r>
          <a:endParaRPr lang="ru-RU" dirty="0"/>
        </a:p>
      </dgm:t>
    </dgm:pt>
    <dgm:pt modelId="{6577F048-61B3-1B4D-9D2D-1F7984DFA259}" type="parTrans" cxnId="{9A61DB12-8E61-BA44-8F79-175DA0C7146C}">
      <dgm:prSet/>
      <dgm:spPr/>
      <dgm:t>
        <a:bodyPr/>
        <a:lstStyle/>
        <a:p>
          <a:endParaRPr lang="ru-RU"/>
        </a:p>
      </dgm:t>
    </dgm:pt>
    <dgm:pt modelId="{4F401AE5-3A0B-BD44-9F80-3EE3524BCDD9}" type="sibTrans" cxnId="{9A61DB12-8E61-BA44-8F79-175DA0C7146C}">
      <dgm:prSet/>
      <dgm:spPr/>
      <dgm:t>
        <a:bodyPr/>
        <a:lstStyle/>
        <a:p>
          <a:endParaRPr lang="ru-RU"/>
        </a:p>
      </dgm:t>
    </dgm:pt>
    <dgm:pt modelId="{0688ED69-E651-844A-840D-EAAEBFBAAC8B}" type="pres">
      <dgm:prSet presAssocID="{A8C393C8-EFAF-1F4B-9BAD-9BF36ECAD8B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24E754-D644-3A46-BD3D-0873AEFDBC8A}" type="pres">
      <dgm:prSet presAssocID="{A1271207-BCE2-8A41-939B-0F0B21D1DEFB}" presName="boxAndChildren" presStyleCnt="0"/>
      <dgm:spPr/>
    </dgm:pt>
    <dgm:pt modelId="{12E61810-367D-9343-B835-120B4F5776B5}" type="pres">
      <dgm:prSet presAssocID="{A1271207-BCE2-8A41-939B-0F0B21D1DEFB}" presName="parentTextBox" presStyleLbl="node1" presStyleIdx="0" presStyleCnt="2"/>
      <dgm:spPr/>
      <dgm:t>
        <a:bodyPr/>
        <a:lstStyle/>
        <a:p>
          <a:endParaRPr lang="ru-RU"/>
        </a:p>
      </dgm:t>
    </dgm:pt>
    <dgm:pt modelId="{7A08C0E0-0257-614E-A756-C28F565DE726}" type="pres">
      <dgm:prSet presAssocID="{A1271207-BCE2-8A41-939B-0F0B21D1DEFB}" presName="entireBox" presStyleLbl="node1" presStyleIdx="0" presStyleCnt="2"/>
      <dgm:spPr/>
      <dgm:t>
        <a:bodyPr/>
        <a:lstStyle/>
        <a:p>
          <a:endParaRPr lang="ru-RU"/>
        </a:p>
      </dgm:t>
    </dgm:pt>
    <dgm:pt modelId="{B419B96C-908E-0240-8A3A-3F2C71D1515A}" type="pres">
      <dgm:prSet presAssocID="{A1271207-BCE2-8A41-939B-0F0B21D1DEFB}" presName="descendantBox" presStyleCnt="0"/>
      <dgm:spPr/>
    </dgm:pt>
    <dgm:pt modelId="{5C03CF6E-FE08-0645-9DDB-9BFAEA4D73E8}" type="pres">
      <dgm:prSet presAssocID="{F42E29B9-CAD1-2445-B09E-1428959A4F87}" presName="childTextBox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873362-9407-464D-8D32-9CDBD3AB478C}" type="pres">
      <dgm:prSet presAssocID="{33328322-3E64-A049-A8DD-4B7B8BA2E915}" presName="sp" presStyleCnt="0"/>
      <dgm:spPr/>
    </dgm:pt>
    <dgm:pt modelId="{C3F96C2C-F52B-4B4A-9F8D-A45D1920323B}" type="pres">
      <dgm:prSet presAssocID="{25C2CAA0-9C97-014B-8858-32BB0DB69686}" presName="arrowAndChildren" presStyleCnt="0"/>
      <dgm:spPr/>
    </dgm:pt>
    <dgm:pt modelId="{26BF1F2B-0739-904E-BEA9-AC21C71003D5}" type="pres">
      <dgm:prSet presAssocID="{25C2CAA0-9C97-014B-8858-32BB0DB69686}" presName="parentTextArrow" presStyleLbl="node1" presStyleIdx="0" presStyleCnt="2"/>
      <dgm:spPr/>
      <dgm:t>
        <a:bodyPr/>
        <a:lstStyle/>
        <a:p>
          <a:endParaRPr lang="ru-RU"/>
        </a:p>
      </dgm:t>
    </dgm:pt>
    <dgm:pt modelId="{26626D2B-95BE-3E4A-A043-7C8A2A10F55A}" type="pres">
      <dgm:prSet presAssocID="{25C2CAA0-9C97-014B-8858-32BB0DB69686}" presName="arrow" presStyleLbl="node1" presStyleIdx="1" presStyleCnt="2"/>
      <dgm:spPr/>
      <dgm:t>
        <a:bodyPr/>
        <a:lstStyle/>
        <a:p>
          <a:endParaRPr lang="ru-RU"/>
        </a:p>
      </dgm:t>
    </dgm:pt>
    <dgm:pt modelId="{24BFBCE6-65E7-DA48-A2BE-93C81431776C}" type="pres">
      <dgm:prSet presAssocID="{25C2CAA0-9C97-014B-8858-32BB0DB69686}" presName="descendantArrow" presStyleCnt="0"/>
      <dgm:spPr/>
    </dgm:pt>
    <dgm:pt modelId="{998639BB-2232-5D4B-87B2-F51AC0C52CCD}" type="pres">
      <dgm:prSet presAssocID="{16A9E039-039F-0945-81E9-6C6AA98A075B}" presName="childTextArrow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8CC768-27D7-41F0-BA78-F9F3F29375BF}" type="presOf" srcId="{16A9E039-039F-0945-81E9-6C6AA98A075B}" destId="{998639BB-2232-5D4B-87B2-F51AC0C52CCD}" srcOrd="0" destOrd="0" presId="urn:microsoft.com/office/officeart/2005/8/layout/process4"/>
    <dgm:cxn modelId="{54B3EA82-1167-4DA3-8DE3-7E6D42CF252A}" type="presOf" srcId="{25C2CAA0-9C97-014B-8858-32BB0DB69686}" destId="{26626D2B-95BE-3E4A-A043-7C8A2A10F55A}" srcOrd="1" destOrd="0" presId="urn:microsoft.com/office/officeart/2005/8/layout/process4"/>
    <dgm:cxn modelId="{F1BDC9CF-885A-C94E-9291-07C1C16D54E9}" srcId="{25C2CAA0-9C97-014B-8858-32BB0DB69686}" destId="{16A9E039-039F-0945-81E9-6C6AA98A075B}" srcOrd="0" destOrd="0" parTransId="{D6632E91-6403-4441-997D-DEB7B155A75B}" sibTransId="{92B66A6C-034B-4D41-9E80-9B1270DAC4B0}"/>
    <dgm:cxn modelId="{9A61DB12-8E61-BA44-8F79-175DA0C7146C}" srcId="{A1271207-BCE2-8A41-939B-0F0B21D1DEFB}" destId="{F42E29B9-CAD1-2445-B09E-1428959A4F87}" srcOrd="0" destOrd="0" parTransId="{6577F048-61B3-1B4D-9D2D-1F7984DFA259}" sibTransId="{4F401AE5-3A0B-BD44-9F80-3EE3524BCDD9}"/>
    <dgm:cxn modelId="{68C5E8C1-E4A6-4F7B-B023-BAF7FD20F04F}" type="presOf" srcId="{F42E29B9-CAD1-2445-B09E-1428959A4F87}" destId="{5C03CF6E-FE08-0645-9DDB-9BFAEA4D73E8}" srcOrd="0" destOrd="0" presId="urn:microsoft.com/office/officeart/2005/8/layout/process4"/>
    <dgm:cxn modelId="{DC2CAAC2-793D-4515-B81F-CE688065328F}" type="presOf" srcId="{25C2CAA0-9C97-014B-8858-32BB0DB69686}" destId="{26BF1F2B-0739-904E-BEA9-AC21C71003D5}" srcOrd="0" destOrd="0" presId="urn:microsoft.com/office/officeart/2005/8/layout/process4"/>
    <dgm:cxn modelId="{864388F9-744C-4544-9D6B-7AA340B3A33A}" type="presOf" srcId="{A1271207-BCE2-8A41-939B-0F0B21D1DEFB}" destId="{7A08C0E0-0257-614E-A756-C28F565DE726}" srcOrd="1" destOrd="0" presId="urn:microsoft.com/office/officeart/2005/8/layout/process4"/>
    <dgm:cxn modelId="{D4981C92-B457-4B94-BA54-EF383008A356}" type="presOf" srcId="{A8C393C8-EFAF-1F4B-9BAD-9BF36ECAD8BC}" destId="{0688ED69-E651-844A-840D-EAAEBFBAAC8B}" srcOrd="0" destOrd="0" presId="urn:microsoft.com/office/officeart/2005/8/layout/process4"/>
    <dgm:cxn modelId="{0BBED938-798D-9D4F-B0AF-974761855210}" srcId="{A8C393C8-EFAF-1F4B-9BAD-9BF36ECAD8BC}" destId="{25C2CAA0-9C97-014B-8858-32BB0DB69686}" srcOrd="0" destOrd="0" parTransId="{E3C0BA43-C584-234E-99F7-6B30FD95A765}" sibTransId="{33328322-3E64-A049-A8DD-4B7B8BA2E915}"/>
    <dgm:cxn modelId="{B4C209F6-C1D7-4626-9CB9-89AE57690EEB}" type="presOf" srcId="{A1271207-BCE2-8A41-939B-0F0B21D1DEFB}" destId="{12E61810-367D-9343-B835-120B4F5776B5}" srcOrd="0" destOrd="0" presId="urn:microsoft.com/office/officeart/2005/8/layout/process4"/>
    <dgm:cxn modelId="{240015EE-89D2-ED47-994C-CD247BF5EEC6}" srcId="{A8C393C8-EFAF-1F4B-9BAD-9BF36ECAD8BC}" destId="{A1271207-BCE2-8A41-939B-0F0B21D1DEFB}" srcOrd="1" destOrd="0" parTransId="{59B01F00-D671-D540-9C56-83BE714312E6}" sibTransId="{A63D3E76-E185-FD42-9587-5988D3C790C7}"/>
    <dgm:cxn modelId="{D26F362D-4AA7-4F79-9476-AFE15A2BF851}" type="presParOf" srcId="{0688ED69-E651-844A-840D-EAAEBFBAAC8B}" destId="{5224E754-D644-3A46-BD3D-0873AEFDBC8A}" srcOrd="0" destOrd="0" presId="urn:microsoft.com/office/officeart/2005/8/layout/process4"/>
    <dgm:cxn modelId="{B1CDB171-6B22-40ED-AE6B-1551447D2814}" type="presParOf" srcId="{5224E754-D644-3A46-BD3D-0873AEFDBC8A}" destId="{12E61810-367D-9343-B835-120B4F5776B5}" srcOrd="0" destOrd="0" presId="urn:microsoft.com/office/officeart/2005/8/layout/process4"/>
    <dgm:cxn modelId="{249EE459-57FF-4338-B24F-D533DBBB70D9}" type="presParOf" srcId="{5224E754-D644-3A46-BD3D-0873AEFDBC8A}" destId="{7A08C0E0-0257-614E-A756-C28F565DE726}" srcOrd="1" destOrd="0" presId="urn:microsoft.com/office/officeart/2005/8/layout/process4"/>
    <dgm:cxn modelId="{DFBC28FC-560C-43E6-8B97-67427006741C}" type="presParOf" srcId="{5224E754-D644-3A46-BD3D-0873AEFDBC8A}" destId="{B419B96C-908E-0240-8A3A-3F2C71D1515A}" srcOrd="2" destOrd="0" presId="urn:microsoft.com/office/officeart/2005/8/layout/process4"/>
    <dgm:cxn modelId="{E26652C4-B2F8-45AA-8D6A-C89051D07DBB}" type="presParOf" srcId="{B419B96C-908E-0240-8A3A-3F2C71D1515A}" destId="{5C03CF6E-FE08-0645-9DDB-9BFAEA4D73E8}" srcOrd="0" destOrd="0" presId="urn:microsoft.com/office/officeart/2005/8/layout/process4"/>
    <dgm:cxn modelId="{2922AF29-0A1B-41B1-8875-1AF6640FB477}" type="presParOf" srcId="{0688ED69-E651-844A-840D-EAAEBFBAAC8B}" destId="{D2873362-9407-464D-8D32-9CDBD3AB478C}" srcOrd="1" destOrd="0" presId="urn:microsoft.com/office/officeart/2005/8/layout/process4"/>
    <dgm:cxn modelId="{8623BFC6-383F-4648-A365-707DC5056AD6}" type="presParOf" srcId="{0688ED69-E651-844A-840D-EAAEBFBAAC8B}" destId="{C3F96C2C-F52B-4B4A-9F8D-A45D1920323B}" srcOrd="2" destOrd="0" presId="urn:microsoft.com/office/officeart/2005/8/layout/process4"/>
    <dgm:cxn modelId="{C9307E49-7BD4-44C8-A08C-2DD8628566A9}" type="presParOf" srcId="{C3F96C2C-F52B-4B4A-9F8D-A45D1920323B}" destId="{26BF1F2B-0739-904E-BEA9-AC21C71003D5}" srcOrd="0" destOrd="0" presId="urn:microsoft.com/office/officeart/2005/8/layout/process4"/>
    <dgm:cxn modelId="{AF0DBDAA-4231-4C85-A8DE-07957008860D}" type="presParOf" srcId="{C3F96C2C-F52B-4B4A-9F8D-A45D1920323B}" destId="{26626D2B-95BE-3E4A-A043-7C8A2A10F55A}" srcOrd="1" destOrd="0" presId="urn:microsoft.com/office/officeart/2005/8/layout/process4"/>
    <dgm:cxn modelId="{65C02999-B6C3-4924-AB95-3B794EC32502}" type="presParOf" srcId="{C3F96C2C-F52B-4B4A-9F8D-A45D1920323B}" destId="{24BFBCE6-65E7-DA48-A2BE-93C81431776C}" srcOrd="2" destOrd="0" presId="urn:microsoft.com/office/officeart/2005/8/layout/process4"/>
    <dgm:cxn modelId="{FEF9C5AD-F902-4DC5-8B81-BC678ED62AA1}" type="presParOf" srcId="{24BFBCE6-65E7-DA48-A2BE-93C81431776C}" destId="{998639BB-2232-5D4B-87B2-F51AC0C52CC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08C0E0-0257-614E-A756-C28F565DE726}">
      <dsp:nvSpPr>
        <dsp:cNvPr id="0" name=""/>
        <dsp:cNvSpPr/>
      </dsp:nvSpPr>
      <dsp:spPr>
        <a:xfrm>
          <a:off x="0" y="3122620"/>
          <a:ext cx="8652971" cy="2048777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</a:schemeClr>
              <a:schemeClr val="accent1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Функциональные требования  </a:t>
          </a:r>
          <a:endParaRPr lang="ru-RU" sz="3200" kern="1200" dirty="0"/>
        </a:p>
      </dsp:txBody>
      <dsp:txXfrm>
        <a:off x="0" y="3122620"/>
        <a:ext cx="8652971" cy="1106339"/>
      </dsp:txXfrm>
    </dsp:sp>
    <dsp:sp modelId="{5C03CF6E-FE08-0645-9DDB-9BFAEA4D73E8}">
      <dsp:nvSpPr>
        <dsp:cNvPr id="0" name=""/>
        <dsp:cNvSpPr/>
      </dsp:nvSpPr>
      <dsp:spPr>
        <a:xfrm>
          <a:off x="0" y="4187984"/>
          <a:ext cx="8652971" cy="94243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Совокупность знаний, умений и навыков, необходимых госслужащему для эффективного выполнения поставленных задач по конкретному направлению деятельности </a:t>
          </a:r>
          <a:endParaRPr lang="ru-RU" sz="2100" kern="1200" dirty="0"/>
        </a:p>
      </dsp:txBody>
      <dsp:txXfrm>
        <a:off x="0" y="4187984"/>
        <a:ext cx="8652971" cy="942437"/>
      </dsp:txXfrm>
    </dsp:sp>
    <dsp:sp modelId="{26626D2B-95BE-3E4A-A043-7C8A2A10F55A}">
      <dsp:nvSpPr>
        <dsp:cNvPr id="0" name=""/>
        <dsp:cNvSpPr/>
      </dsp:nvSpPr>
      <dsp:spPr>
        <a:xfrm rot="10800000">
          <a:off x="0" y="2332"/>
          <a:ext cx="8652971" cy="3151019"/>
        </a:xfrm>
        <a:prstGeom prst="upArrowCallou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</a:schemeClr>
              <a:schemeClr val="accent1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Направления деятельности </a:t>
          </a:r>
          <a:endParaRPr lang="ru-RU" sz="3200" kern="1200" dirty="0"/>
        </a:p>
      </dsp:txBody>
      <dsp:txXfrm rot="-10800000">
        <a:off x="0" y="2332"/>
        <a:ext cx="8652971" cy="1106007"/>
      </dsp:txXfrm>
    </dsp:sp>
    <dsp:sp modelId="{998639BB-2232-5D4B-87B2-F51AC0C52CCD}">
      <dsp:nvSpPr>
        <dsp:cNvPr id="0" name=""/>
        <dsp:cNvSpPr/>
      </dsp:nvSpPr>
      <dsp:spPr>
        <a:xfrm>
          <a:off x="0" y="1108340"/>
          <a:ext cx="8652971" cy="94215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Совокупность должностей государственной службы, объединенных схожим функционалом и </a:t>
          </a:r>
          <a:r>
            <a:rPr lang="ru-RU" sz="2100" kern="1200" smtClean="0"/>
            <a:t>характером решаемых задач  </a:t>
          </a:r>
          <a:endParaRPr lang="ru-RU" sz="2100" kern="1200" dirty="0"/>
        </a:p>
      </dsp:txBody>
      <dsp:txXfrm>
        <a:off x="0" y="1108340"/>
        <a:ext cx="8652971" cy="942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031634-D495-4E9C-B74D-B22AE2B055C5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8F934-C06E-49E7-B29E-0FDFF9915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007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2579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smtClean="0">
                <a:latin typeface="Arial" pitchFamily="34" charset="0"/>
              </a:rPr>
              <a:t>Кадровая политика как социальное явление, Капустин В.Б.</a:t>
            </a:r>
          </a:p>
        </p:txBody>
      </p:sp>
      <p:sp>
        <p:nvSpPr>
          <p:cNvPr id="1525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3A57A2D9-A7BB-42F4-91DD-09CF6A714D76}" type="slidenum">
              <a:rPr lang="ru-RU" smtClean="0">
                <a:latin typeface="Arial" pitchFamily="34" charset="0"/>
              </a:rPr>
              <a:pPr eaLnBrk="1" hangingPunct="1"/>
              <a:t>13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>
              <a:latin typeface="Arial" pitchFamily="34" charset="0"/>
            </a:endParaRPr>
          </a:p>
        </p:txBody>
      </p:sp>
      <p:sp>
        <p:nvSpPr>
          <p:cNvPr id="1638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EB859420-4D46-4621-A553-6E9F94748427}" type="slidenum">
              <a:rPr lang="ru-RU" smtClean="0">
                <a:latin typeface="Arial" pitchFamily="34" charset="0"/>
              </a:rPr>
              <a:pPr eaLnBrk="1" hangingPunct="1"/>
              <a:t>22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7939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>
              <a:latin typeface="Arial" pitchFamily="34" charset="0"/>
            </a:endParaRPr>
          </a:p>
        </p:txBody>
      </p:sp>
      <p:sp>
        <p:nvSpPr>
          <p:cNvPr id="1679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C1C90DDB-13F6-4E8D-958D-C2E81D80E620}" type="slidenum">
              <a:rPr lang="ru-RU" smtClean="0">
                <a:latin typeface="Arial" pitchFamily="34" charset="0"/>
              </a:rPr>
              <a:pPr eaLnBrk="1" hangingPunct="1"/>
              <a:t>23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203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 smtClean="0">
              <a:latin typeface="Arial" pitchFamily="34" charset="0"/>
            </a:endParaRPr>
          </a:p>
        </p:txBody>
      </p:sp>
      <p:sp>
        <p:nvSpPr>
          <p:cNvPr id="1720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B793C3A4-7F8A-4AD4-836D-3E653397F161}" type="slidenum">
              <a:rPr lang="ru-RU" smtClean="0">
                <a:latin typeface="Arial" pitchFamily="34" charset="0"/>
              </a:rPr>
              <a:pPr eaLnBrk="1" hangingPunct="1"/>
              <a:t>24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44450"/>
            <a:ext cx="8101012" cy="12239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B5C1D-2F58-410E-9218-82B0077DC0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074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www.rags.ru/index.php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9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0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1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Материалы</a:t>
            </a:r>
            <a:r>
              <a:rPr lang="en-US" dirty="0" smtClean="0"/>
              <a:t> </a:t>
            </a:r>
            <a:r>
              <a:rPr lang="ru-RU" dirty="0" smtClean="0"/>
              <a:t>к лекции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Кадровая политика и кадровая безопасность России</a:t>
            </a:r>
            <a:endParaRPr lang="ru-RU" dirty="0"/>
          </a:p>
        </p:txBody>
      </p:sp>
      <p:pic>
        <p:nvPicPr>
          <p:cNvPr id="5" name="Picture 5" descr="rags8a">
            <a:hlinkClick r:id="rId2" tooltip="Главная страница"/>
          </p:cNvPr>
          <p:cNvPicPr>
            <a:picLocks noChangeAspect="1" noChangeArrowheads="1" noCrop="1"/>
          </p:cNvPicPr>
          <p:nvPr/>
        </p:nvPicPr>
        <p:blipFill>
          <a:blip r:embed="rId3">
            <a:lum bright="-24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12382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42975" y="6021288"/>
            <a:ext cx="4637137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</a:rPr>
              <a:t>www.igsup.rane.ru</a:t>
            </a:r>
            <a:endParaRPr lang="ru-RU" sz="3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99792" y="692696"/>
            <a:ext cx="4104456" cy="50405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А.И.ТУРЧИНОВ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09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>
                <a:solidFill>
                  <a:srgbClr val="0070C0"/>
                </a:solidFill>
                <a:latin typeface="Times New Roman" pitchFamily="18" charset="0"/>
              </a:rPr>
              <a:t>Кадровый потенциал как </a:t>
            </a:r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</a:rPr>
              <a:t>ценность</a:t>
            </a:r>
            <a:endParaRPr lang="ru-RU" sz="4000" dirty="0">
              <a:latin typeface="Times New Roman" pitchFamily="18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solidFill>
            <a:schemeClr val="tx2">
              <a:lumMod val="90000"/>
            </a:schemeClr>
          </a:solidFill>
        </p:spPr>
        <p:txBody>
          <a:bodyPr>
            <a:normAutofit/>
          </a:bodyPr>
          <a:lstStyle/>
          <a:p>
            <a:pPr algn="ctr" eaLnBrk="1" hangingPunct="1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</a:rPr>
              <a:t>В-третьих,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</a:rPr>
              <a:t> в условиях глобализации кадровый потенциал становится объектом внимания и желанной ценностью, которая может быть включена и востребована в различных сферах зарубежных стран. </a:t>
            </a:r>
          </a:p>
          <a:p>
            <a:pPr algn="ctr" eaLnBrk="1" hangingPunct="1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</a:rPr>
              <a:t>В-четвертых,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</a:rPr>
              <a:t> в условиях открытости общества кадровый потенциал развивается не только с учетом управляемой специализации страны, но и унифицируется под стандарты промышленно развитых стран.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1517E3B-1AB3-4102-A2F1-8F1BDF91D0B6}" type="slidenum">
              <a:rPr lang="ru-RU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>
                <a:solidFill>
                  <a:srgbClr val="0070C0"/>
                </a:solidFill>
                <a:latin typeface="Times New Roman" pitchFamily="18" charset="0"/>
              </a:rPr>
              <a:t>Кадровый потенциал как </a:t>
            </a:r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</a:rPr>
              <a:t>ценность</a:t>
            </a:r>
            <a:endParaRPr lang="ru-RU" sz="4000" dirty="0">
              <a:latin typeface="Times New Roman" pitchFamily="18" charset="0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solidFill>
            <a:schemeClr val="tx2">
              <a:lumMod val="90000"/>
            </a:schemeClr>
          </a:solidFill>
        </p:spPr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</a:rPr>
              <a:t>В-пятых, 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</a:rPr>
              <a:t>кадровый потенциал России  в последние полтора десятилетия оказался  без должного государственного внимания и, прежде всего, с точки зрения оценки адекватности потребностям социально-экономического развития и востребования в своей собственной стране.  В результате Россия ежегодно несет колоссальные потери от непрекращающегося выезда высококвалифицированных специалистов в другие страны.</a:t>
            </a:r>
          </a:p>
          <a:p>
            <a:pPr eaLnBrk="1" hangingPunct="1"/>
            <a:endParaRPr lang="ru-RU" sz="2800" dirty="0" smtClean="0">
              <a:latin typeface="Times New Roman" pitchFamily="18" charset="0"/>
            </a:endParaRPr>
          </a:p>
          <a:p>
            <a:pPr eaLnBrk="1" hangingPunct="1"/>
            <a:endParaRPr lang="ru-RU" sz="2800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09E44EE-12C7-42ED-B55F-06C9278D13D4}" type="slidenum">
              <a:rPr lang="ru-RU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55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12192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Уровни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КП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0835" name="Rectangle 3"/>
          <p:cNvSpPr>
            <a:spLocks noGrp="1" noChangeArrowheads="1"/>
          </p:cNvSpPr>
          <p:nvPr>
            <p:ph idx="1"/>
          </p:nvPr>
        </p:nvSpPr>
        <p:spPr>
          <a:solidFill>
            <a:schemeClr val="accent6">
              <a:lumMod val="75000"/>
            </a:schemeClr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dirty="0" smtClean="0"/>
              <a:t>   </a:t>
            </a:r>
            <a:r>
              <a:rPr lang="ru-RU" sz="3200" dirty="0" smtClean="0"/>
              <a:t>Государственная КП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3200" dirty="0" smtClean="0"/>
              <a:t>	- ГКП Российской Федерации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3200" dirty="0" smtClean="0"/>
              <a:t>	- ГКП субъекта Российской Федерации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3200" dirty="0" smtClean="0"/>
              <a:t>   - КП в органах государственной  власти</a:t>
            </a:r>
          </a:p>
          <a:p>
            <a:pPr eaLnBrk="1" hangingPunct="1">
              <a:lnSpc>
                <a:spcPct val="90000"/>
              </a:lnSpc>
            </a:pPr>
            <a:r>
              <a:rPr lang="ru-RU" sz="3200" dirty="0" smtClean="0"/>
              <a:t>   Кадровая политика ОМСУ</a:t>
            </a:r>
          </a:p>
          <a:p>
            <a:pPr eaLnBrk="1" hangingPunct="1">
              <a:lnSpc>
                <a:spcPct val="90000"/>
              </a:lnSpc>
            </a:pPr>
            <a:r>
              <a:rPr lang="ru-RU" sz="3200" dirty="0" smtClean="0"/>
              <a:t>   Кадровая политика хозяйствующих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3200" dirty="0" smtClean="0"/>
              <a:t>      субъектов </a:t>
            </a:r>
          </a:p>
          <a:p>
            <a:pPr eaLnBrk="1" hangingPunct="1">
              <a:lnSpc>
                <a:spcPct val="90000"/>
              </a:lnSpc>
            </a:pPr>
            <a:r>
              <a:rPr lang="ru-RU" sz="3200" dirty="0" smtClean="0"/>
              <a:t>   Кадровая политика иных субъектов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3200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8272AE7-AC2C-4D5B-9EFC-E9A853A7C107}" type="slidenum">
              <a:rPr lang="ru-RU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682624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142875"/>
            <a:ext cx="8929687" cy="1171575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pPr algn="ctr" eaLnBrk="1" hangingPunct="1">
              <a:defRPr/>
            </a:pP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Виды КП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214313" y="1357313"/>
            <a:ext cx="8715375" cy="5143500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b="1" dirty="0" smtClean="0"/>
              <a:t>Кадровая политика в государственных и муниципальных органах власти;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b="1" dirty="0" smtClean="0"/>
              <a:t>Кадровая политика в государственных и муниципальных предприятиях, организациях и учреждениях;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b="1" dirty="0" smtClean="0"/>
              <a:t>Кадровая политика в коммерческих и некоммерческих организациях;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b="1" dirty="0" smtClean="0"/>
              <a:t>Кадровая политика в общественных организациях;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b="1" dirty="0" smtClean="0"/>
              <a:t>Кадровая политика в политических партиях;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b="1" dirty="0" smtClean="0"/>
              <a:t>Кадровая политика в неформальных социумах;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b="1" dirty="0" smtClean="0"/>
              <a:t>и другие.</a:t>
            </a:r>
          </a:p>
        </p:txBody>
      </p:sp>
    </p:spTree>
    <p:extLst>
      <p:ext uri="{BB962C8B-B14F-4D97-AF65-F5344CB8AC3E}">
        <p14:creationId xmlns:p14="http://schemas.microsoft.com/office/powerpoint/2010/main" val="156967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987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987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dirty="0" smtClean="0">
                <a:solidFill>
                  <a:schemeClr val="accent6">
                    <a:lumMod val="75000"/>
                  </a:schemeClr>
                </a:solidFill>
              </a:rPr>
              <a:t>ГКП</a:t>
            </a:r>
            <a:endParaRPr lang="ru-RU" sz="5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8003" name="Rectangle 3"/>
          <p:cNvSpPr>
            <a:spLocks noGrp="1" noChangeArrowheads="1"/>
          </p:cNvSpPr>
          <p:nvPr>
            <p:ph idx="1"/>
          </p:nvPr>
        </p:nvSpPr>
        <p:spPr>
          <a:solidFill>
            <a:schemeClr val="accent6">
              <a:lumMod val="75000"/>
            </a:schemeClr>
          </a:solidFill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 smtClean="0"/>
              <a:t>   </a:t>
            </a:r>
            <a:r>
              <a:rPr lang="ru-RU" sz="3600" dirty="0" smtClean="0"/>
              <a:t>В условиях многообразия форм  собственности и </a:t>
            </a:r>
            <a:r>
              <a:rPr lang="ru-RU" sz="3600" dirty="0" err="1" smtClean="0"/>
              <a:t>многосубъектности</a:t>
            </a:r>
            <a:r>
              <a:rPr lang="ru-RU" sz="3600" dirty="0" smtClean="0"/>
              <a:t> КП государство ограничивает сферу регулирования процессов воспроизводства и востребования кадрового потенциала.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3600" dirty="0" smtClean="0"/>
              <a:t>	В сфере ГКП остаются наиболее общие виды деятельности (объекты регулирования).	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0B67EAB-1510-44B8-B374-C7A6F791328B}" type="slidenum">
              <a:rPr lang="ru-RU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17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8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800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89D9A4-CDE9-4EBF-8D3F-A6313F7E11BF}" type="slidenum">
              <a:rPr lang="ru-RU"/>
              <a:pPr>
                <a:defRPr/>
              </a:pPr>
              <a:t>15</a:t>
            </a:fld>
            <a:endParaRPr lang="ru-RU"/>
          </a:p>
        </p:txBody>
      </p:sp>
      <p:sp>
        <p:nvSpPr>
          <p:cNvPr id="48131" name="Rectangle 2"/>
          <p:cNvSpPr>
            <a:spLocks noChangeArrowheads="1"/>
          </p:cNvSpPr>
          <p:nvPr/>
        </p:nvSpPr>
        <p:spPr bwMode="auto">
          <a:xfrm>
            <a:off x="1908175" y="188913"/>
            <a:ext cx="5616575" cy="10080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CCFF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Структура объектов КП</a:t>
            </a:r>
          </a:p>
        </p:txBody>
      </p:sp>
      <p:sp>
        <p:nvSpPr>
          <p:cNvPr id="71684" name="Rectangle 3"/>
          <p:cNvSpPr>
            <a:spLocks noChangeArrowheads="1"/>
          </p:cNvSpPr>
          <p:nvPr/>
        </p:nvSpPr>
        <p:spPr bwMode="auto">
          <a:xfrm>
            <a:off x="1866900" y="1425575"/>
            <a:ext cx="5675313" cy="323850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>
                <a:latin typeface="Arial" pitchFamily="34" charset="0"/>
              </a:rPr>
              <a:t>Государство</a:t>
            </a:r>
          </a:p>
        </p:txBody>
      </p:sp>
      <p:sp>
        <p:nvSpPr>
          <p:cNvPr id="48133" name="Rectangle 4"/>
          <p:cNvSpPr>
            <a:spLocks noChangeArrowheads="1"/>
          </p:cNvSpPr>
          <p:nvPr/>
        </p:nvSpPr>
        <p:spPr bwMode="auto">
          <a:xfrm>
            <a:off x="347663" y="1916113"/>
            <a:ext cx="2592387" cy="143986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latin typeface="Arial" pitchFamily="34" charset="0"/>
              </a:rPr>
              <a:t>Кадры, кадровый </a:t>
            </a:r>
          </a:p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latin typeface="Arial" pitchFamily="34" charset="0"/>
              </a:rPr>
              <a:t>потенциал системы </a:t>
            </a:r>
          </a:p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latin typeface="Arial" pitchFamily="34" charset="0"/>
              </a:rPr>
              <a:t>ГМУ</a:t>
            </a:r>
          </a:p>
        </p:txBody>
      </p:sp>
      <p:sp>
        <p:nvSpPr>
          <p:cNvPr id="48134" name="Rectangle 5"/>
          <p:cNvSpPr>
            <a:spLocks noChangeArrowheads="1"/>
          </p:cNvSpPr>
          <p:nvPr/>
        </p:nvSpPr>
        <p:spPr bwMode="auto">
          <a:xfrm>
            <a:off x="3225800" y="1922463"/>
            <a:ext cx="2520950" cy="14398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latin typeface="Arial" pitchFamily="34" charset="0"/>
              </a:rPr>
              <a:t>Кадровый потенциал</a:t>
            </a:r>
          </a:p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latin typeface="Arial" pitchFamily="34" charset="0"/>
              </a:rPr>
              <a:t>государственных </a:t>
            </a:r>
          </a:p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latin typeface="Arial" pitchFamily="34" charset="0"/>
              </a:rPr>
              <a:t>предприятий и </a:t>
            </a:r>
          </a:p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latin typeface="Arial" pitchFamily="34" charset="0"/>
              </a:rPr>
              <a:t>организаций</a:t>
            </a:r>
          </a:p>
        </p:txBody>
      </p:sp>
      <p:sp>
        <p:nvSpPr>
          <p:cNvPr id="48135" name="Rectangle 6"/>
          <p:cNvSpPr>
            <a:spLocks noChangeArrowheads="1"/>
          </p:cNvSpPr>
          <p:nvPr/>
        </p:nvSpPr>
        <p:spPr bwMode="auto">
          <a:xfrm>
            <a:off x="6084888" y="1922463"/>
            <a:ext cx="2592387" cy="14414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latin typeface="Arial" pitchFamily="34" charset="0"/>
              </a:rPr>
              <a:t>Кадры в АО с </a:t>
            </a:r>
          </a:p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latin typeface="Arial" pitchFamily="34" charset="0"/>
              </a:rPr>
              <a:t>контрольным и</a:t>
            </a:r>
          </a:p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latin typeface="Arial" pitchFamily="34" charset="0"/>
              </a:rPr>
              <a:t>зависимым</a:t>
            </a:r>
          </a:p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latin typeface="Arial" pitchFamily="34" charset="0"/>
              </a:rPr>
              <a:t>пакетом акций</a:t>
            </a:r>
          </a:p>
        </p:txBody>
      </p:sp>
      <p:sp>
        <p:nvSpPr>
          <p:cNvPr id="71688" name="Rectangle 7"/>
          <p:cNvSpPr>
            <a:spLocks noChangeArrowheads="1"/>
          </p:cNvSpPr>
          <p:nvPr/>
        </p:nvSpPr>
        <p:spPr bwMode="auto">
          <a:xfrm>
            <a:off x="1619250" y="5229225"/>
            <a:ext cx="5400675" cy="6477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>
                <a:latin typeface="Arial" pitchFamily="34" charset="0"/>
              </a:rPr>
              <a:t>Другие субъекты КП</a:t>
            </a:r>
          </a:p>
        </p:txBody>
      </p:sp>
      <p:sp>
        <p:nvSpPr>
          <p:cNvPr id="48137" name="Rectangle 8"/>
          <p:cNvSpPr>
            <a:spLocks noChangeArrowheads="1"/>
          </p:cNvSpPr>
          <p:nvPr/>
        </p:nvSpPr>
        <p:spPr bwMode="auto">
          <a:xfrm>
            <a:off x="1187450" y="6021388"/>
            <a:ext cx="6337300" cy="6492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dirty="0">
                <a:solidFill>
                  <a:srgbClr val="000000"/>
                </a:solidFill>
                <a:latin typeface="Arial" pitchFamily="34" charset="0"/>
              </a:rPr>
              <a:t>Кадры </a:t>
            </a:r>
          </a:p>
        </p:txBody>
      </p:sp>
      <p:sp>
        <p:nvSpPr>
          <p:cNvPr id="48138" name="Rectangle 9"/>
          <p:cNvSpPr>
            <a:spLocks noChangeArrowheads="1"/>
          </p:cNvSpPr>
          <p:nvPr/>
        </p:nvSpPr>
        <p:spPr bwMode="auto">
          <a:xfrm>
            <a:off x="527050" y="4673600"/>
            <a:ext cx="7920038" cy="431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latin typeface="Arial" pitchFamily="34" charset="0"/>
              </a:rPr>
              <a:t>Кадровый потенциал общества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85850" y="3425825"/>
            <a:ext cx="6854825" cy="1181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rgbClr val="0070C0"/>
                </a:solidFill>
              </a:rPr>
              <a:t>Кадровый потенциал отдельных социальных групп, нуждающихся в особой опеке государства </a:t>
            </a:r>
            <a:r>
              <a:rPr lang="ru-RU" dirty="0">
                <a:solidFill>
                  <a:srgbClr val="0070C0"/>
                </a:solidFill>
              </a:rPr>
              <a:t>(инвалиды, молодежь, женщины, этнические группы, мигранты)</a:t>
            </a:r>
          </a:p>
        </p:txBody>
      </p:sp>
    </p:spTree>
    <p:extLst>
      <p:ext uri="{BB962C8B-B14F-4D97-AF65-F5344CB8AC3E}">
        <p14:creationId xmlns:p14="http://schemas.microsoft.com/office/powerpoint/2010/main" val="410440380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dirty="0">
                <a:solidFill>
                  <a:schemeClr val="accent6">
                    <a:lumMod val="50000"/>
                  </a:schemeClr>
                </a:solidFill>
              </a:rPr>
              <a:t>Роль ГКП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idx="1"/>
          </p:nvPr>
        </p:nvSpPr>
        <p:spPr>
          <a:solidFill>
            <a:schemeClr val="accent6">
              <a:lumMod val="50000"/>
            </a:schemeClr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Разработка принципов формирования и развития кадрового потенциала общества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Разработка принципов и экономических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 smtClean="0"/>
              <a:t>    механизмов востребования кадрового потенциала общества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Разработка механизмов защиты общества от непрофессионализма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Формирование механизмов защиты интересов граждан, занятых в профессиональных видах деятельности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Разработка экономических механизмов распределения кадрового потенциала с целью сохранения условий поддержания и сохранения единого социокультурного пространства.</a:t>
            </a:r>
          </a:p>
          <a:p>
            <a:pPr eaLnBrk="1" hangingPunct="1">
              <a:lnSpc>
                <a:spcPct val="80000"/>
              </a:lnSpc>
            </a:pPr>
            <a:endParaRPr lang="ru-RU" sz="2400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46A9B1E-48C3-4EC8-86F6-39C0211FCD23}" type="slidenum">
              <a:rPr lang="ru-RU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33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9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7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/>
              <a:t>Положения Конституции РФ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1600" smtClean="0"/>
              <a:t>Ст.7. ч.1. Российская Федерация – социальное государство, политика которого направлена на создание условий, обеспечивающих достойную жизнь и свободное развитие человека.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1600" smtClean="0"/>
              <a:t>Ст. 19.ч.3. Мужчина и женщина имеют равные права и свободы и равные возможности для их реализации.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1600" smtClean="0"/>
              <a:t>Ст.34.ч.1. Каждый имеет право на свободное использование своих способностей и имущества для предпринимательской и иной не запрещенной законом экономической деятельности.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1600" smtClean="0"/>
              <a:t>Ст.37.ч.1. Труд свободен. Каждый имеет право свободно распоряжаться своими способностями к труду, выбирать род деятельности и профессию.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1600" smtClean="0"/>
              <a:t>Ст. 37.ч.2. Принудительный труд запрещен.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1600" smtClean="0"/>
              <a:t>Ст. 43. ч.1. Каждый имеет право на образование.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1600" smtClean="0"/>
              <a:t>Ст. 43. ч.5. Российская Федерация устанавливает федеральные государственные образовательные стандарты, поддерживает различные формы образования и самообразования.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1600" smtClean="0"/>
              <a:t>Ст. 44. ч.1. Каждому гарантируется свобода литературного, художественного, научного, технического и других видов творчества, преподавания. Интеллектуальная собственность охраняется законом.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160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DC173FD-7B02-4F7C-82BA-55FD0490A8EE}" type="slidenum">
              <a:rPr lang="ru-RU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94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6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Основные направления ГКП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E2A939-40EE-44E8-94BB-FF056A3DA93B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sp>
        <p:nvSpPr>
          <p:cNvPr id="84996" name="TextBox 3"/>
          <p:cNvSpPr txBox="1">
            <a:spLocks noChangeArrowheads="1"/>
          </p:cNvSpPr>
          <p:nvPr/>
        </p:nvSpPr>
        <p:spPr bwMode="auto">
          <a:xfrm>
            <a:off x="539750" y="1600200"/>
            <a:ext cx="8135938" cy="467820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sz="2000" dirty="0" smtClean="0"/>
              <a:t>	Разработка </a:t>
            </a:r>
            <a:r>
              <a:rPr lang="ru-RU" sz="2000" dirty="0"/>
              <a:t>механизмов реализации равных прав граждан по свободному распоряжению и использованию  своих способностей</a:t>
            </a:r>
          </a:p>
          <a:p>
            <a:pPr eaLnBrk="1" hangingPunct="1"/>
            <a:r>
              <a:rPr lang="ru-RU" sz="2000" dirty="0" smtClean="0"/>
              <a:t>	Развитие </a:t>
            </a:r>
            <a:r>
              <a:rPr lang="ru-RU" sz="2000" dirty="0"/>
              <a:t>системы профессионального обучения граждан</a:t>
            </a:r>
          </a:p>
          <a:p>
            <a:pPr eaLnBrk="1" hangingPunct="1"/>
            <a:r>
              <a:rPr lang="ru-RU" sz="2000" dirty="0" smtClean="0"/>
              <a:t>	Разработка </a:t>
            </a:r>
            <a:r>
              <a:rPr lang="ru-RU" sz="2000" dirty="0"/>
              <a:t>и развитие системы профессиональной ориентации граждан</a:t>
            </a:r>
          </a:p>
          <a:p>
            <a:pPr eaLnBrk="1" hangingPunct="1"/>
            <a:r>
              <a:rPr lang="ru-RU" sz="2000" dirty="0" smtClean="0"/>
              <a:t>	Разработка </a:t>
            </a:r>
            <a:r>
              <a:rPr lang="ru-RU" sz="2000" dirty="0"/>
              <a:t>правовых механизмов и протекционистских мер по отношению к собственному кадровому потенциалу</a:t>
            </a:r>
          </a:p>
          <a:p>
            <a:pPr eaLnBrk="1" hangingPunct="1"/>
            <a:r>
              <a:rPr lang="ru-RU" sz="2000" dirty="0" smtClean="0"/>
              <a:t>	Развитие </a:t>
            </a:r>
            <a:r>
              <a:rPr lang="ru-RU" sz="2000" dirty="0"/>
              <a:t>системы подготовки  профессионального обучения  иностранных граждан</a:t>
            </a:r>
          </a:p>
          <a:p>
            <a:pPr eaLnBrk="1" hangingPunct="1"/>
            <a:r>
              <a:rPr lang="ru-RU" sz="2000" dirty="0" smtClean="0"/>
              <a:t>	Создание </a:t>
            </a:r>
            <a:r>
              <a:rPr lang="ru-RU" sz="2000" dirty="0"/>
              <a:t>системы </a:t>
            </a:r>
            <a:r>
              <a:rPr lang="ru-RU" sz="2000" dirty="0" err="1"/>
              <a:t>меритократических</a:t>
            </a:r>
            <a:r>
              <a:rPr lang="ru-RU" sz="2000" dirty="0"/>
              <a:t> механизмов для кадрового потенциала общества в различных сферах профессиональной деятельности</a:t>
            </a:r>
          </a:p>
          <a:p>
            <a:pPr eaLnBrk="1" hangingPunct="1"/>
            <a:endParaRPr lang="ru-RU" sz="2000" dirty="0"/>
          </a:p>
          <a:p>
            <a:pPr eaLnBrk="1" hangingPunct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710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Актуальная проблема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700808"/>
            <a:ext cx="8280920" cy="4536504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 smtClean="0"/>
          </a:p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В 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ближайшее время предстоит найти системный подход и разработать комплекс эффективных мер, направленных на 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оптимизацию: 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рынка труда, структуры кадрового потенциала, миграционных процессов, а также устранения негативных и опасных тенденций монополизации видов деятельности особенно в депрессивных регионах. </a:t>
            </a:r>
            <a:br>
              <a:rPr lang="ru-RU" sz="3200" dirty="0">
                <a:solidFill>
                  <a:schemeClr val="accent6">
                    <a:lumMod val="50000"/>
                  </a:schemeClr>
                </a:solidFill>
              </a:rPr>
            </a:b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4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</a:rPr>
              <a:t>Введение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3600" dirty="0" smtClean="0">
                <a:latin typeface="Times New Roman" pitchFamily="18" charset="0"/>
              </a:rPr>
              <a:t>Динамичное развитие общества  во многом определяется качеством управления  и качеством формирования и востребования профессиональных возможностей человека в обществе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800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3600" dirty="0" smtClean="0">
                <a:latin typeface="Times New Roman" pitchFamily="18" charset="0"/>
              </a:rPr>
              <a:t>В настоящее время требуется смена национальной парадигмы по отношению к человеку вообще, кадровому потенциалу </a:t>
            </a:r>
            <a:r>
              <a:rPr lang="ru-RU" sz="3600" dirty="0" smtClean="0">
                <a:latin typeface="Times New Roman" pitchFamily="18" charset="0"/>
              </a:rPr>
              <a:t>общества, </a:t>
            </a:r>
            <a:r>
              <a:rPr lang="ru-RU" sz="3600" dirty="0" smtClean="0">
                <a:latin typeface="Times New Roman" pitchFamily="18" charset="0"/>
              </a:rPr>
              <a:t>организации, в частности.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3600" dirty="0" smtClean="0">
                <a:latin typeface="Times New Roman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800" dirty="0" smtClean="0"/>
              <a:t> 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8229600" y="6473952"/>
            <a:ext cx="758952" cy="2468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3A40FC8-09C0-457E-9F5A-E71617BFB7C1}" type="slidenum">
              <a:rPr lang="ru-RU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9233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7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548680"/>
            <a:ext cx="8280920" cy="58326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Одним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из возможных направлений поиска должна стать стратегия государства по воспроизводству и востребованию кадрового потенциала страны, регионов России. 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ГКП 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должна быть обоснованной и обеспечивать устойчивое социально-экономическое развитие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общества (регионов),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создавать условия для свободного распоряжения гражданами своих способностей к труду, выбирать род деятельности и профессию в своей стране, формировать конкурентные преимущества в условиях глобализации рынков труда и острой борьбы за интеллектуальный потенциал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человека.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rgbClr val="00B0F0"/>
                </a:solidFill>
              </a:rPr>
              <a:t>Системное решение –Концепция ГКП РФ</a:t>
            </a:r>
            <a:r>
              <a:rPr lang="ru-RU" sz="2400" dirty="0">
                <a:solidFill>
                  <a:srgbClr val="00B0F0"/>
                </a:solidFill>
              </a:rPr>
              <a:t/>
            </a:r>
            <a:br>
              <a:rPr lang="ru-RU" sz="2400" dirty="0">
                <a:solidFill>
                  <a:srgbClr val="00B0F0"/>
                </a:solidFill>
              </a:rPr>
            </a:br>
            <a:endParaRPr lang="ru-RU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54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5400" dirty="0" smtClean="0">
                <a:solidFill>
                  <a:schemeClr val="accent6">
                    <a:lumMod val="75000"/>
                  </a:schemeClr>
                </a:solidFill>
              </a:rPr>
              <a:t>Региональная КП</a:t>
            </a:r>
            <a:endParaRPr lang="ru-RU" sz="5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0B247E-7BEE-4064-9465-BF385014FBDE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sp>
        <p:nvSpPr>
          <p:cNvPr id="101380" name="TextBox 3"/>
          <p:cNvSpPr txBox="1">
            <a:spLocks noChangeArrowheads="1"/>
          </p:cNvSpPr>
          <p:nvPr/>
        </p:nvSpPr>
        <p:spPr bwMode="auto">
          <a:xfrm>
            <a:off x="755650" y="1844675"/>
            <a:ext cx="7993063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Разнообразие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условий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регионах России предопределяет природу социальной и кадровой политики региона. </a:t>
            </a:r>
          </a:p>
          <a:p>
            <a:pPr eaLnBrk="1" hangingPunct="1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Формирование кадровой политики на уровне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региона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продиктовано, прежде всего, необходимостью ее реализации в изменившихся условиях административно-политического устройства РФ и разграничения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полномочий и ответственности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между федеральным центром и регионами.</a:t>
            </a:r>
          </a:p>
          <a:p>
            <a:pPr eaLnBrk="1" hangingPunct="1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09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  <a:solidFill>
            <a:schemeClr val="tx2"/>
          </a:solidFill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5400" dirty="0">
                <a:solidFill>
                  <a:schemeClr val="accent6">
                    <a:lumMod val="75000"/>
                  </a:schemeClr>
                </a:solidFill>
              </a:rPr>
              <a:t>Региональная КП</a:t>
            </a:r>
            <a:endParaRPr lang="ru-RU" sz="5400" b="1" dirty="0" smtClean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81075"/>
            <a:ext cx="8229600" cy="5545138"/>
          </a:xfrm>
        </p:spPr>
        <p:txBody>
          <a:bodyPr/>
          <a:lstStyle/>
          <a:p>
            <a:pPr eaLnBrk="1" hangingPunct="1"/>
            <a:endParaRPr lang="ru-RU" sz="1800" b="1" dirty="0" smtClean="0">
              <a:latin typeface="Arial" pitchFamily="34" charset="0"/>
            </a:endParaRPr>
          </a:p>
          <a:p>
            <a:pPr eaLnBrk="1" hangingPunct="1"/>
            <a:endParaRPr lang="ru-RU" sz="1800" b="1" dirty="0" smtClean="0">
              <a:latin typeface="Arial" pitchFamily="34" charset="0"/>
            </a:endParaRPr>
          </a:p>
          <a:p>
            <a:pPr marL="0" indent="0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На кадровую политику в регионах существенное влияние оказывают факторы системного характера в сферах межнациональных и межэтнических, межконфессиональных, клановых, групповых, экономических, политических и других отношений. </a:t>
            </a:r>
          </a:p>
          <a:p>
            <a:pPr marL="0" indent="0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Причем их влияние на кадровую политику в разных регионах отличается друг от друга. </a:t>
            </a:r>
          </a:p>
        </p:txBody>
      </p:sp>
    </p:spTree>
    <p:extLst>
      <p:ext uri="{BB962C8B-B14F-4D97-AF65-F5344CB8AC3E}">
        <p14:creationId xmlns:p14="http://schemas.microsoft.com/office/powerpoint/2010/main" val="19647248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6" dur="12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98" decel="1000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98" decel="100000" fill="hold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Oval 4"/>
          <p:cNvSpPr>
            <a:spLocks noChangeArrowheads="1"/>
          </p:cNvSpPr>
          <p:nvPr/>
        </p:nvSpPr>
        <p:spPr bwMode="auto">
          <a:xfrm>
            <a:off x="2843213" y="2349500"/>
            <a:ext cx="3384550" cy="2016125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i="1">
                <a:solidFill>
                  <a:srgbClr val="FFFF00"/>
                </a:solidFill>
                <a:latin typeface="Calibri" pitchFamily="34" charset="0"/>
              </a:rPr>
              <a:t>Направления </a:t>
            </a:r>
          </a:p>
          <a:p>
            <a:pPr algn="ctr"/>
            <a:r>
              <a:rPr lang="ru-RU" sz="2400" b="1" i="1">
                <a:solidFill>
                  <a:srgbClr val="FFFF00"/>
                </a:solidFill>
                <a:latin typeface="Calibri" pitchFamily="34" charset="0"/>
              </a:rPr>
              <a:t>региональной </a:t>
            </a:r>
          </a:p>
          <a:p>
            <a:pPr algn="ctr"/>
            <a:r>
              <a:rPr lang="ru-RU" sz="2400" b="1" i="1">
                <a:solidFill>
                  <a:srgbClr val="FFFF00"/>
                </a:solidFill>
                <a:latin typeface="Calibri" pitchFamily="34" charset="0"/>
              </a:rPr>
              <a:t>кадровой</a:t>
            </a:r>
          </a:p>
          <a:p>
            <a:pPr algn="ctr"/>
            <a:r>
              <a:rPr lang="ru-RU" sz="2400" b="1" i="1">
                <a:solidFill>
                  <a:srgbClr val="FFFF00"/>
                </a:solidFill>
                <a:latin typeface="Calibri" pitchFamily="34" charset="0"/>
              </a:rPr>
              <a:t>политики</a:t>
            </a:r>
          </a:p>
        </p:txBody>
      </p:sp>
      <p:sp>
        <p:nvSpPr>
          <p:cNvPr id="86019" name="Rectangle 6"/>
          <p:cNvSpPr>
            <a:spLocks noChangeArrowheads="1"/>
          </p:cNvSpPr>
          <p:nvPr/>
        </p:nvSpPr>
        <p:spPr bwMode="auto">
          <a:xfrm>
            <a:off x="395288" y="3789363"/>
            <a:ext cx="2376487" cy="25193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b="1" dirty="0">
                <a:solidFill>
                  <a:srgbClr val="00B0F0"/>
                </a:solidFill>
                <a:latin typeface="Calibri" pitchFamily="34" charset="0"/>
              </a:rPr>
              <a:t>Политика развития </a:t>
            </a:r>
          </a:p>
          <a:p>
            <a:pPr algn="ctr">
              <a:defRPr/>
            </a:pPr>
            <a:r>
              <a:rPr lang="ru-RU" b="1" dirty="0">
                <a:solidFill>
                  <a:srgbClr val="00B0F0"/>
                </a:solidFill>
                <a:latin typeface="Calibri" pitchFamily="34" charset="0"/>
              </a:rPr>
              <a:t>системы </a:t>
            </a:r>
          </a:p>
          <a:p>
            <a:pPr algn="ctr">
              <a:defRPr/>
            </a:pPr>
            <a:r>
              <a:rPr lang="ru-RU" b="1" dirty="0">
                <a:solidFill>
                  <a:srgbClr val="00B0F0"/>
                </a:solidFill>
                <a:latin typeface="Calibri" pitchFamily="34" charset="0"/>
              </a:rPr>
              <a:t>профессионального </a:t>
            </a:r>
          </a:p>
          <a:p>
            <a:pPr algn="ctr">
              <a:defRPr/>
            </a:pPr>
            <a:r>
              <a:rPr lang="ru-RU" b="1" dirty="0">
                <a:solidFill>
                  <a:srgbClr val="00B0F0"/>
                </a:solidFill>
                <a:latin typeface="Calibri" pitchFamily="34" charset="0"/>
              </a:rPr>
              <a:t>образования региона</a:t>
            </a:r>
          </a:p>
          <a:p>
            <a:pPr algn="ctr">
              <a:defRPr/>
            </a:pPr>
            <a:r>
              <a:rPr lang="ru-RU" b="1" dirty="0" smtClean="0">
                <a:latin typeface="Calibri" pitchFamily="34" charset="0"/>
              </a:rPr>
              <a:t> 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86020" name="Rectangle 7"/>
          <p:cNvSpPr>
            <a:spLocks noChangeArrowheads="1"/>
          </p:cNvSpPr>
          <p:nvPr/>
        </p:nvSpPr>
        <p:spPr bwMode="auto">
          <a:xfrm>
            <a:off x="3203575" y="5445125"/>
            <a:ext cx="2808288" cy="914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b="1" dirty="0">
                <a:solidFill>
                  <a:srgbClr val="00B0F0"/>
                </a:solidFill>
                <a:latin typeface="Calibri" pitchFamily="34" charset="0"/>
              </a:rPr>
              <a:t>Политика в области</a:t>
            </a:r>
          </a:p>
          <a:p>
            <a:pPr algn="ctr">
              <a:defRPr/>
            </a:pPr>
            <a:r>
              <a:rPr lang="ru-RU" b="1" dirty="0">
                <a:solidFill>
                  <a:srgbClr val="00B0F0"/>
                </a:solidFill>
                <a:latin typeface="Calibri" pitchFamily="34" charset="0"/>
              </a:rPr>
              <a:t> развития рынка </a:t>
            </a:r>
          </a:p>
          <a:p>
            <a:pPr algn="ctr">
              <a:defRPr/>
            </a:pPr>
            <a:r>
              <a:rPr lang="ru-RU" b="1" dirty="0">
                <a:solidFill>
                  <a:srgbClr val="00B0F0"/>
                </a:solidFill>
                <a:latin typeface="Calibri" pitchFamily="34" charset="0"/>
              </a:rPr>
              <a:t>профессионального труда</a:t>
            </a:r>
            <a:r>
              <a:rPr lang="ru-RU" dirty="0">
                <a:solidFill>
                  <a:srgbClr val="00B0F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86021" name="Rectangle 8"/>
          <p:cNvSpPr>
            <a:spLocks noChangeArrowheads="1"/>
          </p:cNvSpPr>
          <p:nvPr/>
        </p:nvSpPr>
        <p:spPr bwMode="auto">
          <a:xfrm>
            <a:off x="6372225" y="3716338"/>
            <a:ext cx="2447925" cy="26654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b="1" dirty="0">
                <a:solidFill>
                  <a:srgbClr val="00B0F0"/>
                </a:solidFill>
                <a:latin typeface="Calibri" pitchFamily="34" charset="0"/>
              </a:rPr>
              <a:t>Политика</a:t>
            </a:r>
          </a:p>
          <a:p>
            <a:pPr algn="ctr">
              <a:defRPr/>
            </a:pPr>
            <a:r>
              <a:rPr lang="ru-RU" b="1" dirty="0">
                <a:solidFill>
                  <a:srgbClr val="00B0F0"/>
                </a:solidFill>
                <a:latin typeface="Calibri" pitchFamily="34" charset="0"/>
              </a:rPr>
              <a:t>обеспечения</a:t>
            </a:r>
          </a:p>
          <a:p>
            <a:pPr algn="ctr">
              <a:defRPr/>
            </a:pPr>
            <a:r>
              <a:rPr lang="ru-RU" b="1" dirty="0">
                <a:solidFill>
                  <a:srgbClr val="00B0F0"/>
                </a:solidFill>
                <a:latin typeface="Calibri" pitchFamily="34" charset="0"/>
              </a:rPr>
              <a:t> востребованности </a:t>
            </a:r>
          </a:p>
          <a:p>
            <a:pPr algn="ctr">
              <a:defRPr/>
            </a:pPr>
            <a:r>
              <a:rPr lang="ru-RU" b="1" dirty="0">
                <a:solidFill>
                  <a:srgbClr val="00B0F0"/>
                </a:solidFill>
                <a:latin typeface="Calibri" pitchFamily="34" charset="0"/>
              </a:rPr>
              <a:t>кадрового </a:t>
            </a:r>
          </a:p>
          <a:p>
            <a:pPr algn="ctr">
              <a:defRPr/>
            </a:pPr>
            <a:r>
              <a:rPr lang="ru-RU" b="1" dirty="0">
                <a:solidFill>
                  <a:srgbClr val="00B0F0"/>
                </a:solidFill>
                <a:latin typeface="Calibri" pitchFamily="34" charset="0"/>
              </a:rPr>
              <a:t>потенциала </a:t>
            </a:r>
          </a:p>
        </p:txBody>
      </p:sp>
      <p:sp>
        <p:nvSpPr>
          <p:cNvPr id="86022" name="Rectangle 9"/>
          <p:cNvSpPr>
            <a:spLocks noChangeArrowheads="1"/>
          </p:cNvSpPr>
          <p:nvPr/>
        </p:nvSpPr>
        <p:spPr bwMode="auto">
          <a:xfrm>
            <a:off x="323850" y="333375"/>
            <a:ext cx="2376488" cy="26638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b="1" dirty="0">
                <a:solidFill>
                  <a:srgbClr val="00B0F0"/>
                </a:solidFill>
                <a:latin typeface="Calibri" pitchFamily="34" charset="0"/>
              </a:rPr>
              <a:t>Политика </a:t>
            </a:r>
          </a:p>
          <a:p>
            <a:pPr algn="ctr">
              <a:defRPr/>
            </a:pPr>
            <a:r>
              <a:rPr lang="ru-RU" b="1" dirty="0">
                <a:solidFill>
                  <a:srgbClr val="00B0F0"/>
                </a:solidFill>
                <a:latin typeface="Calibri" pitchFamily="34" charset="0"/>
              </a:rPr>
              <a:t>формирования</a:t>
            </a:r>
          </a:p>
          <a:p>
            <a:pPr algn="ctr">
              <a:defRPr/>
            </a:pPr>
            <a:r>
              <a:rPr lang="ru-RU" b="1" dirty="0">
                <a:solidFill>
                  <a:srgbClr val="00B0F0"/>
                </a:solidFill>
                <a:latin typeface="Calibri" pitchFamily="34" charset="0"/>
              </a:rPr>
              <a:t> кадрового</a:t>
            </a:r>
          </a:p>
          <a:p>
            <a:pPr algn="ctr">
              <a:defRPr/>
            </a:pPr>
            <a:r>
              <a:rPr lang="ru-RU" b="1" dirty="0">
                <a:solidFill>
                  <a:srgbClr val="00B0F0"/>
                </a:solidFill>
                <a:latin typeface="Calibri" pitchFamily="34" charset="0"/>
              </a:rPr>
              <a:t> потенциала</a:t>
            </a:r>
          </a:p>
          <a:p>
            <a:pPr algn="ctr">
              <a:defRPr/>
            </a:pPr>
            <a:r>
              <a:rPr lang="ru-RU" b="1" dirty="0">
                <a:solidFill>
                  <a:srgbClr val="00B0F0"/>
                </a:solidFill>
                <a:latin typeface="Calibri" pitchFamily="34" charset="0"/>
              </a:rPr>
              <a:t> (с использованием</a:t>
            </a:r>
          </a:p>
          <a:p>
            <a:pPr algn="ctr">
              <a:defRPr/>
            </a:pPr>
            <a:r>
              <a:rPr lang="ru-RU" b="1" dirty="0">
                <a:solidFill>
                  <a:srgbClr val="00B0F0"/>
                </a:solidFill>
                <a:latin typeface="Calibri" pitchFamily="34" charset="0"/>
              </a:rPr>
              <a:t> внешних и </a:t>
            </a:r>
          </a:p>
          <a:p>
            <a:pPr algn="ctr">
              <a:defRPr/>
            </a:pPr>
            <a:r>
              <a:rPr lang="ru-RU" b="1" dirty="0">
                <a:solidFill>
                  <a:srgbClr val="00B0F0"/>
                </a:solidFill>
                <a:latin typeface="Calibri" pitchFamily="34" charset="0"/>
              </a:rPr>
              <a:t>внутренних </a:t>
            </a:r>
          </a:p>
          <a:p>
            <a:pPr algn="ctr">
              <a:defRPr/>
            </a:pPr>
            <a:r>
              <a:rPr lang="ru-RU" b="1" dirty="0">
                <a:solidFill>
                  <a:srgbClr val="00B0F0"/>
                </a:solidFill>
                <a:latin typeface="Calibri" pitchFamily="34" charset="0"/>
              </a:rPr>
              <a:t>источников) </a:t>
            </a:r>
          </a:p>
        </p:txBody>
      </p:sp>
      <p:sp>
        <p:nvSpPr>
          <p:cNvPr id="86023" name="Rectangle 10"/>
          <p:cNvSpPr>
            <a:spLocks noChangeArrowheads="1"/>
          </p:cNvSpPr>
          <p:nvPr/>
        </p:nvSpPr>
        <p:spPr bwMode="auto">
          <a:xfrm>
            <a:off x="2987675" y="333375"/>
            <a:ext cx="3024188" cy="9350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b="1" dirty="0">
                <a:solidFill>
                  <a:srgbClr val="00B0F0"/>
                </a:solidFill>
                <a:latin typeface="Calibri" pitchFamily="34" charset="0"/>
              </a:rPr>
              <a:t>Политика </a:t>
            </a:r>
            <a:r>
              <a:rPr lang="ru-RU" b="1" dirty="0" smtClean="0">
                <a:solidFill>
                  <a:srgbClr val="00B0F0"/>
                </a:solidFill>
                <a:latin typeface="Calibri" pitchFamily="34" charset="0"/>
              </a:rPr>
              <a:t>защиты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00B0F0"/>
                </a:solidFill>
                <a:latin typeface="Calibri" pitchFamily="34" charset="0"/>
              </a:rPr>
              <a:t> кадрового потенциала </a:t>
            </a:r>
            <a:endParaRPr lang="ru-RU" b="1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86024" name="Rectangle 11"/>
          <p:cNvSpPr>
            <a:spLocks noChangeArrowheads="1"/>
          </p:cNvSpPr>
          <p:nvPr/>
        </p:nvSpPr>
        <p:spPr bwMode="auto">
          <a:xfrm>
            <a:off x="6300788" y="333375"/>
            <a:ext cx="2519362" cy="2590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b="1" dirty="0">
                <a:solidFill>
                  <a:srgbClr val="00B0F0"/>
                </a:solidFill>
                <a:latin typeface="Calibri" pitchFamily="34" charset="0"/>
              </a:rPr>
              <a:t>Политика </a:t>
            </a:r>
          </a:p>
          <a:p>
            <a:pPr algn="ctr">
              <a:defRPr/>
            </a:pPr>
            <a:r>
              <a:rPr lang="ru-RU" b="1" dirty="0">
                <a:solidFill>
                  <a:srgbClr val="00B0F0"/>
                </a:solidFill>
                <a:latin typeface="Calibri" pitchFamily="34" charset="0"/>
              </a:rPr>
              <a:t>профессионального</a:t>
            </a:r>
          </a:p>
          <a:p>
            <a:pPr algn="ctr">
              <a:defRPr/>
            </a:pPr>
            <a:r>
              <a:rPr lang="ru-RU" b="1" dirty="0">
                <a:solidFill>
                  <a:srgbClr val="00B0F0"/>
                </a:solidFill>
                <a:latin typeface="Calibri" pitchFamily="34" charset="0"/>
              </a:rPr>
              <a:t> развития кадрового</a:t>
            </a:r>
          </a:p>
          <a:p>
            <a:pPr algn="ctr">
              <a:defRPr/>
            </a:pPr>
            <a:r>
              <a:rPr lang="ru-RU" b="1" dirty="0">
                <a:solidFill>
                  <a:srgbClr val="00B0F0"/>
                </a:solidFill>
                <a:latin typeface="Calibri" pitchFamily="34" charset="0"/>
              </a:rPr>
              <a:t> потенциала</a:t>
            </a:r>
          </a:p>
          <a:p>
            <a:pPr algn="ctr">
              <a:defRPr/>
            </a:pPr>
            <a:r>
              <a:rPr lang="ru-RU" b="1" dirty="0">
                <a:solidFill>
                  <a:srgbClr val="00B0F0"/>
                </a:solidFill>
                <a:latin typeface="Calibri" pitchFamily="34" charset="0"/>
              </a:rPr>
              <a:t> (по категориям </a:t>
            </a:r>
          </a:p>
          <a:p>
            <a:pPr algn="ctr">
              <a:defRPr/>
            </a:pPr>
            <a:r>
              <a:rPr lang="ru-RU" b="1" dirty="0">
                <a:solidFill>
                  <a:srgbClr val="00B0F0"/>
                </a:solidFill>
                <a:latin typeface="Calibri" pitchFamily="34" charset="0"/>
              </a:rPr>
              <a:t>персонала</a:t>
            </a:r>
            <a:r>
              <a:rPr lang="ru-RU" b="1" dirty="0">
                <a:latin typeface="Calibri" pitchFamily="34" charset="0"/>
              </a:rPr>
              <a:t>) </a:t>
            </a:r>
          </a:p>
        </p:txBody>
      </p:sp>
      <p:sp>
        <p:nvSpPr>
          <p:cNvPr id="106505" name="AutoShape 13"/>
          <p:cNvSpPr>
            <a:spLocks noChangeArrowheads="1"/>
          </p:cNvSpPr>
          <p:nvPr/>
        </p:nvSpPr>
        <p:spPr bwMode="auto">
          <a:xfrm>
            <a:off x="2771775" y="1341438"/>
            <a:ext cx="3529013" cy="93503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2160 w 21600"/>
              <a:gd name="T13" fmla="*/ 8640 h 21600"/>
              <a:gd name="T14" fmla="*/ 19440 w 21600"/>
              <a:gd name="T15" fmla="*/ 1296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4320"/>
                </a:lnTo>
                <a:lnTo>
                  <a:pt x="8640" y="4320"/>
                </a:lnTo>
                <a:lnTo>
                  <a:pt x="8640" y="8640"/>
                </a:lnTo>
                <a:lnTo>
                  <a:pt x="4320" y="8640"/>
                </a:lnTo>
                <a:lnTo>
                  <a:pt x="4320" y="6480"/>
                </a:lnTo>
                <a:lnTo>
                  <a:pt x="0" y="10800"/>
                </a:lnTo>
                <a:lnTo>
                  <a:pt x="4320" y="15120"/>
                </a:lnTo>
                <a:lnTo>
                  <a:pt x="4320" y="12960"/>
                </a:lnTo>
                <a:lnTo>
                  <a:pt x="8640" y="12960"/>
                </a:lnTo>
                <a:lnTo>
                  <a:pt x="8640" y="17280"/>
                </a:lnTo>
                <a:lnTo>
                  <a:pt x="6480" y="17280"/>
                </a:lnTo>
                <a:lnTo>
                  <a:pt x="10800" y="21600"/>
                </a:lnTo>
                <a:lnTo>
                  <a:pt x="15120" y="17280"/>
                </a:lnTo>
                <a:lnTo>
                  <a:pt x="12960" y="17280"/>
                </a:lnTo>
                <a:lnTo>
                  <a:pt x="12960" y="12960"/>
                </a:lnTo>
                <a:lnTo>
                  <a:pt x="17280" y="12960"/>
                </a:lnTo>
                <a:lnTo>
                  <a:pt x="17280" y="15120"/>
                </a:lnTo>
                <a:lnTo>
                  <a:pt x="21600" y="10800"/>
                </a:lnTo>
                <a:lnTo>
                  <a:pt x="17280" y="6480"/>
                </a:lnTo>
                <a:lnTo>
                  <a:pt x="17280" y="8640"/>
                </a:lnTo>
                <a:lnTo>
                  <a:pt x="12960" y="8640"/>
                </a:lnTo>
                <a:lnTo>
                  <a:pt x="12960" y="4320"/>
                </a:lnTo>
                <a:lnTo>
                  <a:pt x="15120" y="4320"/>
                </a:lnTo>
                <a:lnTo>
                  <a:pt x="10800" y="0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6506" name="AutoShape 14"/>
          <p:cNvSpPr>
            <a:spLocks noChangeArrowheads="1"/>
          </p:cNvSpPr>
          <p:nvPr/>
        </p:nvSpPr>
        <p:spPr bwMode="auto">
          <a:xfrm>
            <a:off x="2771775" y="4437063"/>
            <a:ext cx="3529013" cy="8636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2160 w 21600"/>
              <a:gd name="T13" fmla="*/ 8640 h 21600"/>
              <a:gd name="T14" fmla="*/ 19440 w 21600"/>
              <a:gd name="T15" fmla="*/ 1296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4320"/>
                </a:lnTo>
                <a:lnTo>
                  <a:pt x="8640" y="4320"/>
                </a:lnTo>
                <a:lnTo>
                  <a:pt x="8640" y="8640"/>
                </a:lnTo>
                <a:lnTo>
                  <a:pt x="4320" y="8640"/>
                </a:lnTo>
                <a:lnTo>
                  <a:pt x="4320" y="6480"/>
                </a:lnTo>
                <a:lnTo>
                  <a:pt x="0" y="10800"/>
                </a:lnTo>
                <a:lnTo>
                  <a:pt x="4320" y="15120"/>
                </a:lnTo>
                <a:lnTo>
                  <a:pt x="4320" y="12960"/>
                </a:lnTo>
                <a:lnTo>
                  <a:pt x="8640" y="12960"/>
                </a:lnTo>
                <a:lnTo>
                  <a:pt x="8640" y="17280"/>
                </a:lnTo>
                <a:lnTo>
                  <a:pt x="6480" y="17280"/>
                </a:lnTo>
                <a:lnTo>
                  <a:pt x="10800" y="21600"/>
                </a:lnTo>
                <a:lnTo>
                  <a:pt x="15120" y="17280"/>
                </a:lnTo>
                <a:lnTo>
                  <a:pt x="12960" y="17280"/>
                </a:lnTo>
                <a:lnTo>
                  <a:pt x="12960" y="12960"/>
                </a:lnTo>
                <a:lnTo>
                  <a:pt x="17280" y="12960"/>
                </a:lnTo>
                <a:lnTo>
                  <a:pt x="17280" y="15120"/>
                </a:lnTo>
                <a:lnTo>
                  <a:pt x="21600" y="10800"/>
                </a:lnTo>
                <a:lnTo>
                  <a:pt x="17280" y="6480"/>
                </a:lnTo>
                <a:lnTo>
                  <a:pt x="17280" y="8640"/>
                </a:lnTo>
                <a:lnTo>
                  <a:pt x="12960" y="8640"/>
                </a:lnTo>
                <a:lnTo>
                  <a:pt x="12960" y="4320"/>
                </a:lnTo>
                <a:lnTo>
                  <a:pt x="15120" y="4320"/>
                </a:lnTo>
                <a:lnTo>
                  <a:pt x="10800" y="0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775257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кадровая политика</a:t>
            </a:r>
          </a:p>
        </p:txBody>
      </p:sp>
      <p:sp>
        <p:nvSpPr>
          <p:cNvPr id="156678" name="AutoShape 6"/>
          <p:cNvSpPr>
            <a:spLocks noChangeArrowheads="1"/>
          </p:cNvSpPr>
          <p:nvPr/>
        </p:nvSpPr>
        <p:spPr bwMode="auto">
          <a:xfrm>
            <a:off x="2771775" y="1216025"/>
            <a:ext cx="2808288" cy="194310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Цель</a:t>
            </a:r>
          </a:p>
          <a:p>
            <a:pPr algn="ctr">
              <a:defRPr/>
            </a:pP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муниципальной </a:t>
            </a:r>
          </a:p>
          <a:p>
            <a:pPr algn="ctr">
              <a:defRPr/>
            </a:pP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кадровой </a:t>
            </a:r>
          </a:p>
          <a:p>
            <a:pPr algn="ctr">
              <a:defRPr/>
            </a:pP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политики</a:t>
            </a:r>
          </a:p>
        </p:txBody>
      </p:sp>
      <p:sp>
        <p:nvSpPr>
          <p:cNvPr id="99335" name="Rectangle 7"/>
          <p:cNvSpPr>
            <a:spLocks noChangeArrowheads="1"/>
          </p:cNvSpPr>
          <p:nvPr/>
        </p:nvSpPr>
        <p:spPr bwMode="auto">
          <a:xfrm>
            <a:off x="1692275" y="3501008"/>
            <a:ext cx="5545138" cy="20891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1">
                    <a:lumMod val="95000"/>
                  </a:schemeClr>
                </a:solidFill>
              </a:rPr>
              <a:t>состоит  в реализации стратегии органа местного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bg1">
                    <a:lumMod val="95000"/>
                  </a:schemeClr>
                </a:solidFill>
              </a:rPr>
              <a:t>самоуправления по воспроизводству, развитию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bg1">
                    <a:lumMod val="95000"/>
                  </a:schemeClr>
                </a:solidFill>
              </a:rPr>
              <a:t> и востребованности кадрового потенциала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bg1">
                    <a:lumMod val="95000"/>
                  </a:schemeClr>
                </a:solidFill>
              </a:rPr>
              <a:t>муниципального  образования, различных отраслей,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bg1">
                    <a:lumMod val="95000"/>
                  </a:schemeClr>
                </a:solidFill>
              </a:rPr>
              <a:t>секторов экономики и хозяйствующих субъектов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bg1">
                    <a:lumMod val="95000"/>
                  </a:schemeClr>
                </a:solidFill>
              </a:rPr>
              <a:t>на данной территории, выработке направлений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bg1">
                    <a:lumMod val="95000"/>
                  </a:schemeClr>
                </a:solidFill>
              </a:rPr>
              <a:t>кадровой деятельности, отвечающих требованиям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bg1">
                    <a:lumMod val="95000"/>
                  </a:schemeClr>
                </a:solidFill>
              </a:rPr>
              <a:t>российского законодательства.</a:t>
            </a:r>
          </a:p>
        </p:txBody>
      </p:sp>
    </p:spTree>
    <p:extLst>
      <p:ext uri="{BB962C8B-B14F-4D97-AF65-F5344CB8AC3E}">
        <p14:creationId xmlns:p14="http://schemas.microsoft.com/office/powerpoint/2010/main" val="351305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Факторы воздействия на КП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772816"/>
            <a:ext cx="7992888" cy="4392488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/>
              <a:t>	</a:t>
            </a:r>
            <a:r>
              <a:rPr lang="ru-RU" sz="2800" dirty="0" smtClean="0">
                <a:solidFill>
                  <a:srgbClr val="C00000"/>
                </a:solidFill>
              </a:rPr>
              <a:t>Неопределенность </a:t>
            </a:r>
            <a:r>
              <a:rPr lang="ru-RU" sz="2800" dirty="0">
                <a:solidFill>
                  <a:srgbClr val="C00000"/>
                </a:solidFill>
              </a:rPr>
              <a:t>стратегии социально-экономического развития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>	Состояние </a:t>
            </a:r>
            <a:r>
              <a:rPr lang="ru-RU" sz="2800" dirty="0">
                <a:solidFill>
                  <a:srgbClr val="C00000"/>
                </a:solidFill>
              </a:rPr>
              <a:t>кадрового потенциала и кадровой безопасности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>	Кадровая </a:t>
            </a:r>
            <a:r>
              <a:rPr lang="ru-RU" sz="2800" dirty="0">
                <a:solidFill>
                  <a:srgbClr val="C00000"/>
                </a:solidFill>
              </a:rPr>
              <a:t>глобализация 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>	Действующие </a:t>
            </a:r>
            <a:r>
              <a:rPr lang="ru-RU" sz="2800" dirty="0">
                <a:solidFill>
                  <a:srgbClr val="C00000"/>
                </a:solidFill>
              </a:rPr>
              <a:t>девиации механизмов кадровой политики</a:t>
            </a:r>
            <a:endParaRPr lang="en-US" sz="2800" dirty="0">
              <a:solidFill>
                <a:srgbClr val="C00000"/>
              </a:solidFill>
            </a:endParaRPr>
          </a:p>
          <a:p>
            <a:r>
              <a:rPr lang="ru-RU" sz="2800" dirty="0" smtClean="0">
                <a:solidFill>
                  <a:srgbClr val="C00000"/>
                </a:solidFill>
              </a:rPr>
              <a:t>	Низкие </a:t>
            </a:r>
            <a:r>
              <a:rPr lang="ru-RU" sz="2800" dirty="0">
                <a:solidFill>
                  <a:srgbClr val="C00000"/>
                </a:solidFill>
              </a:rPr>
              <a:t>конкурентные преимущества (условия) реализации человеком </a:t>
            </a:r>
          </a:p>
          <a:p>
            <a:r>
              <a:rPr lang="ru-RU" sz="2800" dirty="0">
                <a:solidFill>
                  <a:srgbClr val="C00000"/>
                </a:solidFill>
              </a:rPr>
              <a:t>своего профессионального опыта</a:t>
            </a:r>
          </a:p>
        </p:txBody>
      </p:sp>
    </p:spTree>
    <p:extLst>
      <p:ext uri="{BB962C8B-B14F-4D97-AF65-F5344CB8AC3E}">
        <p14:creationId xmlns:p14="http://schemas.microsoft.com/office/powerpoint/2010/main" val="69652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Факторы воздействия на КП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700808"/>
            <a:ext cx="7992888" cy="4464496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200" dirty="0" smtClean="0">
              <a:solidFill>
                <a:srgbClr val="C00000"/>
              </a:solidFill>
            </a:endParaRPr>
          </a:p>
          <a:p>
            <a:r>
              <a:rPr lang="ru-RU" sz="3200" dirty="0" smtClean="0">
                <a:solidFill>
                  <a:srgbClr val="C00000"/>
                </a:solidFill>
              </a:rPr>
              <a:t>Слабость институтов гражданского </a:t>
            </a:r>
            <a:r>
              <a:rPr lang="ru-RU" sz="3200" dirty="0">
                <a:solidFill>
                  <a:srgbClr val="C00000"/>
                </a:solidFill>
              </a:rPr>
              <a:t>общества</a:t>
            </a:r>
          </a:p>
          <a:p>
            <a:r>
              <a:rPr lang="ru-RU" sz="3200" dirty="0">
                <a:solidFill>
                  <a:srgbClr val="C00000"/>
                </a:solidFill>
              </a:rPr>
              <a:t>Незрелость и отсутствие жестких нравственных </a:t>
            </a:r>
            <a:r>
              <a:rPr lang="ru-RU" sz="3200" dirty="0" smtClean="0">
                <a:solidFill>
                  <a:srgbClr val="C00000"/>
                </a:solidFill>
              </a:rPr>
              <a:t>механизмов </a:t>
            </a:r>
            <a:r>
              <a:rPr lang="ru-RU" sz="3200" dirty="0">
                <a:solidFill>
                  <a:srgbClr val="C00000"/>
                </a:solidFill>
              </a:rPr>
              <a:t>самоочищения отечественной элиты от </a:t>
            </a:r>
            <a:r>
              <a:rPr lang="ru-RU" sz="3200" dirty="0" smtClean="0">
                <a:solidFill>
                  <a:srgbClr val="C00000"/>
                </a:solidFill>
              </a:rPr>
              <a:t>пороков периода разгосударствления </a:t>
            </a:r>
            <a:r>
              <a:rPr lang="ru-RU" sz="3200" dirty="0">
                <a:solidFill>
                  <a:srgbClr val="C00000"/>
                </a:solidFill>
              </a:rPr>
              <a:t>собственности</a:t>
            </a:r>
          </a:p>
          <a:p>
            <a:r>
              <a:rPr lang="ru-RU" sz="3200" dirty="0">
                <a:solidFill>
                  <a:srgbClr val="C00000"/>
                </a:solidFill>
              </a:rPr>
              <a:t> 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575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000" dirty="0"/>
              <a:t>– уровня культуры, образования, ментальности и благосостояния граждан страны;</a:t>
            </a:r>
          </a:p>
          <a:p>
            <a:pPr>
              <a:lnSpc>
                <a:spcPct val="80000"/>
              </a:lnSpc>
            </a:pPr>
            <a:r>
              <a:rPr lang="ru-RU" sz="2000" dirty="0"/>
              <a:t>– состояния количественных и качественных характеристик  общей и профессиональной трудоспособности граждан;</a:t>
            </a:r>
          </a:p>
          <a:p>
            <a:pPr>
              <a:lnSpc>
                <a:spcPct val="80000"/>
              </a:lnSpc>
            </a:pPr>
            <a:r>
              <a:rPr lang="ru-RU" sz="2000" dirty="0"/>
              <a:t>– качества и количества занятого населения и кадров, непосредственно производящих состояние структурных компонентов безопасности;</a:t>
            </a:r>
          </a:p>
          <a:p>
            <a:pPr>
              <a:lnSpc>
                <a:spcPct val="80000"/>
              </a:lnSpc>
            </a:pPr>
            <a:r>
              <a:rPr lang="ru-RU" sz="2000" dirty="0"/>
              <a:t>– наличия в государственном управлении и организациях  </a:t>
            </a:r>
            <a:r>
              <a:rPr lang="ru-RU" sz="2000" dirty="0" err="1"/>
              <a:t>меритократических</a:t>
            </a:r>
            <a:r>
              <a:rPr lang="ru-RU" sz="2000" dirty="0"/>
              <a:t>  механизмов;</a:t>
            </a:r>
          </a:p>
          <a:p>
            <a:pPr>
              <a:lnSpc>
                <a:spcPct val="80000"/>
              </a:lnSpc>
            </a:pPr>
            <a:r>
              <a:rPr lang="ru-RU" sz="2000" dirty="0"/>
              <a:t>– уровня кадровой культуры субъектов управления (в первую очередь руководителей);</a:t>
            </a:r>
          </a:p>
          <a:p>
            <a:pPr>
              <a:lnSpc>
                <a:spcPct val="80000"/>
              </a:lnSpc>
            </a:pPr>
            <a:r>
              <a:rPr lang="ru-RU" sz="2000" dirty="0"/>
              <a:t>– развитости институтов гражданского общества, способных блокировать продвижение во власть людей бесталанных, безнравственных, противостоять волюнтаризму и протекционизму, господству в кадровой политике, и прежде всего в системе государственного и муниципального управления, принципов личной преданности, землячества, родственных связей и др.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Состояние кадрового потенциала</a:t>
            </a:r>
          </a:p>
        </p:txBody>
      </p:sp>
    </p:spTree>
    <p:extLst>
      <p:ext uri="{BB962C8B-B14F-4D97-AF65-F5344CB8AC3E}">
        <p14:creationId xmlns:p14="http://schemas.microsoft.com/office/powerpoint/2010/main" val="236334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863600" y="404813"/>
            <a:ext cx="8280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ru-RU" sz="2000" b="1">
                <a:solidFill>
                  <a:srgbClr val="99FFCC"/>
                </a:solidFill>
                <a:latin typeface="Georgia" pitchFamily="18" charset="0"/>
              </a:rPr>
              <a:t>Как Вы оцениваете </a:t>
            </a:r>
            <a:r>
              <a:rPr kumimoji="1" lang="ru-RU" sz="2000" b="1">
                <a:solidFill>
                  <a:srgbClr val="FFCC99"/>
                </a:solidFill>
                <a:latin typeface="Georgia" pitchFamily="18" charset="0"/>
              </a:rPr>
              <a:t>общий уровень</a:t>
            </a:r>
            <a:r>
              <a:rPr kumimoji="1" lang="ru-RU" sz="2000" b="1">
                <a:solidFill>
                  <a:srgbClr val="99FFCC"/>
                </a:solidFill>
                <a:latin typeface="Georgia" pitchFamily="18" charset="0"/>
              </a:rPr>
              <a:t> профессионализма работников различных организаций </a:t>
            </a:r>
            <a:br>
              <a:rPr kumimoji="1" lang="ru-RU" sz="2000" b="1">
                <a:solidFill>
                  <a:srgbClr val="99FFCC"/>
                </a:solidFill>
                <a:latin typeface="Georgia" pitchFamily="18" charset="0"/>
              </a:rPr>
            </a:br>
            <a:r>
              <a:rPr kumimoji="1" lang="ru-RU" sz="2000" b="1">
                <a:solidFill>
                  <a:srgbClr val="99FFCC"/>
                </a:solidFill>
                <a:latin typeface="Georgia" pitchFamily="18" charset="0"/>
              </a:rPr>
              <a:t>в современной России?</a:t>
            </a: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4558491"/>
              </p:ext>
            </p:extLst>
          </p:nvPr>
        </p:nvGraphicFramePr>
        <p:xfrm>
          <a:off x="241300" y="1397000"/>
          <a:ext cx="8674100" cy="5321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8028363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684213" y="476250"/>
            <a:ext cx="8280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ru-RU" sz="2000" b="1">
                <a:solidFill>
                  <a:srgbClr val="99FFCC"/>
                </a:solidFill>
                <a:latin typeface="Georgia" pitchFamily="18" charset="0"/>
              </a:rPr>
              <a:t>Как бы Вы могли оценить </a:t>
            </a:r>
            <a:r>
              <a:rPr kumimoji="1" lang="ru-RU" sz="2000" b="1">
                <a:solidFill>
                  <a:srgbClr val="FFCC99"/>
                </a:solidFill>
                <a:latin typeface="Georgia" pitchFamily="18" charset="0"/>
              </a:rPr>
              <a:t>общий уровень</a:t>
            </a:r>
            <a:r>
              <a:rPr kumimoji="1" lang="ru-RU" sz="2000" b="1">
                <a:solidFill>
                  <a:srgbClr val="99FFCC"/>
                </a:solidFill>
                <a:latin typeface="Georgia" pitchFamily="18" charset="0"/>
              </a:rPr>
              <a:t> профессионализма руководящего состава организации?</a:t>
            </a: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85725" y="1247775"/>
          <a:ext cx="8683625" cy="5280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6084" name="Text Box 4"/>
          <p:cNvSpPr txBox="1">
            <a:spLocks noChangeArrowheads="1"/>
          </p:cNvSpPr>
          <p:nvPr/>
        </p:nvSpPr>
        <p:spPr bwMode="auto">
          <a:xfrm rot="10800000">
            <a:off x="107950" y="1836738"/>
            <a:ext cx="304800" cy="346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ru-RU" sz="2000" b="1">
                <a:solidFill>
                  <a:srgbClr val="00FF00"/>
                </a:solidFill>
                <a:latin typeface="Georgia" pitchFamily="18" charset="0"/>
              </a:rPr>
              <a:t>Уровни руководителей</a:t>
            </a: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6588125" y="2519363"/>
            <a:ext cx="25209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ru-RU" b="1">
                <a:solidFill>
                  <a:srgbClr val="00FF00"/>
                </a:solidFill>
                <a:latin typeface="Georgia" pitchFamily="18" charset="0"/>
              </a:rPr>
              <a:t>Уровень профессионализма</a:t>
            </a:r>
          </a:p>
        </p:txBody>
      </p:sp>
    </p:spTree>
    <p:extLst>
      <p:ext uri="{BB962C8B-B14F-4D97-AF65-F5344CB8AC3E}">
        <p14:creationId xmlns:p14="http://schemas.microsoft.com/office/powerpoint/2010/main" val="3517056768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/>
              <a:t>Введение (продолжение)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3200" dirty="0" smtClean="0">
                <a:latin typeface="Times New Roman" pitchFamily="18" charset="0"/>
              </a:rPr>
              <a:t>В ХХ</a:t>
            </a:r>
            <a:r>
              <a:rPr lang="en-US" sz="3200" dirty="0" smtClean="0">
                <a:latin typeface="Times New Roman" pitchFamily="18" charset="0"/>
              </a:rPr>
              <a:t>I </a:t>
            </a:r>
            <a:r>
              <a:rPr lang="ru-RU" sz="3200" dirty="0" smtClean="0">
                <a:latin typeface="Times New Roman" pitchFamily="18" charset="0"/>
              </a:rPr>
              <a:t>веке господствующее положение в мире будут занимать те страны, в которых будут созданы лучшие социальные условиях для развития способностей человека и обеспечено качественное управление ими.</a:t>
            </a:r>
          </a:p>
          <a:p>
            <a:pPr eaLnBrk="1" hangingPunct="1"/>
            <a:r>
              <a:rPr lang="ru-RU" sz="3200" dirty="0" smtClean="0">
                <a:latin typeface="Times New Roman" pitchFamily="18" charset="0"/>
              </a:rPr>
              <a:t> Кадровый потенциала в условиях глобализации становится ценнейшим фактором конкурентоспособности общества. </a:t>
            </a:r>
          </a:p>
          <a:p>
            <a:pPr eaLnBrk="1" hangingPunct="1">
              <a:buFont typeface="Wingdings" pitchFamily="2" charset="2"/>
              <a:buNone/>
            </a:pPr>
            <a:endParaRPr lang="ru-RU" sz="2800" dirty="0" smtClean="0">
              <a:latin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8229600" y="6473952"/>
            <a:ext cx="758952" cy="2468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607009B-0595-4950-8C7A-D2FB73E96302}" type="slidenum">
              <a:rPr lang="ru-RU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32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1619250" y="404813"/>
            <a:ext cx="68421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ru-RU" sz="2000" b="1">
                <a:solidFill>
                  <a:srgbClr val="99FFCC"/>
                </a:solidFill>
                <a:latin typeface="Georgia" pitchFamily="18" charset="0"/>
              </a:rPr>
              <a:t>Как Вы можете в общем виде </a:t>
            </a:r>
            <a:br>
              <a:rPr kumimoji="1" lang="ru-RU" sz="2000" b="1">
                <a:solidFill>
                  <a:srgbClr val="99FFCC"/>
                </a:solidFill>
                <a:latin typeface="Georgia" pitchFamily="18" charset="0"/>
              </a:rPr>
            </a:br>
            <a:r>
              <a:rPr kumimoji="1" lang="ru-RU" sz="2000" b="1">
                <a:solidFill>
                  <a:srgbClr val="FFCC99"/>
                </a:solidFill>
                <a:latin typeface="Georgia" pitchFamily="18" charset="0"/>
              </a:rPr>
              <a:t>оценить эффективность</a:t>
            </a:r>
            <a:r>
              <a:rPr kumimoji="1" lang="ru-RU" sz="2000" b="1">
                <a:solidFill>
                  <a:srgbClr val="99FFCC"/>
                </a:solidFill>
                <a:latin typeface="Georgia" pitchFamily="18" charset="0"/>
              </a:rPr>
              <a:t> работы с кадрами </a:t>
            </a:r>
            <a:br>
              <a:rPr kumimoji="1" lang="ru-RU" sz="2000" b="1">
                <a:solidFill>
                  <a:srgbClr val="99FFCC"/>
                </a:solidFill>
                <a:latin typeface="Georgia" pitchFamily="18" charset="0"/>
              </a:rPr>
            </a:br>
            <a:r>
              <a:rPr kumimoji="1" lang="ru-RU" sz="2000" b="1">
                <a:solidFill>
                  <a:srgbClr val="99FFCC"/>
                </a:solidFill>
                <a:latin typeface="Georgia" pitchFamily="18" charset="0"/>
              </a:rPr>
              <a:t>в российских организациях?</a:t>
            </a:r>
          </a:p>
        </p:txBody>
      </p:sp>
      <p:graphicFrame>
        <p:nvGraphicFramePr>
          <p:cNvPr id="47107" name="Object 3"/>
          <p:cNvGraphicFramePr>
            <a:graphicFrameLocks noChangeAspect="1"/>
          </p:cNvGraphicFramePr>
          <p:nvPr/>
        </p:nvGraphicFramePr>
        <p:xfrm>
          <a:off x="190500" y="1268413"/>
          <a:ext cx="8775700" cy="542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Диаграмма" r:id="rId3" imgW="6581887" imgH="4067267" progId="MSGraph.Chart.8">
                  <p:embed followColorScheme="full"/>
                </p:oleObj>
              </mc:Choice>
              <mc:Fallback>
                <p:oleObj name="Диаграмма" r:id="rId3" imgW="6581887" imgH="4067267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" y="1268413"/>
                        <a:ext cx="8775700" cy="542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005106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79388" y="157163"/>
            <a:ext cx="87852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99FFCC"/>
                </a:solidFill>
                <a:latin typeface="Georgia" pitchFamily="18" charset="0"/>
              </a:rPr>
              <a:t>По каким критериям сегодня </a:t>
            </a:r>
            <a:r>
              <a:rPr lang="ru-RU" sz="2000" b="1">
                <a:solidFill>
                  <a:srgbClr val="FFCC99"/>
                </a:solidFill>
                <a:latin typeface="Georgia" pitchFamily="18" charset="0"/>
              </a:rPr>
              <a:t>преимущественно оценивается</a:t>
            </a:r>
            <a:r>
              <a:rPr lang="ru-RU" sz="2000" b="1">
                <a:solidFill>
                  <a:srgbClr val="99FFCC"/>
                </a:solidFill>
                <a:latin typeface="Georgia" pitchFamily="18" charset="0"/>
              </a:rPr>
              <a:t> труд работников в российских организациях?</a:t>
            </a:r>
            <a:endParaRPr lang="ru-RU" sz="2000" b="1">
              <a:solidFill>
                <a:srgbClr val="FFCC99"/>
              </a:solidFill>
              <a:latin typeface="Georgia" pitchFamily="18" charset="0"/>
            </a:endParaRPr>
          </a:p>
        </p:txBody>
      </p:sp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3348038" y="981075"/>
          <a:ext cx="5903912" cy="602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0" name="Диаграмма" r:id="rId3" imgW="6096000" imgH="4067267" progId="MSGraph.Chart.8">
                  <p:embed followColorScheme="full"/>
                </p:oleObj>
              </mc:Choice>
              <mc:Fallback>
                <p:oleObj name="Диаграмма" r:id="rId3" imgW="6096000" imgH="4067267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981075"/>
                        <a:ext cx="5903912" cy="6021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17488" y="1400175"/>
            <a:ext cx="327501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500" b="1">
                <a:solidFill>
                  <a:srgbClr val="CCFFFF"/>
                </a:solidFill>
              </a:rPr>
              <a:t>Добросовестное отношение к работе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217488" y="1905000"/>
            <a:ext cx="327501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500" b="1">
                <a:solidFill>
                  <a:srgbClr val="CCFFFF"/>
                </a:solidFill>
              </a:rPr>
              <a:t>Высокое качество работы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217488" y="2408238"/>
            <a:ext cx="327501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500" b="1">
                <a:solidFill>
                  <a:srgbClr val="CCFFFF"/>
                </a:solidFill>
              </a:rPr>
              <a:t>Творчество, инициатива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217488" y="2827338"/>
            <a:ext cx="3275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500" b="1">
                <a:solidFill>
                  <a:srgbClr val="CCFFFF"/>
                </a:solidFill>
              </a:rPr>
              <a:t>Строгое соблюдение нормативов, инструкций, правил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217488" y="3429000"/>
            <a:ext cx="327501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500" b="1">
                <a:solidFill>
                  <a:srgbClr val="CCFFFF"/>
                </a:solidFill>
              </a:rPr>
              <a:t>Соблюдение дисциплины, порядка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217488" y="3835400"/>
            <a:ext cx="3275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500" b="1">
                <a:solidFill>
                  <a:srgbClr val="CCFFFF"/>
                </a:solidFill>
              </a:rPr>
              <a:t>Высокий уровень </a:t>
            </a:r>
            <a:br>
              <a:rPr lang="ru-RU" sz="1500" b="1">
                <a:solidFill>
                  <a:srgbClr val="CCFFFF"/>
                </a:solidFill>
              </a:rPr>
            </a:br>
            <a:r>
              <a:rPr lang="ru-RU" sz="1500" b="1">
                <a:solidFill>
                  <a:srgbClr val="CCFFFF"/>
                </a:solidFill>
              </a:rPr>
              <a:t>профессионального образования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217488" y="4424363"/>
            <a:ext cx="327501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500" b="1">
                <a:solidFill>
                  <a:srgbClr val="CCFFFF"/>
                </a:solidFill>
              </a:rPr>
              <a:t>Стаж работы в организации</a:t>
            </a: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250825" y="4929188"/>
            <a:ext cx="331311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500" b="1">
                <a:solidFill>
                  <a:srgbClr val="CCFFFF"/>
                </a:solidFill>
              </a:rPr>
              <a:t>Хорошие отношения с руководством</a:t>
            </a: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250825" y="5348288"/>
            <a:ext cx="3275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500" b="1">
                <a:solidFill>
                  <a:srgbClr val="CCFFFF"/>
                </a:solidFill>
              </a:rPr>
              <a:t>Наличие нужных связей, используе-мых в интересах организации</a:t>
            </a:r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217488" y="6008688"/>
            <a:ext cx="327501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500" b="1">
                <a:solidFill>
                  <a:srgbClr val="CCFFFF"/>
                </a:solidFill>
              </a:rPr>
              <a:t>Реальная польза для организации</a:t>
            </a:r>
          </a:p>
        </p:txBody>
      </p:sp>
    </p:spTree>
    <p:extLst>
      <p:ext uri="{BB962C8B-B14F-4D97-AF65-F5344CB8AC3E}">
        <p14:creationId xmlns:p14="http://schemas.microsoft.com/office/powerpoint/2010/main" val="97018107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73025" y="115888"/>
            <a:ext cx="90709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FFCC99"/>
                </a:solidFill>
                <a:latin typeface="Georgia" pitchFamily="18" charset="0"/>
              </a:rPr>
              <a:t>Насколько эффективно,</a:t>
            </a:r>
            <a:r>
              <a:rPr lang="ru-RU" sz="2000" b="1">
                <a:solidFill>
                  <a:srgbClr val="99FFCC"/>
                </a:solidFill>
                <a:latin typeface="Georgia" pitchFamily="18" charset="0"/>
              </a:rPr>
              <a:t> по Вашему мнению, </a:t>
            </a:r>
            <a:br>
              <a:rPr lang="ru-RU" sz="2000" b="1">
                <a:solidFill>
                  <a:srgbClr val="99FFCC"/>
                </a:solidFill>
                <a:latin typeface="Georgia" pitchFamily="18" charset="0"/>
              </a:rPr>
            </a:br>
            <a:r>
              <a:rPr lang="ru-RU" sz="2000" b="1">
                <a:solidFill>
                  <a:srgbClr val="99FFCC"/>
                </a:solidFill>
                <a:latin typeface="Georgia" pitchFamily="18" charset="0"/>
              </a:rPr>
              <a:t>в современных условиях государство занимается </a:t>
            </a:r>
            <a:r>
              <a:rPr lang="ru-RU" sz="2000" b="1">
                <a:solidFill>
                  <a:srgbClr val="FFCC99"/>
                </a:solidFill>
                <a:latin typeface="Georgia" pitchFamily="18" charset="0"/>
              </a:rPr>
              <a:t>формированием кадрового потенциала</a:t>
            </a:r>
            <a:r>
              <a:rPr lang="ru-RU" sz="2000" b="1">
                <a:solidFill>
                  <a:srgbClr val="99FFCC"/>
                </a:solidFill>
                <a:latin typeface="Georgia" pitchFamily="18" charset="0"/>
              </a:rPr>
              <a:t> российского общества?</a:t>
            </a:r>
          </a:p>
        </p:txBody>
      </p:sp>
      <p:graphicFrame>
        <p:nvGraphicFramePr>
          <p:cNvPr id="17411" name="Object 3"/>
          <p:cNvGraphicFramePr>
            <a:graphicFrameLocks noChangeAspect="1"/>
          </p:cNvGraphicFramePr>
          <p:nvPr/>
        </p:nvGraphicFramePr>
        <p:xfrm>
          <a:off x="190500" y="1346200"/>
          <a:ext cx="8775700" cy="542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4" name="Диаграмма" r:id="rId3" imgW="6581887" imgH="4067267" progId="MSGraph.Chart.8">
                  <p:embed followColorScheme="full"/>
                </p:oleObj>
              </mc:Choice>
              <mc:Fallback>
                <p:oleObj name="Диаграмма" r:id="rId3" imgW="6581887" imgH="4067267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" y="1346200"/>
                        <a:ext cx="8775700" cy="542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6706513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79388" y="44450"/>
            <a:ext cx="87852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99FFCC"/>
                </a:solidFill>
                <a:latin typeface="Georgia" pitchFamily="18" charset="0"/>
              </a:rPr>
              <a:t>Какие направления формирования кадрового потенциала, по Вашему мнению, </a:t>
            </a:r>
            <a:r>
              <a:rPr lang="ru-RU" b="1">
                <a:solidFill>
                  <a:srgbClr val="FFCC99"/>
                </a:solidFill>
                <a:latin typeface="Georgia" pitchFamily="18" charset="0"/>
              </a:rPr>
              <a:t>наиболее эффективны</a:t>
            </a:r>
            <a:r>
              <a:rPr lang="ru-RU" b="1">
                <a:solidFill>
                  <a:srgbClr val="99FFCC"/>
                </a:solidFill>
                <a:latin typeface="Georgia" pitchFamily="18" charset="0"/>
              </a:rPr>
              <a:t> в условиях современной России?</a:t>
            </a:r>
            <a:endParaRPr lang="ru-RU" b="1">
              <a:solidFill>
                <a:srgbClr val="FFCC99"/>
              </a:solidFill>
              <a:latin typeface="Georgia" pitchFamily="18" charset="0"/>
            </a:endParaRPr>
          </a:p>
        </p:txBody>
      </p:sp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3384550" y="692150"/>
          <a:ext cx="5759450" cy="6481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1" name="Диаграмма" r:id="rId3" imgW="6096000" imgH="3876780" progId="MSGraph.Chart.8">
                  <p:embed followColorScheme="full"/>
                </p:oleObj>
              </mc:Choice>
              <mc:Fallback>
                <p:oleObj name="Диаграмма" r:id="rId3" imgW="6096000" imgH="387678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4550" y="692150"/>
                        <a:ext cx="5759450" cy="6481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42875" y="1196975"/>
            <a:ext cx="3636963" cy="457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5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Создание правовых основ защиты общества от непрофессионализма</a:t>
            </a:r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142875" y="2002865"/>
            <a:ext cx="3708400" cy="228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5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Регулирование занятости населения</a:t>
            </a:r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126779" y="2307664"/>
            <a:ext cx="3708400" cy="457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5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Система финансирования развития кадрового потенциала</a:t>
            </a:r>
          </a:p>
        </p:txBody>
      </p:sp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142875" y="2924944"/>
            <a:ext cx="3708400" cy="92333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5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Устранение несоответствия кадрового потенциала потребностям федерального </a:t>
            </a:r>
            <a:r>
              <a:rPr lang="ru-RU" sz="15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и </a:t>
            </a:r>
            <a:r>
              <a:rPr lang="ru-RU" sz="15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регионального рынков труда</a:t>
            </a:r>
          </a:p>
        </p:txBody>
      </p:sp>
      <p:sp>
        <p:nvSpPr>
          <p:cNvPr id="19473" name="Text Box 17"/>
          <p:cNvSpPr txBox="1">
            <a:spLocks noChangeArrowheads="1"/>
          </p:cNvSpPr>
          <p:nvPr/>
        </p:nvSpPr>
        <p:spPr bwMode="auto">
          <a:xfrm>
            <a:off x="142875" y="4090015"/>
            <a:ext cx="3708400" cy="69249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5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Оптимизация образовательной сферы в соответствии с потребностями </a:t>
            </a:r>
            <a:r>
              <a:rPr lang="ru-RU" sz="15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общества</a:t>
            </a:r>
            <a:endParaRPr lang="ru-RU" sz="15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474" name="Text Box 18"/>
          <p:cNvSpPr txBox="1">
            <a:spLocks noChangeArrowheads="1"/>
          </p:cNvSpPr>
          <p:nvPr/>
        </p:nvSpPr>
        <p:spPr bwMode="auto">
          <a:xfrm>
            <a:off x="208786" y="4739886"/>
            <a:ext cx="3708400" cy="92333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5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Контроль со стороны </a:t>
            </a:r>
            <a:br>
              <a:rPr lang="ru-RU" sz="15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ru-RU" sz="15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государственных органов за соблюдением </a:t>
            </a:r>
            <a:r>
              <a:rPr lang="ru-RU" sz="15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трудового </a:t>
            </a:r>
            <a:r>
              <a:rPr lang="ru-RU" sz="15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законодательства</a:t>
            </a:r>
          </a:p>
        </p:txBody>
      </p:sp>
      <p:sp>
        <p:nvSpPr>
          <p:cNvPr id="19475" name="Text Box 19"/>
          <p:cNvSpPr txBox="1">
            <a:spLocks noChangeArrowheads="1"/>
          </p:cNvSpPr>
          <p:nvPr/>
        </p:nvSpPr>
        <p:spPr bwMode="auto">
          <a:xfrm>
            <a:off x="142875" y="5661025"/>
            <a:ext cx="3781425" cy="92333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5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Контроль со стороны государства за </a:t>
            </a:r>
            <a:r>
              <a:rPr lang="ru-RU" sz="15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соответствием </a:t>
            </a:r>
            <a:r>
              <a:rPr lang="ru-RU" sz="15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профессиональной подготовки персонала требованиям законодательства</a:t>
            </a:r>
          </a:p>
        </p:txBody>
      </p:sp>
    </p:spTree>
    <p:extLst>
      <p:ext uri="{BB962C8B-B14F-4D97-AF65-F5344CB8AC3E}">
        <p14:creationId xmlns:p14="http://schemas.microsoft.com/office/powerpoint/2010/main" val="2556970117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73025" y="115888"/>
            <a:ext cx="90709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99FFCC"/>
                </a:solidFill>
                <a:latin typeface="Georgia" pitchFamily="18" charset="0"/>
              </a:rPr>
              <a:t>Считаете ли Вы </a:t>
            </a:r>
            <a:r>
              <a:rPr lang="ru-RU" sz="2000" b="1">
                <a:solidFill>
                  <a:srgbClr val="FFCC99"/>
                </a:solidFill>
                <a:latin typeface="Georgia" pitchFamily="18" charset="0"/>
              </a:rPr>
              <a:t>достаточно разработанным</a:t>
            </a:r>
            <a:r>
              <a:rPr lang="ru-RU" sz="2000" b="1">
                <a:solidFill>
                  <a:srgbClr val="99FFCC"/>
                </a:solidFill>
                <a:latin typeface="Georgia" pitchFamily="18" charset="0"/>
              </a:rPr>
              <a:t> </a:t>
            </a:r>
            <a:br>
              <a:rPr lang="ru-RU" sz="2000" b="1">
                <a:solidFill>
                  <a:srgbClr val="99FFCC"/>
                </a:solidFill>
                <a:latin typeface="Georgia" pitchFamily="18" charset="0"/>
              </a:rPr>
            </a:br>
            <a:r>
              <a:rPr lang="ru-RU" sz="2000" b="1">
                <a:solidFill>
                  <a:srgbClr val="99FFCC"/>
                </a:solidFill>
                <a:latin typeface="Georgia" pitchFamily="18" charset="0"/>
              </a:rPr>
              <a:t>современное российское законодательство </a:t>
            </a:r>
            <a:br>
              <a:rPr lang="ru-RU" sz="2000" b="1">
                <a:solidFill>
                  <a:srgbClr val="99FFCC"/>
                </a:solidFill>
                <a:latin typeface="Georgia" pitchFamily="18" charset="0"/>
              </a:rPr>
            </a:br>
            <a:r>
              <a:rPr lang="ru-RU" sz="2000" b="1">
                <a:solidFill>
                  <a:srgbClr val="99FFCC"/>
                </a:solidFill>
                <a:latin typeface="Georgia" pitchFamily="18" charset="0"/>
              </a:rPr>
              <a:t>в сфере развития и востребованности кадрового потенциала?  </a:t>
            </a:r>
          </a:p>
        </p:txBody>
      </p:sp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190500" y="1346200"/>
          <a:ext cx="8775700" cy="542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2" name="Диаграмма" r:id="rId3" imgW="6581887" imgH="4067267" progId="MSGraph.Chart.8">
                  <p:embed followColorScheme="full"/>
                </p:oleObj>
              </mc:Choice>
              <mc:Fallback>
                <p:oleObj name="Диаграмма" r:id="rId3" imgW="6581887" imgH="4067267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" y="1346200"/>
                        <a:ext cx="8775700" cy="542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918351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0" y="157163"/>
            <a:ext cx="9144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99FFCC"/>
                </a:solidFill>
                <a:latin typeface="Georgia" pitchFamily="18" charset="0"/>
              </a:rPr>
              <a:t>Какие, на Ваш взгляд, аспекты государственного регулирования кадрового потенциала </a:t>
            </a:r>
            <a:r>
              <a:rPr lang="ru-RU" b="1">
                <a:solidFill>
                  <a:srgbClr val="FFCC99"/>
                </a:solidFill>
                <a:latin typeface="Georgia" pitchFamily="18" charset="0"/>
              </a:rPr>
              <a:t>требуют более совершенной</a:t>
            </a:r>
            <a:r>
              <a:rPr lang="ru-RU" b="1">
                <a:solidFill>
                  <a:srgbClr val="99FFCC"/>
                </a:solidFill>
                <a:latin typeface="Georgia" pitchFamily="18" charset="0"/>
              </a:rPr>
              <a:t> нормативной базы?</a:t>
            </a:r>
            <a:endParaRPr lang="ru-RU" b="1">
              <a:solidFill>
                <a:srgbClr val="FFCC99"/>
              </a:solidFill>
              <a:latin typeface="Georgia" pitchFamily="18" charset="0"/>
            </a:endParaRPr>
          </a:p>
        </p:txBody>
      </p:sp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3995738" y="692150"/>
          <a:ext cx="5329237" cy="648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6" name="Диаграмма" r:id="rId3" imgW="6096000" imgH="4067267" progId="MSGraph.Chart.8">
                  <p:embed followColorScheme="full"/>
                </p:oleObj>
              </mc:Choice>
              <mc:Fallback>
                <p:oleObj name="Диаграмма" r:id="rId3" imgW="6096000" imgH="4067267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692150"/>
                        <a:ext cx="5329237" cy="6480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42875" y="1100138"/>
            <a:ext cx="3997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500" b="1">
                <a:solidFill>
                  <a:srgbClr val="CCFFFF"/>
                </a:solidFill>
              </a:rPr>
              <a:t>Недопущение дискриминации </a:t>
            </a:r>
            <a:br>
              <a:rPr lang="ru-RU" sz="1500" b="1">
                <a:solidFill>
                  <a:srgbClr val="CCFFFF"/>
                </a:solidFill>
              </a:rPr>
            </a:br>
            <a:r>
              <a:rPr lang="ru-RU" sz="1500" b="1">
                <a:solidFill>
                  <a:srgbClr val="CCFFFF"/>
                </a:solidFill>
              </a:rPr>
              <a:t>по этническому признаку</a:t>
            </a:r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142875" y="1831975"/>
            <a:ext cx="39973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500" b="1">
                <a:solidFill>
                  <a:srgbClr val="CCFFFF"/>
                </a:solidFill>
              </a:rPr>
              <a:t>Недопущение дискриминации по возрасту</a:t>
            </a:r>
          </a:p>
        </p:txBody>
      </p:sp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142875" y="2408238"/>
            <a:ext cx="39973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500" b="1">
                <a:solidFill>
                  <a:srgbClr val="CCFFFF"/>
                </a:solidFill>
              </a:rPr>
              <a:t>Судебный контроль за работодателями</a:t>
            </a:r>
          </a:p>
        </p:txBody>
      </p:sp>
      <p:sp>
        <p:nvSpPr>
          <p:cNvPr id="25618" name="Text Box 18"/>
          <p:cNvSpPr txBox="1">
            <a:spLocks noChangeArrowheads="1"/>
          </p:cNvSpPr>
          <p:nvPr/>
        </p:nvSpPr>
        <p:spPr bwMode="auto">
          <a:xfrm>
            <a:off x="142875" y="2984500"/>
            <a:ext cx="39973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500" b="1">
                <a:solidFill>
                  <a:srgbClr val="CCFFFF"/>
                </a:solidFill>
              </a:rPr>
              <a:t>Нормативное обеспечение охраны труда</a:t>
            </a:r>
          </a:p>
        </p:txBody>
      </p:sp>
      <p:sp>
        <p:nvSpPr>
          <p:cNvPr id="25619" name="Text Box 19"/>
          <p:cNvSpPr txBox="1">
            <a:spLocks noChangeArrowheads="1"/>
          </p:cNvSpPr>
          <p:nvPr/>
        </p:nvSpPr>
        <p:spPr bwMode="auto">
          <a:xfrm>
            <a:off x="142875" y="3500438"/>
            <a:ext cx="3997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500" b="1">
                <a:solidFill>
                  <a:srgbClr val="CCFFFF"/>
                </a:solidFill>
              </a:rPr>
              <a:t>Система социально-экономических гарантий гражданам, находящимся в поиске работы</a:t>
            </a:r>
          </a:p>
        </p:txBody>
      </p:sp>
      <p:sp>
        <p:nvSpPr>
          <p:cNvPr id="25620" name="Text Box 20"/>
          <p:cNvSpPr txBox="1">
            <a:spLocks noChangeArrowheads="1"/>
          </p:cNvSpPr>
          <p:nvPr/>
        </p:nvSpPr>
        <p:spPr bwMode="auto">
          <a:xfrm>
            <a:off x="142875" y="4124325"/>
            <a:ext cx="3997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500" b="1">
                <a:solidFill>
                  <a:srgbClr val="CCFFFF"/>
                </a:solidFill>
              </a:rPr>
              <a:t>Контроль СМИ за распространение ими дис-криминационных условий найма на работу</a:t>
            </a:r>
          </a:p>
        </p:txBody>
      </p:sp>
      <p:sp>
        <p:nvSpPr>
          <p:cNvPr id="25621" name="Text Box 21"/>
          <p:cNvSpPr txBox="1">
            <a:spLocks noChangeArrowheads="1"/>
          </p:cNvSpPr>
          <p:nvPr/>
        </p:nvSpPr>
        <p:spPr bwMode="auto">
          <a:xfrm>
            <a:off x="142875" y="4581525"/>
            <a:ext cx="399732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500" b="1">
                <a:solidFill>
                  <a:srgbClr val="CCFFFF"/>
                </a:solidFill>
              </a:rPr>
              <a:t>Защита интересов беременных женщин, а также женщин с детьми при найме и увольнении с работы</a:t>
            </a:r>
          </a:p>
        </p:txBody>
      </p:sp>
      <p:sp>
        <p:nvSpPr>
          <p:cNvPr id="25622" name="Text Box 22"/>
          <p:cNvSpPr txBox="1">
            <a:spLocks noChangeArrowheads="1"/>
          </p:cNvSpPr>
          <p:nvPr/>
        </p:nvSpPr>
        <p:spPr bwMode="auto">
          <a:xfrm>
            <a:off x="142875" y="5276850"/>
            <a:ext cx="3997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500" b="1">
                <a:solidFill>
                  <a:srgbClr val="CCFFFF"/>
                </a:solidFill>
              </a:rPr>
              <a:t>Профессиональная адаптация граждан, проходивших воинскую службу</a:t>
            </a:r>
          </a:p>
        </p:txBody>
      </p:sp>
      <p:sp>
        <p:nvSpPr>
          <p:cNvPr id="25623" name="Text Box 23"/>
          <p:cNvSpPr txBox="1">
            <a:spLocks noChangeArrowheads="1"/>
          </p:cNvSpPr>
          <p:nvPr/>
        </p:nvSpPr>
        <p:spPr bwMode="auto">
          <a:xfrm>
            <a:off x="142875" y="5924550"/>
            <a:ext cx="3997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500" b="1">
                <a:solidFill>
                  <a:srgbClr val="CCFFFF"/>
                </a:solidFill>
              </a:rPr>
              <a:t>Мотивация работодателей для найма лиц с ограниченными трудовыми возможностями</a:t>
            </a:r>
          </a:p>
        </p:txBody>
      </p:sp>
    </p:spTree>
    <p:extLst>
      <p:ext uri="{BB962C8B-B14F-4D97-AF65-F5344CB8AC3E}">
        <p14:creationId xmlns:p14="http://schemas.microsoft.com/office/powerpoint/2010/main" val="3584913530"/>
      </p:ext>
    </p:extLst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73025" y="115888"/>
            <a:ext cx="90709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99FFCC"/>
                </a:solidFill>
                <a:latin typeface="Georgia" pitchFamily="18" charset="0"/>
              </a:rPr>
              <a:t>Многие ли руководители российских организаций </a:t>
            </a:r>
            <a:br>
              <a:rPr lang="ru-RU" sz="2000" b="1">
                <a:solidFill>
                  <a:srgbClr val="99FFCC"/>
                </a:solidFill>
                <a:latin typeface="Georgia" pitchFamily="18" charset="0"/>
              </a:rPr>
            </a:br>
            <a:r>
              <a:rPr lang="ru-RU" sz="2000" b="1">
                <a:solidFill>
                  <a:srgbClr val="FFCC99"/>
                </a:solidFill>
                <a:latin typeface="Georgia" pitchFamily="18" charset="0"/>
              </a:rPr>
              <a:t>способны проявить инициативу</a:t>
            </a:r>
            <a:r>
              <a:rPr lang="ru-RU" sz="2000" b="1">
                <a:solidFill>
                  <a:srgbClr val="99FFCC"/>
                </a:solidFill>
                <a:latin typeface="Georgia" pitchFamily="18" charset="0"/>
              </a:rPr>
              <a:t> по нововведениям и воспринимать такую инициативу от других?  </a:t>
            </a:r>
          </a:p>
        </p:txBody>
      </p:sp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190500" y="1341438"/>
          <a:ext cx="8775700" cy="542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0" name="Диаграмма" r:id="rId3" imgW="6581887" imgH="4067267" progId="MSGraph.Chart.8">
                  <p:embed followColorScheme="full"/>
                </p:oleObj>
              </mc:Choice>
              <mc:Fallback>
                <p:oleObj name="Диаграмма" r:id="rId3" imgW="6581887" imgH="4067267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" y="1341438"/>
                        <a:ext cx="8775700" cy="542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341091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200" dirty="0"/>
              <a:t>	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dirty="0"/>
              <a:t>	</a:t>
            </a:r>
            <a:r>
              <a:rPr lang="ru-RU" sz="2800" dirty="0"/>
              <a:t>состояние общества, достигаемое посредством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dirty="0"/>
              <a:t>	деятельности, направленной на формирование качественных и количественных характеристик профессионального потенциала трудоспособных граждан, обеспечивающих сохранение целостности и развития общества, суверенитет государства, отсутствие рисков потери самодостаточности в различных отраслях науки, техники, образования, промышленности, сельского хозяйства, военной, духовной и в иных сферах деятельности. .</a:t>
            </a:r>
            <a:r>
              <a:rPr lang="ru-RU" sz="2800" i="1" dirty="0"/>
              <a:t> </a:t>
            </a:r>
            <a:endParaRPr lang="ru-RU" sz="2800" dirty="0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Кадровая безопасность (КБ)</a:t>
            </a:r>
          </a:p>
        </p:txBody>
      </p:sp>
    </p:spTree>
    <p:extLst>
      <p:ext uri="{BB962C8B-B14F-4D97-AF65-F5344CB8AC3E}">
        <p14:creationId xmlns:p14="http://schemas.microsoft.com/office/powerpoint/2010/main" val="237863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2400" dirty="0"/>
              <a:t>	</a:t>
            </a:r>
          </a:p>
          <a:p>
            <a:pPr algn="ctr">
              <a:buFont typeface="Wingdings" pitchFamily="2" charset="2"/>
              <a:buNone/>
            </a:pPr>
            <a:r>
              <a:rPr lang="ru-RU" sz="2800" dirty="0"/>
              <a:t>защищенность общества от угроз и рисков непрофессионализма, деструктивного профессионализма, сохранения и наращивания профессионального потенциала посредством эффективной государственной кадровой политики, региональной государственной кадровой политики, муниципальной кадровой политики, кадровой политики организации. </a:t>
            </a:r>
          </a:p>
          <a:p>
            <a:pPr algn="ctr">
              <a:buFont typeface="Wingdings" pitchFamily="2" charset="2"/>
              <a:buNone/>
            </a:pPr>
            <a:endParaRPr lang="ru-RU" sz="2800" dirty="0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Кадровая безопасность (КБ)</a:t>
            </a:r>
          </a:p>
        </p:txBody>
      </p:sp>
    </p:spTree>
    <p:extLst>
      <p:ext uri="{BB962C8B-B14F-4D97-AF65-F5344CB8AC3E}">
        <p14:creationId xmlns:p14="http://schemas.microsoft.com/office/powerpoint/2010/main" val="241228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2400" dirty="0"/>
              <a:t>послушные умники и неумные послушники</a:t>
            </a:r>
          </a:p>
          <a:p>
            <a:pPr algn="ctr">
              <a:buFont typeface="Wingdings" pitchFamily="2" charset="2"/>
              <a:buNone/>
            </a:pPr>
            <a:r>
              <a:rPr lang="ru-RU" sz="2400" dirty="0"/>
              <a:t>творцы «кадровой серости»</a:t>
            </a:r>
          </a:p>
          <a:p>
            <a:pPr algn="ctr">
              <a:buFont typeface="Wingdings" pitchFamily="2" charset="2"/>
              <a:buNone/>
            </a:pPr>
            <a:r>
              <a:rPr lang="ru-RU" sz="2400" dirty="0"/>
              <a:t>позвоночники</a:t>
            </a:r>
          </a:p>
          <a:p>
            <a:pPr algn="ctr">
              <a:buFont typeface="Wingdings" pitchFamily="2" charset="2"/>
              <a:buNone/>
            </a:pPr>
            <a:r>
              <a:rPr lang="ru-RU" sz="2400" dirty="0" err="1"/>
              <a:t>клановики</a:t>
            </a:r>
            <a:endParaRPr lang="ru-RU" sz="2400" dirty="0"/>
          </a:p>
          <a:p>
            <a:pPr algn="ctr">
              <a:buFont typeface="Wingdings" pitchFamily="2" charset="2"/>
              <a:buNone/>
            </a:pPr>
            <a:r>
              <a:rPr lang="ru-RU" sz="2400" dirty="0" err="1"/>
              <a:t>олигархозависимые</a:t>
            </a:r>
            <a:endParaRPr lang="ru-RU" sz="2400" dirty="0"/>
          </a:p>
          <a:p>
            <a:pPr algn="ctr">
              <a:buFont typeface="Wingdings" pitchFamily="2" charset="2"/>
              <a:buNone/>
            </a:pPr>
            <a:r>
              <a:rPr lang="ru-RU" sz="2400" dirty="0" err="1"/>
              <a:t>к</a:t>
            </a:r>
            <a:r>
              <a:rPr lang="ru-RU" sz="2400" dirty="0" err="1" smtClean="0"/>
              <a:t>риминальнозависимые</a:t>
            </a:r>
            <a:endParaRPr lang="ru-RU" sz="2400" dirty="0" smtClean="0"/>
          </a:p>
          <a:p>
            <a:pPr algn="ctr">
              <a:buFont typeface="Wingdings" pitchFamily="2" charset="2"/>
              <a:buNone/>
            </a:pPr>
            <a:r>
              <a:rPr lang="ru-RU" sz="2400" dirty="0" err="1" smtClean="0"/>
              <a:t>инозависимые</a:t>
            </a:r>
            <a:endParaRPr lang="ru-RU" sz="2400" dirty="0"/>
          </a:p>
          <a:p>
            <a:pPr algn="ctr">
              <a:buFont typeface="Wingdings" pitchFamily="2" charset="2"/>
              <a:buNone/>
            </a:pPr>
            <a:r>
              <a:rPr lang="ru-RU" sz="2400" dirty="0"/>
              <a:t>земляки, друзья, родственники</a:t>
            </a:r>
          </a:p>
          <a:p>
            <a:pPr algn="ctr">
              <a:buFont typeface="Wingdings" pitchFamily="2" charset="2"/>
              <a:buNone/>
            </a:pPr>
            <a:r>
              <a:rPr lang="ru-RU" sz="2400" dirty="0"/>
              <a:t>деструктивные профессионалы</a:t>
            </a:r>
          </a:p>
          <a:p>
            <a:pPr>
              <a:buFont typeface="Wingdings" pitchFamily="2" charset="2"/>
              <a:buNone/>
            </a:pPr>
            <a:endParaRPr lang="ru-RU" sz="2400" dirty="0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Прямые и косвенные риски и угрозы КБ для ГМУ</a:t>
            </a:r>
          </a:p>
        </p:txBody>
      </p:sp>
    </p:spTree>
    <p:extLst>
      <p:ext uri="{BB962C8B-B14F-4D97-AF65-F5344CB8AC3E}">
        <p14:creationId xmlns:p14="http://schemas.microsoft.com/office/powerpoint/2010/main" val="56736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CB3AA5B-A5F5-4587-A1DD-285BA2586CAB}" type="slidenum">
              <a:rPr lang="ru-RU" smtClean="0"/>
              <a:pPr eaLnBrk="1" hangingPunct="1"/>
              <a:t>4</a:t>
            </a:fld>
            <a:endParaRPr lang="ru-RU" smtClean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txBody>
          <a:bodyPr/>
          <a:lstStyle/>
          <a:p>
            <a:pPr algn="ctr" eaLnBrk="1" hangingPunct="1"/>
            <a:r>
              <a:rPr lang="ru-RU" dirty="0" smtClean="0"/>
              <a:t>Кадровая политика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dirty="0" smtClean="0"/>
              <a:t>	</a:t>
            </a:r>
            <a:r>
              <a:rPr lang="ru-RU" sz="3600" dirty="0" smtClean="0">
                <a:latin typeface="Times New Roman" pitchFamily="18" charset="0"/>
              </a:rPr>
              <a:t> </a:t>
            </a:r>
            <a:r>
              <a:rPr lang="ru-RU" sz="4000" dirty="0" smtClean="0">
                <a:latin typeface="Times New Roman" pitchFamily="18" charset="0"/>
              </a:rPr>
              <a:t>деятельность и система отношений, объектом которой являются способности человека, представляет одну из важнейших слагаемых в структуре управленческой деятельности субъекта управления</a:t>
            </a:r>
          </a:p>
        </p:txBody>
      </p:sp>
    </p:spTree>
    <p:extLst>
      <p:ext uri="{BB962C8B-B14F-4D97-AF65-F5344CB8AC3E}">
        <p14:creationId xmlns:p14="http://schemas.microsoft.com/office/powerpoint/2010/main" val="278889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3200" dirty="0"/>
              <a:t>Эти девиации кадровой политики носят системный характер в государственном и муниципальном управлении и в условиях разгосударствления собственности, не совершенной правовой базы и не эффективной системы управления государственной и муниципальной службой являются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3200" dirty="0"/>
              <a:t>источником устойчивых </a:t>
            </a:r>
            <a:r>
              <a:rPr lang="ru-RU" sz="3200" b="1" dirty="0"/>
              <a:t>коррупционных </a:t>
            </a:r>
            <a:r>
              <a:rPr lang="ru-RU" sz="3200" dirty="0"/>
              <a:t>отношений </a:t>
            </a: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Прямые и косвенные риски и угрозы КБ для ГМУ</a:t>
            </a:r>
          </a:p>
        </p:txBody>
      </p:sp>
    </p:spTree>
    <p:extLst>
      <p:ext uri="{BB962C8B-B14F-4D97-AF65-F5344CB8AC3E}">
        <p14:creationId xmlns:p14="http://schemas.microsoft.com/office/powerpoint/2010/main" val="313384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dirty="0"/>
              <a:t>	</a:t>
            </a:r>
            <a:r>
              <a:rPr lang="ru-RU" sz="3600" dirty="0"/>
              <a:t>уничтожение научных и технологических школ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3600" dirty="0"/>
              <a:t>	ликвидация или неточный прогноз научных и образовательных направлений подготовки кадрового потенциал страны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3600" dirty="0"/>
              <a:t> 	эмиграция профессионалов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3600" dirty="0"/>
              <a:t>	старение научных и преподавательских кадров 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Прямые угрозы и риски КБ</a:t>
            </a:r>
            <a:br>
              <a:rPr lang="ru-RU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для кадрового потенциала</a:t>
            </a:r>
          </a:p>
        </p:txBody>
      </p:sp>
    </p:spTree>
    <p:extLst>
      <p:ext uri="{BB962C8B-B14F-4D97-AF65-F5344CB8AC3E}">
        <p14:creationId xmlns:p14="http://schemas.microsoft.com/office/powerpoint/2010/main" val="249800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400" dirty="0"/>
              <a:t>не </a:t>
            </a:r>
            <a:r>
              <a:rPr lang="ru-RU" sz="2400" dirty="0" err="1"/>
              <a:t>институциализированные</a:t>
            </a:r>
            <a:r>
              <a:rPr lang="ru-RU" sz="2400" dirty="0"/>
              <a:t> и не конституированные  кадровые процессы и отношения.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 дисбаланс в кадровом составе в системах социального управления, сферах профессиональной деятельности (</a:t>
            </a:r>
            <a:r>
              <a:rPr lang="ru-RU" sz="2400" dirty="0" err="1"/>
              <a:t>этносолидарность</a:t>
            </a:r>
            <a:r>
              <a:rPr lang="ru-RU" sz="2400" dirty="0"/>
              <a:t> -</a:t>
            </a:r>
            <a:r>
              <a:rPr lang="ru-RU" sz="2400" dirty="0" err="1"/>
              <a:t>этномонополизация</a:t>
            </a:r>
            <a:r>
              <a:rPr lang="ru-RU" sz="2400" dirty="0"/>
              <a:t>);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 низкий уровень знания культуры, традиций, религиозных верований этнических обществ, государственными и муниципальными служащими;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обособленность, замкнутость в полиэтнических сообществах образовательных структур, культивирующих этническую исключительность </a:t>
            </a: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Риски и угрозы для полиэтнических обществ</a:t>
            </a:r>
          </a:p>
        </p:txBody>
      </p:sp>
    </p:spTree>
    <p:extLst>
      <p:ext uri="{BB962C8B-B14F-4D97-AF65-F5344CB8AC3E}">
        <p14:creationId xmlns:p14="http://schemas.microsoft.com/office/powerpoint/2010/main" val="184333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3600" dirty="0"/>
              <a:t>В кадровой политике в системе ГМУ нужна </a:t>
            </a:r>
            <a:r>
              <a:rPr lang="ru-RU" sz="3600" b="1" i="1" dirty="0"/>
              <a:t>мобилизационная политика</a:t>
            </a:r>
            <a:r>
              <a:rPr lang="ru-RU" sz="3600" dirty="0"/>
              <a:t> по формированию профессионального, нравственного и патриотического кадрового потенциала (тех, кто Россию воспринимает как </a:t>
            </a:r>
            <a:r>
              <a:rPr lang="ru-RU" sz="3600" b="1" dirty="0"/>
              <a:t>моя</a:t>
            </a:r>
            <a:r>
              <a:rPr lang="ru-RU" sz="3600" dirty="0"/>
              <a:t> страна, а не </a:t>
            </a:r>
            <a:r>
              <a:rPr lang="ru-RU" sz="3600" b="1" dirty="0"/>
              <a:t>эта</a:t>
            </a:r>
            <a:r>
              <a:rPr lang="ru-RU" sz="3600" dirty="0"/>
              <a:t> страна)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500" dirty="0">
                <a:solidFill>
                  <a:schemeClr val="bg2">
                    <a:lumMod val="50000"/>
                  </a:schemeClr>
                </a:solidFill>
              </a:rPr>
              <a:t>Риски и угрозы КБ в условиях кадровой глобализации</a:t>
            </a:r>
          </a:p>
        </p:txBody>
      </p:sp>
    </p:spTree>
    <p:extLst>
      <p:ext uri="{BB962C8B-B14F-4D97-AF65-F5344CB8AC3E}">
        <p14:creationId xmlns:p14="http://schemas.microsoft.com/office/powerpoint/2010/main" val="36451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000" dirty="0"/>
              <a:t>осознание промышленно развитыми странами неоспоримого приоритета ценности профессионализма перед любыми другими составляющими экономических процессов </a:t>
            </a:r>
          </a:p>
          <a:p>
            <a:pPr>
              <a:lnSpc>
                <a:spcPct val="80000"/>
              </a:lnSpc>
            </a:pPr>
            <a:r>
              <a:rPr lang="ru-RU" sz="2000" dirty="0"/>
              <a:t>унификация процессов в кадровой политике и особенно в образовательной политике</a:t>
            </a:r>
          </a:p>
          <a:p>
            <a:pPr>
              <a:lnSpc>
                <a:spcPct val="80000"/>
              </a:lnSpc>
            </a:pPr>
            <a:r>
              <a:rPr lang="ru-RU" sz="2000" dirty="0"/>
              <a:t>транснациональная конкуренция за профессионалов</a:t>
            </a:r>
          </a:p>
          <a:p>
            <a:pPr>
              <a:lnSpc>
                <a:spcPct val="80000"/>
              </a:lnSpc>
            </a:pPr>
            <a:r>
              <a:rPr lang="ru-RU" sz="2000" dirty="0"/>
              <a:t>привлечение и концентрация уникальных кадров специалистов из различных стран  на прорывных направлениях науки, техники, технологий</a:t>
            </a:r>
          </a:p>
          <a:p>
            <a:pPr>
              <a:lnSpc>
                <a:spcPct val="80000"/>
              </a:lnSpc>
            </a:pPr>
            <a:r>
              <a:rPr lang="ru-RU" sz="2000" dirty="0"/>
              <a:t>существенное сокращение затрат на подготовку профессионалов и быстрое приращение интеллектуального ресурса  за счет кадрового потенциала других стран (глобальное кадровое паразитирование)</a:t>
            </a:r>
          </a:p>
          <a:p>
            <a:pPr>
              <a:lnSpc>
                <a:spcPct val="80000"/>
              </a:lnSpc>
            </a:pPr>
            <a:r>
              <a:rPr lang="ru-RU" sz="2000" dirty="0"/>
              <a:t>воздействие на состояние кадрового потенциала других стран, причем как положительное, так и отрицательное (управляемая специализация кадровым потенциалом других стран) </a:t>
            </a: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Кадровая глобализация</a:t>
            </a:r>
          </a:p>
        </p:txBody>
      </p:sp>
    </p:spTree>
    <p:extLst>
      <p:ext uri="{BB962C8B-B14F-4D97-AF65-F5344CB8AC3E}">
        <p14:creationId xmlns:p14="http://schemas.microsoft.com/office/powerpoint/2010/main" val="71270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законность</a:t>
            </a:r>
            <a:r>
              <a:rPr lang="ru-RU" dirty="0"/>
              <a:t>;</a:t>
            </a:r>
          </a:p>
          <a:p>
            <a:r>
              <a:rPr lang="ru-RU" dirty="0"/>
              <a:t>приоритет прав и свобод человека и гражданина, их непосредственное действие, обязательность их признания, соблюдения и защиты;</a:t>
            </a:r>
          </a:p>
          <a:p>
            <a:r>
              <a:rPr lang="ru-RU" sz="3800" dirty="0">
                <a:solidFill>
                  <a:srgbClr val="FF0000"/>
                </a:solidFill>
              </a:rPr>
              <a:t>равный доступ граждан к государственной службе;</a:t>
            </a:r>
          </a:p>
          <a:p>
            <a:r>
              <a:rPr lang="ru-RU" dirty="0"/>
              <a:t>единство правовых и организационных основ государственной службы, предполагающее законодательное закрепление единого подхода к организации государственной службы;</a:t>
            </a:r>
          </a:p>
          <a:p>
            <a:r>
              <a:rPr lang="ru-RU" dirty="0" smtClean="0"/>
              <a:t>открытость </a:t>
            </a:r>
            <a:r>
              <a:rPr lang="ru-RU" dirty="0"/>
              <a:t>государственной службы и ее доступность общественному контролю, объективное информирование общества о деятельности государственных служащих;</a:t>
            </a:r>
          </a:p>
          <a:p>
            <a:r>
              <a:rPr lang="ru-RU" sz="3600" dirty="0">
                <a:solidFill>
                  <a:srgbClr val="FF0000"/>
                </a:solidFill>
              </a:rPr>
              <a:t>профессионализм и компетентность государственных служащих;</a:t>
            </a:r>
          </a:p>
          <a:p>
            <a:r>
              <a:rPr lang="ru-RU" dirty="0" smtClean="0"/>
              <a:t>ФЗ-58, ст.3. ОСГС РФ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45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/>
              <a:t>. 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463189"/>
            <a:ext cx="7704856" cy="108012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Проблемы реализации принципов КП в государственной службе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5920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2276872"/>
            <a:ext cx="7408333" cy="345069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Профессионализм – индивидуальный уровень владения человеком профессией </a:t>
            </a:r>
            <a:r>
              <a:rPr lang="ru-RU" sz="3200" dirty="0"/>
              <a:t>- </a:t>
            </a:r>
            <a:r>
              <a:rPr lang="ru-RU" sz="3200" dirty="0" smtClean="0"/>
              <a:t>специальными знаниями, умениями, навыками, профессиональным психологическим опытом. 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46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5400" dirty="0" smtClean="0">
                <a:solidFill>
                  <a:srgbClr val="00B0F0"/>
                </a:solidFill>
              </a:rPr>
              <a:t>Профессионализм</a:t>
            </a:r>
            <a:endParaRPr lang="ru-RU" sz="5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81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000" dirty="0"/>
              <a:t>Компетентность </a:t>
            </a:r>
            <a:r>
              <a:rPr lang="ru-RU" sz="2800" dirty="0"/>
              <a:t>– способность человека к </a:t>
            </a:r>
            <a:r>
              <a:rPr lang="ru-RU" sz="2800" dirty="0" err="1"/>
              <a:t>опредмечиванию</a:t>
            </a:r>
            <a:r>
              <a:rPr lang="ru-RU" sz="2800" dirty="0"/>
              <a:t> профессии, </a:t>
            </a:r>
            <a:r>
              <a:rPr lang="ru-RU" sz="2800" dirty="0" smtClean="0"/>
              <a:t>индивидуальная форма </a:t>
            </a:r>
            <a:r>
              <a:rPr lang="ru-RU" sz="2800" dirty="0"/>
              <a:t>проявления профессионализма</a:t>
            </a:r>
          </a:p>
          <a:p>
            <a:r>
              <a:rPr lang="ru-RU" sz="3000" dirty="0"/>
              <a:t>Компетентность </a:t>
            </a:r>
            <a:r>
              <a:rPr lang="ru-RU" sz="2800" dirty="0"/>
              <a:t>– высшая форма </a:t>
            </a:r>
            <a:r>
              <a:rPr lang="ru-RU" sz="2800" dirty="0" smtClean="0"/>
              <a:t>профессионализма. Индивидуальный профессиональный образ человека в профессиональном виде деятельности, в профессии </a:t>
            </a:r>
            <a:endParaRPr lang="ru-RU" sz="2800" dirty="0"/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47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00B0F0"/>
                </a:solidFill>
              </a:rPr>
              <a:t>Компетентность</a:t>
            </a:r>
            <a:endParaRPr lang="ru-RU" sz="6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79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48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B0F0"/>
                </a:solidFill>
              </a:rPr>
              <a:t>1.Условие реализации профессионализма государственного служащего</a:t>
            </a:r>
            <a:endParaRPr lang="ru-RU" sz="3200" dirty="0">
              <a:solidFill>
                <a:srgbClr val="00B0F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3501008"/>
            <a:ext cx="2736304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Человек, владеющий уровнем профессионализма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484585" y="3501008"/>
            <a:ext cx="2952328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Структура </a:t>
            </a:r>
          </a:p>
          <a:p>
            <a:pPr algn="ctr"/>
            <a:r>
              <a:rPr lang="ru-RU" dirty="0" smtClean="0"/>
              <a:t>компетенции </a:t>
            </a:r>
          </a:p>
          <a:p>
            <a:pPr algn="ctr"/>
            <a:r>
              <a:rPr lang="ru-RU" dirty="0" smtClean="0"/>
              <a:t>должности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5085184"/>
            <a:ext cx="748883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Структура </a:t>
            </a:r>
            <a:r>
              <a:rPr lang="ru-RU" sz="2000" dirty="0" smtClean="0">
                <a:solidFill>
                  <a:srgbClr val="FF0000"/>
                </a:solidFill>
              </a:rPr>
              <a:t>профессионализма</a:t>
            </a:r>
            <a:r>
              <a:rPr lang="ru-RU" sz="2000" dirty="0" smtClean="0"/>
              <a:t> человека должна 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соответствовать </a:t>
            </a:r>
            <a:r>
              <a:rPr lang="ru-RU" sz="2000" dirty="0" smtClean="0"/>
              <a:t>структуре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компетенции</a:t>
            </a:r>
            <a:r>
              <a:rPr lang="ru-RU" sz="2000" dirty="0" smtClean="0"/>
              <a:t> должности</a:t>
            </a:r>
            <a:endParaRPr lang="ru-RU" sz="2000" dirty="0"/>
          </a:p>
        </p:txBody>
      </p:sp>
      <p:sp>
        <p:nvSpPr>
          <p:cNvPr id="8" name="Стрелка вниз 7"/>
          <p:cNvSpPr/>
          <p:nvPr/>
        </p:nvSpPr>
        <p:spPr>
          <a:xfrm>
            <a:off x="6804248" y="4653136"/>
            <a:ext cx="45719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2555776" y="4653136"/>
            <a:ext cx="45719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Выноска со стрелкой вверх 9"/>
          <p:cNvSpPr/>
          <p:nvPr/>
        </p:nvSpPr>
        <p:spPr>
          <a:xfrm>
            <a:off x="4716016" y="3356992"/>
            <a:ext cx="45719" cy="1728192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375756" y="2060848"/>
            <a:ext cx="4680520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КОМПЕТЕНТНОСТЬ, ПРОФЕССИОНАЛЬНАЯ КОМПЕТЕНТНОСТЬ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91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72000"/>
          </a:xfrm>
        </p:spPr>
        <p:txBody>
          <a:bodyPr>
            <a:normAutofit/>
          </a:bodyPr>
          <a:lstStyle/>
          <a:p>
            <a:r>
              <a:rPr lang="ru-RU" dirty="0" smtClean="0"/>
              <a:t>1. Не определена структура компетенций должностей гражданских служащих. Они выражены в самом общем виде как квалификационные требования (КТ) к категориям и группам должностей гражданской службы (ст.12, ФЗ-79).Этого недостаточно для реализации принципа «профессионализма и компетентности».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В результате</a:t>
            </a:r>
            <a:r>
              <a:rPr lang="ru-RU" dirty="0" smtClean="0"/>
              <a:t>: назначаем, готовим и оцениваем примерно, приблизительно, относительно, ориентировочно.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49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90000"/>
            </a:schemeClr>
          </a:solidFill>
        </p:spPr>
        <p:txBody>
          <a:bodyPr/>
          <a:lstStyle/>
          <a:p>
            <a:pPr algn="ctr"/>
            <a:r>
              <a:rPr lang="ru-RU" dirty="0" smtClean="0"/>
              <a:t>Ключевые проблемы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135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90000"/>
            </a:schemeClr>
          </a:solidFill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4400" b="1" i="1" dirty="0">
                <a:solidFill>
                  <a:srgbClr val="0070C0"/>
                </a:solidFill>
              </a:rPr>
              <a:t>Кадровая политика  как социальное явление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0B2021-0AB0-4F5A-A310-C74E76E79949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60420" name="TextBox 4"/>
          <p:cNvSpPr txBox="1">
            <a:spLocks noChangeArrowheads="1"/>
          </p:cNvSpPr>
          <p:nvPr/>
        </p:nvSpPr>
        <p:spPr bwMode="auto">
          <a:xfrm>
            <a:off x="539750" y="1484313"/>
            <a:ext cx="8208963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стратегия субъекта управления по отношению к воспроизводству  (формированию) и востребованности профессиональных возможностей (способностей) человека (граждан), обеспечивающих достижение целей социума.</a:t>
            </a:r>
          </a:p>
          <a:p>
            <a:pPr eaLnBrk="1" hangingPunct="1"/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52162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Устанавливаются к должностям гражданской службы в соответствии с категориями и группами: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50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9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Квалификационные требования (КТ)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24290" y="2852936"/>
            <a:ext cx="7200800" cy="2664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1.Высшее образование (К - Р, П(С), С, ОС (Г - </a:t>
            </a:r>
            <a:r>
              <a:rPr lang="ru-RU" dirty="0" err="1" smtClean="0"/>
              <a:t>гл</a:t>
            </a:r>
            <a:r>
              <a:rPr lang="ru-RU" dirty="0" smtClean="0"/>
              <a:t>, вед) </a:t>
            </a:r>
            <a:r>
              <a:rPr lang="ru-RU" dirty="0" smtClean="0">
                <a:solidFill>
                  <a:srgbClr val="FF0000"/>
                </a:solidFill>
              </a:rPr>
              <a:t>(80</a:t>
            </a:r>
            <a:r>
              <a:rPr lang="en-US" dirty="0" smtClean="0">
                <a:solidFill>
                  <a:srgbClr val="FF0000"/>
                </a:solidFill>
              </a:rPr>
              <a:t>%)</a:t>
            </a:r>
            <a:endParaRPr lang="ru-RU" dirty="0" smtClean="0">
              <a:solidFill>
                <a:srgbClr val="FF0000"/>
              </a:solidFill>
            </a:endParaRPr>
          </a:p>
          <a:p>
            <a:pPr algn="ctr"/>
            <a:r>
              <a:rPr lang="ru-RU" dirty="0" smtClean="0">
                <a:solidFill>
                  <a:srgbClr val="FFFF00"/>
                </a:solidFill>
              </a:rPr>
              <a:t>2.Среднее профессиональное образование соответствующие направлению деятельности (К- ОС (Г-</a:t>
            </a:r>
            <a:r>
              <a:rPr lang="ru-RU" dirty="0" err="1" smtClean="0">
                <a:solidFill>
                  <a:srgbClr val="FFFF00"/>
                </a:solidFill>
              </a:rPr>
              <a:t>ст</a:t>
            </a:r>
            <a:r>
              <a:rPr lang="ru-RU" dirty="0" smtClean="0">
                <a:solidFill>
                  <a:srgbClr val="FFFF00"/>
                </a:solidFill>
              </a:rPr>
              <a:t>, мл)</a:t>
            </a:r>
            <a:r>
              <a:rPr lang="en-US" dirty="0" smtClean="0">
                <a:solidFill>
                  <a:srgbClr val="FFFF00"/>
                </a:solidFill>
              </a:rPr>
              <a:t> (20%)</a:t>
            </a:r>
            <a:endParaRPr lang="ru-RU" dirty="0" smtClean="0">
              <a:solidFill>
                <a:srgbClr val="FFFF00"/>
              </a:solidFill>
            </a:endParaRPr>
          </a:p>
          <a:p>
            <a:pPr algn="ctr"/>
            <a:r>
              <a:rPr lang="ru-RU" dirty="0" smtClean="0"/>
              <a:t>3.Стаж гражданской службы  </a:t>
            </a:r>
            <a:r>
              <a:rPr lang="ru-RU" dirty="0" smtClean="0">
                <a:solidFill>
                  <a:srgbClr val="FF0000"/>
                </a:solidFill>
              </a:rPr>
              <a:t>или </a:t>
            </a:r>
            <a:r>
              <a:rPr lang="ru-RU" dirty="0" smtClean="0"/>
              <a:t>стаж (опыт) по специальности</a:t>
            </a:r>
          </a:p>
          <a:p>
            <a:pPr algn="ctr"/>
            <a:r>
              <a:rPr lang="ru-RU" dirty="0" smtClean="0"/>
              <a:t>4.Профессиональные знания и навыки, необходимые для исполнения должностных обязанностей с учетом задач и функций государственного органа (должностной регламент)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09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Название 1"/>
          <p:cNvSpPr>
            <a:spLocks noGrp="1"/>
          </p:cNvSpPr>
          <p:nvPr>
            <p:ph type="title" idx="4294967295"/>
          </p:nvPr>
        </p:nvSpPr>
        <p:spPr>
          <a:xfrm>
            <a:off x="457200" y="131763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800" b="1" dirty="0" smtClean="0"/>
              <a:t>Предполагаемая модель квалификационных требований к должностям государственной службы </a:t>
            </a:r>
          </a:p>
        </p:txBody>
      </p:sp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028FBF9-F0FC-4127-ACDE-2D4B5E939DBE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51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" name="TextBox 4"/>
          <p:cNvSpPr txBox="1"/>
          <p:nvPr/>
        </p:nvSpPr>
        <p:spPr>
          <a:xfrm>
            <a:off x="215484" y="1443831"/>
            <a:ext cx="8642350" cy="369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Segoe" pitchFamily="34" charset="0"/>
                <a:cs typeface="+mn-cs"/>
              </a:rPr>
              <a:t>Трехуровневая система квалификационных требований</a:t>
            </a:r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250825" y="1628775"/>
            <a:ext cx="3744913" cy="475297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/>
            <a:endParaRPr lang="ru-RU" altLang="ru-RU"/>
          </a:p>
        </p:txBody>
      </p:sp>
      <p:sp>
        <p:nvSpPr>
          <p:cNvPr id="11270" name="AutoShape 6"/>
          <p:cNvSpPr>
            <a:spLocks noChangeArrowheads="1"/>
          </p:cNvSpPr>
          <p:nvPr/>
        </p:nvSpPr>
        <p:spPr bwMode="auto">
          <a:xfrm>
            <a:off x="1187450" y="1989138"/>
            <a:ext cx="7704138" cy="1439862"/>
          </a:xfrm>
          <a:prstGeom prst="roundRect">
            <a:avLst>
              <a:gd name="adj" fmla="val 16667"/>
            </a:avLst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/>
            <a:r>
              <a:rPr lang="en-US" altLang="ru-RU" b="1" dirty="0"/>
              <a:t>III </a:t>
            </a:r>
            <a:r>
              <a:rPr lang="ru-RU" altLang="ru-RU" b="1" dirty="0"/>
              <a:t>уровень – Специальные требования</a:t>
            </a:r>
            <a:r>
              <a:rPr lang="ru-RU" altLang="ru-RU" dirty="0"/>
              <a:t> </a:t>
            </a:r>
          </a:p>
          <a:p>
            <a:pPr algn="ctr" defTabSz="914400"/>
            <a:r>
              <a:rPr lang="ru-RU" altLang="ru-RU" sz="1600" dirty="0"/>
              <a:t>Требования, учитывающие специфику конкретной должности, включая </a:t>
            </a:r>
            <a:br>
              <a:rPr lang="ru-RU" altLang="ru-RU" sz="1600" dirty="0"/>
            </a:br>
            <a:r>
              <a:rPr lang="ru-RU" altLang="ru-RU" sz="1600" dirty="0"/>
              <a:t>уникальные квалификационные требования и требования к деловым качествам </a:t>
            </a:r>
          </a:p>
        </p:txBody>
      </p:sp>
      <p:sp>
        <p:nvSpPr>
          <p:cNvPr id="11271" name="AutoShape 7"/>
          <p:cNvSpPr>
            <a:spLocks noChangeArrowheads="1"/>
          </p:cNvSpPr>
          <p:nvPr/>
        </p:nvSpPr>
        <p:spPr bwMode="auto">
          <a:xfrm>
            <a:off x="1116013" y="3500438"/>
            <a:ext cx="7777162" cy="1296987"/>
          </a:xfrm>
          <a:prstGeom prst="roundRect">
            <a:avLst>
              <a:gd name="adj" fmla="val 16667"/>
            </a:avLst>
          </a:prstGeom>
          <a:solidFill>
            <a:schemeClr val="bg2">
              <a:lumMod val="7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/>
            <a:r>
              <a:rPr lang="en-US" altLang="ru-RU" sz="1600" b="1" dirty="0"/>
              <a:t>II </a:t>
            </a:r>
            <a:r>
              <a:rPr lang="ru-RU" altLang="ru-RU" sz="1600" b="1" dirty="0"/>
              <a:t>уровень – Функциональные требования</a:t>
            </a:r>
            <a:r>
              <a:rPr lang="ru-RU" altLang="ru-RU" sz="1600" dirty="0"/>
              <a:t> </a:t>
            </a:r>
          </a:p>
          <a:p>
            <a:pPr algn="ctr" defTabSz="914400"/>
            <a:r>
              <a:rPr lang="ru-RU" altLang="ru-RU" sz="1600" dirty="0"/>
              <a:t>Требования, учитывающие специфику конкретных направлений </a:t>
            </a:r>
          </a:p>
          <a:p>
            <a:pPr algn="ctr" defTabSz="914400"/>
            <a:r>
              <a:rPr lang="ru-RU" altLang="ru-RU" sz="1600" dirty="0"/>
              <a:t>профессиональной деятельности и специализаций по направлениям</a:t>
            </a:r>
          </a:p>
        </p:txBody>
      </p:sp>
      <p:sp>
        <p:nvSpPr>
          <p:cNvPr id="11272" name="AutoShape 8"/>
          <p:cNvSpPr>
            <a:spLocks noChangeArrowheads="1"/>
          </p:cNvSpPr>
          <p:nvPr/>
        </p:nvSpPr>
        <p:spPr bwMode="auto">
          <a:xfrm>
            <a:off x="1042988" y="4868863"/>
            <a:ext cx="7848600" cy="1223962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/>
            <a:r>
              <a:rPr lang="en-US" altLang="ru-RU" sz="1600" b="1" dirty="0"/>
              <a:t>I </a:t>
            </a:r>
            <a:r>
              <a:rPr lang="ru-RU" altLang="ru-RU" sz="1600" b="1" dirty="0"/>
              <a:t>уровень – Базовые требования</a:t>
            </a:r>
            <a:r>
              <a:rPr lang="ru-RU" altLang="ru-RU" sz="1600" dirty="0"/>
              <a:t> </a:t>
            </a:r>
          </a:p>
          <a:p>
            <a:pPr algn="ctr" defTabSz="914400"/>
            <a:r>
              <a:rPr lang="ru-RU" altLang="ru-RU" sz="1600" dirty="0"/>
              <a:t>Общие требования, необходимые для замещения должностей </a:t>
            </a:r>
          </a:p>
          <a:p>
            <a:pPr algn="ctr" defTabSz="914400"/>
            <a:r>
              <a:rPr lang="ru-RU" altLang="ru-RU" sz="1600" dirty="0"/>
              <a:t>государственной службы; распространяются на всех государственных служащих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943C74-F99A-416C-B378-5EFFA9008757}" type="slidenum">
              <a:rPr lang="ru-RU" smtClean="0"/>
              <a:pPr>
                <a:defRPr/>
              </a:pPr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91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101013" cy="1223963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b="1" dirty="0" smtClean="0"/>
              <a:t>Базовые квалификационные требования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85BEA11-ADCC-4152-887A-AE91BB8928D9}" type="slidenum">
              <a:rPr lang="ru-RU" smtClean="0"/>
              <a:pPr>
                <a:defRPr/>
              </a:pPr>
              <a:t>52</a:t>
            </a:fld>
            <a:endParaRPr lang="ru-RU"/>
          </a:p>
        </p:txBody>
      </p:sp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193675" y="1268413"/>
            <a:ext cx="7594600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defTabSz="45720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457200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45720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45720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45720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457200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457200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457200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457200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ru-RU" altLang="ru-RU" sz="2800" dirty="0">
                <a:latin typeface="Arial" pitchFamily="34" charset="0"/>
              </a:rPr>
              <a:t>Требования к знанию государственного языка РФ</a:t>
            </a:r>
          </a:p>
          <a:p>
            <a:pPr>
              <a:buFont typeface="Arial" pitchFamily="34" charset="0"/>
              <a:buChar char="•"/>
            </a:pPr>
            <a:r>
              <a:rPr lang="ru-RU" altLang="ru-RU" sz="2800" dirty="0">
                <a:latin typeface="Arial" pitchFamily="34" charset="0"/>
              </a:rPr>
              <a:t>Требования к знаниям и навыкам в области информационно-коммуникационных технологий</a:t>
            </a:r>
          </a:p>
          <a:p>
            <a:pPr>
              <a:buFont typeface="Arial" pitchFamily="34" charset="0"/>
              <a:buChar char="•"/>
            </a:pPr>
            <a:r>
              <a:rPr lang="ru-RU" altLang="ru-RU" sz="2800" dirty="0">
                <a:latin typeface="Arial" pitchFamily="34" charset="0"/>
              </a:rPr>
              <a:t>Требования к знанию основ права, включая: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ru-RU" altLang="ru-RU" i="1" dirty="0">
                <a:latin typeface="Arial" pitchFamily="34" charset="0"/>
              </a:rPr>
              <a:t>Конституцию Российской Федерации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ru-RU" altLang="ru-RU" i="1" dirty="0">
                <a:latin typeface="Arial" pitchFamily="34" charset="0"/>
              </a:rPr>
              <a:t>Законодательство о государственной гражданской службе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ru-RU" altLang="ru-RU" i="1" dirty="0">
                <a:latin typeface="Arial" pitchFamily="34" charset="0"/>
              </a:rPr>
              <a:t>Законодательство о противодействии </a:t>
            </a:r>
            <a:r>
              <a:rPr lang="ru-RU" altLang="ru-RU" i="1" dirty="0" smtClean="0">
                <a:latin typeface="Arial" pitchFamily="34" charset="0"/>
              </a:rPr>
              <a:t>коррупции и др.</a:t>
            </a:r>
            <a:endParaRPr lang="ru-RU" altLang="ru-RU" i="1" dirty="0">
              <a:latin typeface="Arial" pitchFamily="34" charset="0"/>
            </a:endParaRPr>
          </a:p>
        </p:txBody>
      </p:sp>
      <p:pic>
        <p:nvPicPr>
          <p:cNvPr id="14341" name="Picture 2" descr="http://my-zhukov.ru/newsimg/962684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775" y="1784350"/>
            <a:ext cx="19050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357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азвание 1"/>
          <p:cNvSpPr>
            <a:spLocks noGrp="1"/>
          </p:cNvSpPr>
          <p:nvPr>
            <p:ph type="title"/>
          </p:nvPr>
        </p:nvSpPr>
        <p:spPr>
          <a:xfrm>
            <a:off x="0" y="139700"/>
            <a:ext cx="9128125" cy="1143000"/>
          </a:xfrm>
        </p:spPr>
        <p:txBody>
          <a:bodyPr/>
          <a:lstStyle/>
          <a:p>
            <a:pPr algn="ctr" eaLnBrk="1" hangingPunct="1"/>
            <a:r>
              <a:rPr lang="ru-RU" altLang="ru-RU" sz="2800" b="1" dirty="0" smtClean="0"/>
              <a:t>Функциональные требования к должностям государственной службы</a:t>
            </a:r>
          </a:p>
        </p:txBody>
      </p:sp>
      <p:graphicFrame>
        <p:nvGraphicFramePr>
          <p:cNvPr id="7" name="Схема 6"/>
          <p:cNvGraphicFramePr/>
          <p:nvPr/>
        </p:nvGraphicFramePr>
        <p:xfrm>
          <a:off x="254001" y="1414394"/>
          <a:ext cx="8652972" cy="5173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C8CDBC0-7AB2-4216-80AE-C4EF518AE276}" type="slidenum">
              <a:rPr lang="ru-RU"/>
              <a:pPr>
                <a:defRPr/>
              </a:pPr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15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90805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			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Специальные требования к должностям государственной службы  </a:t>
            </a:r>
            <a:r>
              <a:rPr lang="ru-RU" sz="2200" dirty="0" smtClean="0"/>
              <a:t>	</a:t>
            </a:r>
            <a:endParaRPr lang="ru-RU" sz="1600" i="1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BAAB6-0EA5-4139-88F2-762AC513B6DF}" type="slidenum">
              <a:rPr lang="ru-RU"/>
              <a:pPr>
                <a:defRPr/>
              </a:pPr>
              <a:t>54</a:t>
            </a:fld>
            <a:endParaRPr lang="ru-RU"/>
          </a:p>
        </p:txBody>
      </p:sp>
      <p:sp>
        <p:nvSpPr>
          <p:cNvPr id="5" name="Rectangle 2"/>
          <p:cNvSpPr txBox="1">
            <a:spLocks/>
          </p:cNvSpPr>
          <p:nvPr/>
        </p:nvSpPr>
        <p:spPr bwMode="auto">
          <a:xfrm>
            <a:off x="371475" y="1169988"/>
            <a:ext cx="8229600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lnSpcReduction="10000"/>
          </a:bodyPr>
          <a:lstStyle>
            <a:lvl1pPr marL="457200" indent="-4572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914400" indent="-45720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eaLnBrk="1" hangingPunct="1">
              <a:lnSpc>
                <a:spcPct val="90000"/>
              </a:lnSpc>
              <a:spcBef>
                <a:spcPct val="0"/>
              </a:spcBef>
              <a:buFontTx/>
              <a:buChar char="-"/>
              <a:defRPr/>
            </a:pPr>
            <a:r>
              <a:rPr lang="ru-RU" altLang="ru-RU" sz="2700" smtClean="0"/>
              <a:t>Уникальные квалификационные требования для конкретных должностей  </a:t>
            </a:r>
          </a:p>
          <a:p>
            <a:pPr defTabSz="914400" eaLnBrk="1" hangingPunct="1">
              <a:lnSpc>
                <a:spcPct val="90000"/>
              </a:lnSpc>
              <a:spcBef>
                <a:spcPct val="0"/>
              </a:spcBef>
              <a:buFontTx/>
              <a:buChar char="-"/>
              <a:defRPr/>
            </a:pPr>
            <a:r>
              <a:rPr lang="ru-RU" altLang="ru-RU" sz="2700" smtClean="0"/>
              <a:t>Деловые качества (компетенции), например: </a:t>
            </a:r>
          </a:p>
          <a:p>
            <a:pPr lvl="1" defTabSz="914400" eaLnBrk="1" hangingPunct="1">
              <a:lnSpc>
                <a:spcPct val="90000"/>
              </a:lnSpc>
              <a:spcBef>
                <a:spcPct val="0"/>
              </a:spcBef>
              <a:buFontTx/>
              <a:buChar char="-"/>
              <a:defRPr/>
            </a:pPr>
            <a:r>
              <a:rPr lang="ru-RU" altLang="ru-RU" sz="2700" smtClean="0"/>
              <a:t>Ориентация на результат</a:t>
            </a:r>
          </a:p>
          <a:p>
            <a:pPr lvl="1" defTabSz="914400" eaLnBrk="1" hangingPunct="1">
              <a:lnSpc>
                <a:spcPct val="90000"/>
              </a:lnSpc>
              <a:spcBef>
                <a:spcPct val="0"/>
              </a:spcBef>
              <a:buFontTx/>
              <a:buChar char="-"/>
              <a:defRPr/>
            </a:pPr>
            <a:r>
              <a:rPr lang="ru-RU" altLang="ru-RU" sz="2700" smtClean="0"/>
              <a:t>Работа в команде </a:t>
            </a:r>
          </a:p>
          <a:p>
            <a:pPr lvl="1" defTabSz="914400" eaLnBrk="1" hangingPunct="1">
              <a:lnSpc>
                <a:spcPct val="90000"/>
              </a:lnSpc>
              <a:spcBef>
                <a:spcPct val="0"/>
              </a:spcBef>
              <a:buFontTx/>
              <a:buChar char="-"/>
              <a:defRPr/>
            </a:pPr>
            <a:r>
              <a:rPr lang="ru-RU" altLang="ru-RU" sz="2700" smtClean="0"/>
              <a:t>Саморазвитие </a:t>
            </a:r>
          </a:p>
          <a:p>
            <a:pPr lvl="1" defTabSz="914400" eaLnBrk="1" hangingPunct="1">
              <a:lnSpc>
                <a:spcPct val="90000"/>
              </a:lnSpc>
              <a:spcBef>
                <a:spcPct val="0"/>
              </a:spcBef>
              <a:buFontTx/>
              <a:buChar char="-"/>
              <a:defRPr/>
            </a:pPr>
            <a:r>
              <a:rPr lang="ru-RU" altLang="ru-RU" sz="2700" smtClean="0"/>
              <a:t>Сбор и анализ информации</a:t>
            </a:r>
          </a:p>
          <a:p>
            <a:pPr lvl="1" defTabSz="914400" eaLnBrk="1" hangingPunct="1">
              <a:lnSpc>
                <a:spcPct val="90000"/>
              </a:lnSpc>
              <a:spcBef>
                <a:spcPct val="0"/>
              </a:spcBef>
              <a:buFontTx/>
              <a:buChar char="-"/>
              <a:defRPr/>
            </a:pPr>
            <a:r>
              <a:rPr lang="ru-RU" altLang="ru-RU" sz="2700" smtClean="0"/>
              <a:t>Планирование деятельности </a:t>
            </a:r>
          </a:p>
          <a:p>
            <a:pPr lvl="1" defTabSz="914400" eaLnBrk="1" hangingPunct="1">
              <a:lnSpc>
                <a:spcPct val="90000"/>
              </a:lnSpc>
              <a:spcBef>
                <a:spcPct val="0"/>
              </a:spcBef>
              <a:buFontTx/>
              <a:buChar char="-"/>
              <a:defRPr/>
            </a:pPr>
            <a:r>
              <a:rPr lang="ru-RU" altLang="ru-RU" sz="2700" smtClean="0"/>
              <a:t>Мотивация и развитие подчиненных</a:t>
            </a:r>
          </a:p>
          <a:p>
            <a:pPr lvl="1" defTabSz="914400" eaLnBrk="1" hangingPunct="1">
              <a:lnSpc>
                <a:spcPct val="90000"/>
              </a:lnSpc>
              <a:spcBef>
                <a:spcPct val="0"/>
              </a:spcBef>
              <a:buFontTx/>
              <a:buChar char="-"/>
              <a:defRPr/>
            </a:pPr>
            <a:r>
              <a:rPr lang="ru-RU" altLang="ru-RU" sz="2700" smtClean="0"/>
              <a:t>Постановка задач и организация работы подчиненных </a:t>
            </a:r>
          </a:p>
          <a:p>
            <a:pPr lvl="1" defTabSz="914400" eaLnBrk="1" hangingPunct="1">
              <a:lnSpc>
                <a:spcPct val="90000"/>
              </a:lnSpc>
              <a:spcBef>
                <a:spcPct val="0"/>
              </a:spcBef>
              <a:buFontTx/>
              <a:buChar char="-"/>
              <a:defRPr/>
            </a:pPr>
            <a:r>
              <a:rPr lang="ru-RU" altLang="ru-RU" sz="2700" smtClean="0"/>
              <a:t>и др… </a:t>
            </a:r>
          </a:p>
          <a:p>
            <a:pPr lvl="1" defTabSz="914400" eaLnBrk="1" hangingPunct="1">
              <a:lnSpc>
                <a:spcPct val="90000"/>
              </a:lnSpc>
              <a:spcBef>
                <a:spcPct val="0"/>
              </a:spcBef>
              <a:buFontTx/>
              <a:buChar char="-"/>
              <a:defRPr/>
            </a:pPr>
            <a:endParaRPr lang="ru-RU" altLang="ru-RU" sz="2700" smtClean="0"/>
          </a:p>
          <a:p>
            <a:pPr lvl="1" defTabSz="914400" eaLnBrk="1" hangingPunct="1">
              <a:lnSpc>
                <a:spcPct val="90000"/>
              </a:lnSpc>
              <a:spcBef>
                <a:spcPct val="0"/>
              </a:spcBef>
              <a:buFontTx/>
              <a:buChar char="-"/>
              <a:defRPr/>
            </a:pPr>
            <a:endParaRPr lang="ru-RU" altLang="ru-RU" sz="2700" smtClean="0"/>
          </a:p>
          <a:p>
            <a:pPr defTabSz="914400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2100" smtClean="0"/>
              <a:t>							</a:t>
            </a:r>
            <a:endParaRPr lang="ru-RU" altLang="ru-RU" sz="1600" i="1" smtClean="0"/>
          </a:p>
        </p:txBody>
      </p:sp>
    </p:spTree>
    <p:extLst>
      <p:ext uri="{BB962C8B-B14F-4D97-AF65-F5344CB8AC3E}">
        <p14:creationId xmlns:p14="http://schemas.microsoft.com/office/powerpoint/2010/main" val="8093292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1. Предпосылки для формальной оценки претендентов при конкурсном замещении должностей</a:t>
            </a:r>
          </a:p>
          <a:p>
            <a:r>
              <a:rPr lang="ru-RU" dirty="0" smtClean="0"/>
              <a:t>2. Расширенные рамки для применения протекционистских технологий и кадрового волюнтаризма</a:t>
            </a:r>
          </a:p>
          <a:p>
            <a:r>
              <a:rPr lang="ru-RU" dirty="0" smtClean="0"/>
              <a:t>3. Увеличение количества профессионально не компетентных госслужащих на должностях категории «Р», «П(С)», «С» всех групп, «ОС» (</a:t>
            </a:r>
            <a:r>
              <a:rPr lang="ru-RU" dirty="0" err="1" smtClean="0"/>
              <a:t>гл.вед</a:t>
            </a:r>
            <a:r>
              <a:rPr lang="ru-RU" dirty="0" smtClean="0"/>
              <a:t>.)</a:t>
            </a:r>
          </a:p>
          <a:p>
            <a:r>
              <a:rPr lang="ru-RU" dirty="0" smtClean="0"/>
              <a:t>4. Рост возникновения рисков кадровой безопасности для государства и общества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55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pPr algn="ctr"/>
            <a:r>
              <a:rPr lang="ru-RU" dirty="0" smtClean="0"/>
              <a:t>Кадровые риски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825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1. </a:t>
            </a:r>
            <a:r>
              <a:rPr lang="ru-RU" sz="3200" dirty="0" smtClean="0"/>
              <a:t>Снижение качества кадрового потенциала системы государственного управления</a:t>
            </a:r>
          </a:p>
          <a:p>
            <a:r>
              <a:rPr lang="ru-RU" sz="3200" dirty="0" smtClean="0"/>
              <a:t>2. Рост числа не продуманных, не обоснованных и не адекватных реальным ситуациям кадровых решений</a:t>
            </a:r>
          </a:p>
          <a:p>
            <a:r>
              <a:rPr lang="ru-RU" sz="3200" dirty="0" smtClean="0"/>
              <a:t>3. Усиление бюрократизации, как следствия неуверенности государственных служащих в своих действиях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56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pPr algn="ctr"/>
            <a:r>
              <a:rPr lang="ru-RU" dirty="0" smtClean="0"/>
              <a:t>Последствия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717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4. </a:t>
            </a:r>
            <a:r>
              <a:rPr lang="ru-RU" sz="2800" dirty="0"/>
              <a:t>Деструктивное воздействие на мотивацию более подготовленных государственных </a:t>
            </a:r>
            <a:r>
              <a:rPr lang="ru-RU" sz="2800" dirty="0" smtClean="0"/>
              <a:t>служащих</a:t>
            </a:r>
          </a:p>
          <a:p>
            <a:r>
              <a:rPr lang="ru-RU" sz="2800" dirty="0"/>
              <a:t>5. </a:t>
            </a:r>
            <a:r>
              <a:rPr lang="ru-RU" sz="2800" dirty="0" smtClean="0"/>
              <a:t>Возбуждение недоверия </a:t>
            </a:r>
            <a:r>
              <a:rPr lang="ru-RU" sz="2800" dirty="0"/>
              <a:t>к применяемым кадровым технологиям, работе кадровых служб, культивирование психологии угодничества, пассивности в выполнении служебных обязанностей, неуверенности</a:t>
            </a:r>
          </a:p>
          <a:p>
            <a:r>
              <a:rPr lang="ru-RU" sz="2800" dirty="0"/>
              <a:t>6.Невозможность формирования унифицированных программ обучения 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57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pPr algn="ctr"/>
            <a:r>
              <a:rPr lang="ru-RU" dirty="0"/>
              <a:t>Последствия</a:t>
            </a:r>
          </a:p>
        </p:txBody>
      </p:sp>
    </p:spTree>
    <p:extLst>
      <p:ext uri="{BB962C8B-B14F-4D97-AF65-F5344CB8AC3E}">
        <p14:creationId xmlns:p14="http://schemas.microsoft.com/office/powerpoint/2010/main" val="386065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6500966"/>
              </p:ext>
            </p:extLst>
          </p:nvPr>
        </p:nvGraphicFramePr>
        <p:xfrm>
          <a:off x="264319" y="1065414"/>
          <a:ext cx="8612187" cy="5711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51939" name="Text Box 3"/>
          <p:cNvSpPr txBox="1">
            <a:spLocks noChangeArrowheads="1"/>
          </p:cNvSpPr>
          <p:nvPr/>
        </p:nvSpPr>
        <p:spPr bwMode="auto">
          <a:xfrm>
            <a:off x="823913" y="188913"/>
            <a:ext cx="7493000" cy="77628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/>
        </p:spPr>
        <p:txBody>
          <a:bodyPr lIns="0" tIns="0" rIns="0" bIns="0">
            <a:spAutoFit/>
          </a:bodyPr>
          <a:lstStyle/>
          <a:p>
            <a:pPr algn="ctr"/>
            <a:r>
              <a:rPr lang="ru-RU" sz="17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Как Вы оцениваете</a:t>
            </a:r>
            <a:r>
              <a:rPr lang="ru-RU" sz="1700" b="1" dirty="0">
                <a:solidFill>
                  <a:srgbClr val="0066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17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17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1700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ОБЩИЙ УРОВЕНЬ ПРОФЕССИОНАЛИЗМА</a:t>
            </a:r>
            <a:r>
              <a:rPr lang="ru-RU" sz="17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ctr"/>
            <a:r>
              <a:rPr lang="ru-RU" sz="17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государственных гражданских служащих?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101396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Определение структуры направлений подготовки высшего, среднего профессионального и дополнительного профессионального образования.</a:t>
            </a:r>
          </a:p>
          <a:p>
            <a:r>
              <a:rPr lang="ru-RU" i="1" dirty="0" smtClean="0"/>
              <a:t>Сегодня неизвестно даже примерное количество направлений подготовки ни ВПО, ни СПО по которым должна осуществляться подготовка специалистов для государственного и муниципального управления. Направление ВПО </a:t>
            </a:r>
            <a:r>
              <a:rPr lang="ru-RU" i="1" dirty="0" err="1" smtClean="0"/>
              <a:t>ГиМУ</a:t>
            </a:r>
            <a:r>
              <a:rPr lang="ru-RU" i="1" dirty="0" smtClean="0"/>
              <a:t> не может покрыть все потребности ни государственной ни муниципальной службы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59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2. Условие </a:t>
            </a:r>
            <a:r>
              <a:rPr lang="ru-RU" sz="3200" dirty="0"/>
              <a:t>реализации профессионализма государственного служащего</a:t>
            </a:r>
            <a:r>
              <a:rPr lang="ru-RU" sz="3200" dirty="0" smtClean="0"/>
              <a:t>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12411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AB4EEFC-D7A2-409F-95C2-B70298931BD1}" type="slidenum">
              <a:rPr lang="ru-RU" smtClean="0"/>
              <a:pPr eaLnBrk="1" hangingPunct="1"/>
              <a:t>6</a:t>
            </a:fld>
            <a:endParaRPr lang="ru-RU" smtClean="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Направленность кадровой политики</a:t>
            </a:r>
            <a:endParaRPr lang="ru-RU" sz="40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dirty="0" smtClean="0"/>
              <a:t>	</a:t>
            </a:r>
            <a:r>
              <a:rPr lang="ru-RU" sz="3600" dirty="0" smtClean="0">
                <a:latin typeface="Times New Roman" pitchFamily="18" charset="0"/>
              </a:rPr>
              <a:t>придает практике управления возможностями (способностями) людей системность, направленность, плановость, научный  и долгосрочный характер.</a:t>
            </a:r>
          </a:p>
          <a:p>
            <a:pPr eaLnBrk="1" hangingPunct="1">
              <a:buFontTx/>
              <a:buNone/>
            </a:pPr>
            <a:r>
              <a:rPr lang="ru-RU" sz="3600" dirty="0" smtClean="0">
                <a:latin typeface="Times New Roman" pitchFamily="18" charset="0"/>
              </a:rPr>
              <a:t>	КП имеет свою социальную обусловленность, структуру, теоретические основы</a:t>
            </a:r>
          </a:p>
        </p:txBody>
      </p:sp>
    </p:spTree>
    <p:extLst>
      <p:ext uri="{BB962C8B-B14F-4D97-AF65-F5344CB8AC3E}">
        <p14:creationId xmlns:p14="http://schemas.microsoft.com/office/powerpoint/2010/main" val="113966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Системное </a:t>
            </a:r>
            <a:r>
              <a:rPr lang="ru-RU" dirty="0"/>
              <a:t>применение кадровых </a:t>
            </a:r>
            <a:r>
              <a:rPr lang="ru-RU" dirty="0" smtClean="0"/>
              <a:t>технологий, безусловное применение их рекомендаций и выводов, разграничение их между субъектами управления (</a:t>
            </a:r>
            <a:r>
              <a:rPr lang="ru-RU" i="1" dirty="0" smtClean="0"/>
              <a:t>в частности, аттестация и квалификационный экзамен</a:t>
            </a:r>
            <a:r>
              <a:rPr lang="ru-RU" dirty="0" smtClean="0"/>
              <a:t>), повышение их стимулирующей роли.</a:t>
            </a:r>
          </a:p>
          <a:p>
            <a:r>
              <a:rPr lang="ru-RU" dirty="0" smtClean="0"/>
              <a:t>С тем статусом, уровнем подготовки работников кадровых служб и объемом постоянно возрастающих задач кадровые </a:t>
            </a:r>
            <a:r>
              <a:rPr lang="ru-RU" smtClean="0"/>
              <a:t>службы могут </a:t>
            </a:r>
            <a:r>
              <a:rPr lang="ru-RU" dirty="0" smtClean="0"/>
              <a:t>в значительной степени формально применять кадровые технологии</a:t>
            </a:r>
            <a:endParaRPr lang="ru-RU" dirty="0"/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60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3.Условие </a:t>
            </a:r>
            <a:r>
              <a:rPr lang="ru-RU" sz="3200" dirty="0"/>
              <a:t>реализации профессионализма государственного служащего</a:t>
            </a:r>
          </a:p>
        </p:txBody>
      </p:sp>
    </p:spTree>
    <p:extLst>
      <p:ext uri="{BB962C8B-B14F-4D97-AF65-F5344CB8AC3E}">
        <p14:creationId xmlns:p14="http://schemas.microsoft.com/office/powerpoint/2010/main" val="137434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5" name="Text Box 3"/>
          <p:cNvSpPr txBox="1">
            <a:spLocks noChangeArrowheads="1"/>
          </p:cNvSpPr>
          <p:nvPr/>
        </p:nvSpPr>
        <p:spPr bwMode="auto">
          <a:xfrm>
            <a:off x="823913" y="233363"/>
            <a:ext cx="7493000" cy="10350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/>
        </p:spPr>
        <p:txBody>
          <a:bodyPr lIns="0" tIns="0" rIns="0" bIns="0">
            <a:spAutoFit/>
          </a:bodyPr>
          <a:lstStyle/>
          <a:p>
            <a:pPr algn="ctr"/>
            <a:r>
              <a:rPr lang="ru-RU" sz="17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Способствуют ли, по Вашему мнению,</a:t>
            </a:r>
            <a:r>
              <a:rPr lang="ru-RU" sz="1700" b="1" dirty="0">
                <a:solidFill>
                  <a:srgbClr val="0066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17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17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1700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ДОЛЖНОСТНОМУ РОСТУ ГОСУДАРСТВЕННЫХ СЛУЖАЩИХ</a:t>
            </a:r>
            <a:r>
              <a:rPr lang="ru-RU" sz="17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ctr"/>
            <a:r>
              <a:rPr lang="ru-RU" sz="17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существующие способы оценки результатов </a:t>
            </a:r>
            <a:br>
              <a:rPr lang="ru-RU" sz="17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17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их профессиональной деятельности?</a:t>
            </a: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230188" y="1031875"/>
          <a:ext cx="8612187" cy="5711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865808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Text Box 2"/>
          <p:cNvSpPr txBox="1">
            <a:spLocks noChangeArrowheads="1"/>
          </p:cNvSpPr>
          <p:nvPr/>
        </p:nvSpPr>
        <p:spPr bwMode="auto">
          <a:xfrm>
            <a:off x="-3175" y="188913"/>
            <a:ext cx="9147175" cy="10350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/>
        </p:spPr>
        <p:txBody>
          <a:bodyPr lIns="0" tIns="0" rIns="0" bIns="0">
            <a:spAutoFit/>
          </a:bodyPr>
          <a:lstStyle/>
          <a:p>
            <a:pPr algn="ctr"/>
            <a:r>
              <a:rPr lang="ru-RU" sz="17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Насколько эффективны, по Вашему мнению,</a:t>
            </a:r>
            <a:r>
              <a:rPr lang="ru-RU" sz="1700" b="1" dirty="0">
                <a:solidFill>
                  <a:srgbClr val="0066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17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17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1700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СОВРЕМЕННЫЕ ТЕХНОЛОГИИ ОЦЕНКИ УРОВНЯ ПРОФЕССИОНАЛИЗМА</a:t>
            </a:r>
            <a:r>
              <a:rPr lang="ru-RU" sz="17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ctr"/>
            <a:r>
              <a:rPr lang="ru-RU" sz="17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государственных гражданских служащих </a:t>
            </a:r>
            <a:br>
              <a:rPr lang="ru-RU" sz="17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1700" i="1" dirty="0">
                <a:solidFill>
                  <a:srgbClr val="0066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sz="1700" i="1" dirty="0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</a:t>
            </a:r>
            <a:r>
              <a:rPr lang="ru-RU" sz="1700" b="1" i="1" dirty="0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 </a:t>
            </a:r>
            <a:r>
              <a:rPr lang="ru-RU" sz="1700" i="1" dirty="0">
                <a:solidFill>
                  <a:srgbClr val="0066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конкурс при поступлении, </a:t>
            </a:r>
            <a:r>
              <a:rPr lang="ru-RU" sz="1700" i="1" dirty="0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</a:t>
            </a:r>
            <a:r>
              <a:rPr lang="ru-RU" sz="1700" b="1" i="1" dirty="0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 </a:t>
            </a:r>
            <a:r>
              <a:rPr lang="ru-RU" sz="1700" i="1" dirty="0">
                <a:solidFill>
                  <a:srgbClr val="0066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аттестация, </a:t>
            </a:r>
            <a:r>
              <a:rPr lang="ru-RU" sz="1700" i="1" dirty="0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</a:t>
            </a:r>
            <a:r>
              <a:rPr lang="ru-RU" sz="1700" b="1" i="1" dirty="0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 </a:t>
            </a:r>
            <a:r>
              <a:rPr lang="ru-RU" sz="1700" i="1" dirty="0">
                <a:solidFill>
                  <a:srgbClr val="0066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квалификационный экзамен)</a:t>
            </a:r>
            <a:r>
              <a:rPr lang="ru-RU" sz="17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301625" y="1266825"/>
          <a:ext cx="8612188" cy="5711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81580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Управляемость государственной службой. Создание системы управления государственной службой и федерального государственного органа по управлению государственной службой.</a:t>
            </a:r>
          </a:p>
          <a:p>
            <a:r>
              <a:rPr lang="ru-RU" sz="2800" dirty="0" smtClean="0"/>
              <a:t>Разделение функций ФГОУГС между госорганами сегодня является деструктивным фактором решения проблемы повышения эффективности системы государственного управления.</a:t>
            </a:r>
            <a:endParaRPr lang="ru-RU" sz="28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63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ru-RU" sz="3600" dirty="0" smtClean="0"/>
              <a:t>4.Условие </a:t>
            </a:r>
            <a:r>
              <a:rPr lang="ru-RU" sz="3600" dirty="0"/>
              <a:t>реализации профессионализма государственного служащего</a:t>
            </a:r>
          </a:p>
        </p:txBody>
      </p:sp>
    </p:spTree>
    <p:extLst>
      <p:ext uri="{BB962C8B-B14F-4D97-AF65-F5344CB8AC3E}">
        <p14:creationId xmlns:p14="http://schemas.microsoft.com/office/powerpoint/2010/main" val="72253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ru-RU" sz="1800" dirty="0"/>
          </a:p>
          <a:p>
            <a:pPr>
              <a:lnSpc>
                <a:spcPct val="80000"/>
              </a:lnSpc>
            </a:pPr>
            <a:r>
              <a:rPr lang="ru-RU" sz="1800" i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</a:rPr>
              <a:t>Статья 16. Управление государственной службой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dirty="0"/>
              <a:t>	Система управления государственной службой создается на федеральном уровне и на уровне субъектов Российской Федерации в целях </a:t>
            </a:r>
            <a:r>
              <a:rPr lang="ru-RU" sz="1800" b="1" i="1" dirty="0">
                <a:solidFill>
                  <a:srgbClr val="660033"/>
                </a:solidFill>
              </a:rPr>
              <a:t>координации</a:t>
            </a:r>
            <a:r>
              <a:rPr lang="ru-RU" sz="1800" dirty="0"/>
              <a:t> деятельности государственных органов при решении вопросов поступления на государственную службу, формирования кадрового резерва, прохождения и прекращения государственной службы, ведения Сводного реестра государственных служащих Российской Федерации, использования кадрового резерва для замещения должностей государственной службы, подготовки, переподготовки, повышения квалификации и стажировки государственных служащих, а также в целях осуществления </a:t>
            </a:r>
            <a:r>
              <a:rPr lang="ru-RU" sz="1800" i="1" dirty="0">
                <a:solidFill>
                  <a:srgbClr val="660033"/>
                </a:solidFill>
              </a:rPr>
              <a:t>вневедомственного контроля</a:t>
            </a:r>
            <a:r>
              <a:rPr lang="ru-RU" sz="1800" dirty="0"/>
              <a:t> за соблюдением в государственных органах федеральных законов, иных нормативных правовых актов Российской Федерации, законов и иных нормативных правовых актов субъектов Российской Федерации о государственной службе.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64</a:t>
            </a:fld>
            <a:endParaRPr lang="ru-RU"/>
          </a:p>
        </p:txBody>
      </p:sp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8229600" cy="1219200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itchFamily="18" charset="0"/>
              </a:rPr>
              <a:t>СИСТЕМА УПРАВЛЕНИЯ ГОСУДАРСТВЕННОЙ СЛУЖБОЙ</a:t>
            </a:r>
            <a:r>
              <a:rPr lang="ru-RU" sz="2400" dirty="0">
                <a:latin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</a:rPr>
            </a:br>
            <a:r>
              <a:rPr lang="ru-RU" sz="2200" dirty="0">
                <a:latin typeface="Times New Roman" pitchFamily="18" charset="0"/>
              </a:rPr>
              <a:t>Глава 3. 58-ФЗ  «О системе государственной службы Российской Федерации</a:t>
            </a:r>
            <a:r>
              <a:rPr lang="ru-RU" sz="2200" dirty="0" smtClean="0">
                <a:latin typeface="Times New Roman" pitchFamily="18" charset="0"/>
              </a:rPr>
              <a:t>»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15167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Не персонифицирована ответственность руководителей за принимаемые кадровые решения</a:t>
            </a:r>
          </a:p>
          <a:p>
            <a:r>
              <a:rPr lang="ru-RU" dirty="0" smtClean="0"/>
              <a:t>Нет механизмов блокировки кадрового волюнтаризма и протекционизма руководителя со стороны кадровой службы в силу низкого ее статуса</a:t>
            </a:r>
          </a:p>
          <a:p>
            <a:r>
              <a:rPr lang="ru-RU" dirty="0" smtClean="0"/>
              <a:t>Нет механизмов гражданского и парламентского контроля за назначением на высшие должности</a:t>
            </a:r>
          </a:p>
          <a:p>
            <a:r>
              <a:rPr lang="ru-RU" dirty="0" smtClean="0"/>
              <a:t>Нет системы управления государственной службой и соответствующего ФГОУГС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65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600" dirty="0"/>
              <a:t>Проблемы реализации принципа профессионализма и компетентности</a:t>
            </a:r>
          </a:p>
        </p:txBody>
      </p:sp>
    </p:spTree>
    <p:extLst>
      <p:ext uri="{BB962C8B-B14F-4D97-AF65-F5344CB8AC3E}">
        <p14:creationId xmlns:p14="http://schemas.microsoft.com/office/powerpoint/2010/main" val="296504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dirty="0" smtClean="0"/>
              <a:t>	Проблемой управления обществом лучшими своими согражданами человечество озабочено издавна. Многовековой опыт усилий в этом направлении только в середине ХХ столетия был обозначен понятием «меритократия» </a:t>
            </a:r>
            <a:r>
              <a:rPr lang="ru-RU" i="1" dirty="0" smtClean="0"/>
              <a:t>(от лат. </a:t>
            </a:r>
            <a:r>
              <a:rPr lang="ru-RU" i="1" dirty="0" err="1" smtClean="0"/>
              <a:t>meritus</a:t>
            </a:r>
            <a:r>
              <a:rPr lang="ru-RU" i="1" dirty="0" smtClean="0"/>
              <a:t>— достойный и греч. — власть)</a:t>
            </a:r>
            <a:r>
              <a:rPr lang="ru-RU" dirty="0" smtClean="0"/>
              <a:t>, букв.—власть, основанная на заслугах. </a:t>
            </a:r>
          </a:p>
        </p:txBody>
      </p:sp>
      <p:sp>
        <p:nvSpPr>
          <p:cNvPr id="17412" name="Номер слайда 4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68F096A-5779-4478-945D-BD4F0E40A35E}" type="slidenum">
              <a:rPr lang="ru-RU">
                <a:solidFill>
                  <a:schemeClr val="tx2"/>
                </a:solidFill>
              </a:rPr>
              <a:pPr eaLnBrk="1" hangingPunct="1"/>
              <a:t>66</a:t>
            </a:fld>
            <a:endParaRPr lang="ru-RU">
              <a:solidFill>
                <a:schemeClr val="tx2"/>
              </a:solidFill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6000" dirty="0" smtClean="0"/>
              <a:t>Меритократия</a:t>
            </a:r>
          </a:p>
        </p:txBody>
      </p:sp>
    </p:spTree>
    <p:extLst>
      <p:ext uri="{BB962C8B-B14F-4D97-AF65-F5344CB8AC3E}">
        <p14:creationId xmlns:p14="http://schemas.microsoft.com/office/powerpoint/2010/main" val="185170868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smtClean="0"/>
              <a:t>	Понятие введено в научный оборот  </a:t>
            </a:r>
            <a:r>
              <a:rPr lang="ru-RU" i="1" smtClean="0"/>
              <a:t>англ.</a:t>
            </a:r>
            <a:r>
              <a:rPr lang="ru-RU" smtClean="0"/>
              <a:t> социологом М. Янгом по аналогии и в противоположность понятиям «аристократия» и «демократия» в книге «Возвышение меритократии: 1870—2033» </a:t>
            </a:r>
            <a:r>
              <a:rPr lang="ru-RU" i="1" smtClean="0"/>
              <a:t>(«The rise of the meritocracy: 1870—2033», 1958).</a:t>
            </a:r>
            <a:endParaRPr lang="ru-RU" smtClean="0"/>
          </a:p>
        </p:txBody>
      </p:sp>
      <p:sp>
        <p:nvSpPr>
          <p:cNvPr id="18436" name="Номер слайда 4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4711BFD-9D3A-4DF5-8F6F-F9529A24278D}" type="slidenum">
              <a:rPr lang="ru-RU">
                <a:solidFill>
                  <a:schemeClr val="tx2"/>
                </a:solidFill>
              </a:rPr>
              <a:pPr eaLnBrk="1" hangingPunct="1"/>
              <a:t>67</a:t>
            </a:fld>
            <a:endParaRPr lang="ru-RU">
              <a:solidFill>
                <a:schemeClr val="tx2"/>
              </a:solidFill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6000" dirty="0" smtClean="0"/>
              <a:t>Меритократия</a:t>
            </a:r>
          </a:p>
        </p:txBody>
      </p:sp>
    </p:spTree>
    <p:extLst>
      <p:ext uri="{BB962C8B-B14F-4D97-AF65-F5344CB8AC3E}">
        <p14:creationId xmlns:p14="http://schemas.microsoft.com/office/powerpoint/2010/main" val="334258482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ru-RU" dirty="0" smtClean="0"/>
              <a:t> 	</a:t>
            </a:r>
            <a:r>
              <a:rPr lang="ru-RU" sz="3600" dirty="0" smtClean="0"/>
              <a:t>Формирование </a:t>
            </a:r>
            <a:r>
              <a:rPr lang="ru-RU" sz="3600" dirty="0" err="1" smtClean="0"/>
              <a:t>меритократических</a:t>
            </a:r>
            <a:r>
              <a:rPr lang="ru-RU" sz="3600" dirty="0" smtClean="0"/>
              <a:t> механизмов (ММ) является одной из ключевых проблем для </a:t>
            </a:r>
            <a:r>
              <a:rPr lang="ru-RU" sz="3600" b="1" i="1" dirty="0" smtClean="0"/>
              <a:t>институциональных, коллегиальных и индивидуальных субъектов управления </a:t>
            </a:r>
            <a:r>
              <a:rPr lang="ru-RU" sz="3600" dirty="0" smtClean="0"/>
              <a:t>субъектов кадровой политики.</a:t>
            </a:r>
          </a:p>
        </p:txBody>
      </p:sp>
      <p:sp>
        <p:nvSpPr>
          <p:cNvPr id="19460" name="Номер слайда 4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9E9D945-65E1-482C-9892-1E5776192160}" type="slidenum">
              <a:rPr lang="ru-RU">
                <a:solidFill>
                  <a:schemeClr val="tx2"/>
                </a:solidFill>
              </a:rPr>
              <a:pPr eaLnBrk="1" hangingPunct="1"/>
              <a:t>68</a:t>
            </a:fld>
            <a:endParaRPr lang="ru-RU">
              <a:solidFill>
                <a:schemeClr val="tx2"/>
              </a:solidFill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6000" dirty="0" smtClean="0"/>
              <a:t>Меритократия</a:t>
            </a:r>
          </a:p>
        </p:txBody>
      </p:sp>
    </p:spTree>
    <p:extLst>
      <p:ext uri="{BB962C8B-B14F-4D97-AF65-F5344CB8AC3E}">
        <p14:creationId xmlns:p14="http://schemas.microsoft.com/office/powerpoint/2010/main" val="59548003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mtClean="0"/>
              <a:t>	Принцип меритократии </a:t>
            </a:r>
          </a:p>
          <a:p>
            <a:pPr>
              <a:buFont typeface="Wingdings" pitchFamily="2" charset="2"/>
              <a:buNone/>
            </a:pPr>
            <a:endParaRPr lang="ru-RU" smtClean="0"/>
          </a:p>
          <a:p>
            <a:pPr algn="ctr">
              <a:buFont typeface="Wingdings" pitchFamily="2" charset="2"/>
              <a:buNone/>
            </a:pPr>
            <a:r>
              <a:rPr lang="ru-RU" smtClean="0"/>
              <a:t>меритократический механизм</a:t>
            </a:r>
          </a:p>
        </p:txBody>
      </p:sp>
      <p:sp>
        <p:nvSpPr>
          <p:cNvPr id="20484" name="Номер слайда 4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838A61A-9B66-413C-89F3-526D6EBBB9BA}" type="slidenum">
              <a:rPr lang="ru-RU">
                <a:solidFill>
                  <a:schemeClr val="tx2"/>
                </a:solidFill>
              </a:rPr>
              <a:pPr eaLnBrk="1" hangingPunct="1"/>
              <a:t>69</a:t>
            </a:fld>
            <a:endParaRPr lang="ru-RU">
              <a:solidFill>
                <a:schemeClr val="tx2"/>
              </a:solidFill>
            </a:endParaRP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dirty="0" smtClean="0"/>
              <a:t>	</a:t>
            </a:r>
            <a:r>
              <a:rPr lang="ru-RU" sz="2800" dirty="0" smtClean="0"/>
              <a:t>Реализация принципа-условие модернизации и реформ</a:t>
            </a:r>
          </a:p>
        </p:txBody>
      </p:sp>
      <p:sp>
        <p:nvSpPr>
          <p:cNvPr id="20485" name="Line 7"/>
          <p:cNvSpPr>
            <a:spLocks noChangeShapeType="1"/>
          </p:cNvSpPr>
          <p:nvPr/>
        </p:nvSpPr>
        <p:spPr bwMode="auto">
          <a:xfrm>
            <a:off x="4673366" y="1916112"/>
            <a:ext cx="0" cy="5762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86" name="Line 8"/>
          <p:cNvSpPr>
            <a:spLocks noChangeShapeType="1"/>
          </p:cNvSpPr>
          <p:nvPr/>
        </p:nvSpPr>
        <p:spPr bwMode="auto">
          <a:xfrm>
            <a:off x="4644231" y="2924944"/>
            <a:ext cx="0" cy="5048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39" name="Rectangle 10"/>
          <p:cNvSpPr>
            <a:spLocks noChangeArrowheads="1"/>
          </p:cNvSpPr>
          <p:nvPr/>
        </p:nvSpPr>
        <p:spPr bwMode="auto">
          <a:xfrm>
            <a:off x="814434" y="3478141"/>
            <a:ext cx="7777163" cy="17287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ru-RU" sz="20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Конструктивный протекционизм субъекта </a:t>
            </a:r>
          </a:p>
          <a:p>
            <a:pPr algn="ctr">
              <a:defRPr/>
            </a:pPr>
            <a:r>
              <a:rPr lang="ru-RU" sz="20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кадровой политики</a:t>
            </a:r>
          </a:p>
          <a:p>
            <a:pPr algn="ctr">
              <a:defRPr/>
            </a:pPr>
            <a:r>
              <a:rPr lang="ru-RU" sz="20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отношении профессионала, </a:t>
            </a:r>
          </a:p>
          <a:p>
            <a:pPr algn="ctr">
              <a:defRPr/>
            </a:pPr>
            <a:r>
              <a:rPr lang="ru-RU" sz="20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обладающего нравственными и лидерскими</a:t>
            </a:r>
          </a:p>
          <a:p>
            <a:pPr algn="ctr">
              <a:defRPr/>
            </a:pPr>
            <a:r>
              <a:rPr lang="ru-RU" sz="20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качествами (управление)</a:t>
            </a:r>
          </a:p>
        </p:txBody>
      </p:sp>
    </p:spTree>
    <p:extLst>
      <p:ext uri="{BB962C8B-B14F-4D97-AF65-F5344CB8AC3E}">
        <p14:creationId xmlns:p14="http://schemas.microsoft.com/office/powerpoint/2010/main" val="2289458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DD00971-91F6-4B7E-B74B-F0103584900F}" type="slidenum">
              <a:rPr lang="ru-RU" smtClean="0"/>
              <a:pPr eaLnBrk="1" hangingPunct="1"/>
              <a:t>7</a:t>
            </a:fld>
            <a:endParaRPr lang="ru-RU" smtClean="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Узкий смысл понятия «кадровая политика»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dirty="0" smtClean="0"/>
              <a:t>   </a:t>
            </a:r>
            <a:r>
              <a:rPr lang="ru-RU" sz="2800" dirty="0" smtClean="0"/>
              <a:t>Политика в </a:t>
            </a:r>
            <a:r>
              <a:rPr lang="ru-RU" sz="2800" b="1" i="1" dirty="0" smtClean="0">
                <a:solidFill>
                  <a:srgbClr val="FFFF00"/>
                </a:solidFill>
              </a:rPr>
              <a:t>узком</a:t>
            </a:r>
            <a:r>
              <a:rPr lang="ru-RU" sz="2800" b="1" i="1" dirty="0" smtClean="0"/>
              <a:t> </a:t>
            </a:r>
            <a:r>
              <a:rPr lang="ru-RU" sz="2800" dirty="0" smtClean="0"/>
              <a:t>смысле слова – деятельность и отношения субъекта управления по поводу удержания власти или борьбы за власть.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dirty="0" smtClean="0"/>
              <a:t>	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800" dirty="0" smtClean="0"/>
              <a:t>	</a:t>
            </a:r>
            <a:r>
              <a:rPr lang="ru-RU" sz="3600" dirty="0" smtClean="0"/>
              <a:t>	</a:t>
            </a:r>
            <a:r>
              <a:rPr lang="ru-RU" sz="4000" dirty="0" smtClean="0"/>
              <a:t>Деятельность и отношения субъекта управления к кадрам по поводу удержания власти или борьбы за власть посредством кадров.</a:t>
            </a:r>
          </a:p>
        </p:txBody>
      </p:sp>
    </p:spTree>
    <p:extLst>
      <p:ext uri="{BB962C8B-B14F-4D97-AF65-F5344CB8AC3E}">
        <p14:creationId xmlns:p14="http://schemas.microsoft.com/office/powerpoint/2010/main" val="403113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ru-RU" sz="3200" dirty="0" smtClean="0"/>
              <a:t>Воспроизводство нравственных профессионалов лидеров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3200" dirty="0" smtClean="0"/>
              <a:t>Быстрые темпы роста профессиональной культуры и профессиональной среды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3200" dirty="0" smtClean="0"/>
              <a:t>Предотвращение дилетантизма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3200" dirty="0" smtClean="0"/>
              <a:t>Формирование конкурентных преимуществ для конструктивных профессионалов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3200" dirty="0" smtClean="0"/>
              <a:t>Снижение рисков кадровой безопасности</a:t>
            </a:r>
          </a:p>
          <a:p>
            <a:pPr marL="274320" indent="-274320" fontAlgn="auto">
              <a:spcAft>
                <a:spcPts val="0"/>
              </a:spcAft>
              <a:defRPr/>
            </a:pPr>
            <a:endParaRPr lang="ru-RU" sz="3200" dirty="0" smtClean="0"/>
          </a:p>
        </p:txBody>
      </p:sp>
      <p:sp>
        <p:nvSpPr>
          <p:cNvPr id="21508" name="Номер слайда 4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5204CEC-638E-46A5-B696-D400DA965601}" type="slidenum">
              <a:rPr lang="ru-RU">
                <a:solidFill>
                  <a:schemeClr val="tx2"/>
                </a:solidFill>
              </a:rPr>
              <a:pPr eaLnBrk="1" hangingPunct="1"/>
              <a:t>70</a:t>
            </a:fld>
            <a:endParaRPr lang="ru-RU">
              <a:solidFill>
                <a:schemeClr val="tx2"/>
              </a:solidFill>
            </a:endParaRP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6600" dirty="0" smtClean="0"/>
              <a:t>Цели ММ</a:t>
            </a:r>
          </a:p>
        </p:txBody>
      </p:sp>
    </p:spTree>
    <p:extLst>
      <p:ext uri="{BB962C8B-B14F-4D97-AF65-F5344CB8AC3E}">
        <p14:creationId xmlns:p14="http://schemas.microsoft.com/office/powerpoint/2010/main" val="107710345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dirty="0" smtClean="0"/>
              <a:t>		Единой модели ММ в ГМУ нет, но есть его общие элементы:</a:t>
            </a:r>
          </a:p>
          <a:p>
            <a:r>
              <a:rPr lang="ru-RU" sz="2800" dirty="0" smtClean="0"/>
              <a:t>Субъекты управления (субъекты КП)</a:t>
            </a:r>
          </a:p>
          <a:p>
            <a:r>
              <a:rPr lang="ru-RU" sz="2800" dirty="0" smtClean="0"/>
              <a:t>Кадровые технологии</a:t>
            </a:r>
          </a:p>
          <a:p>
            <a:r>
              <a:rPr lang="ru-RU" sz="2800" dirty="0" smtClean="0"/>
              <a:t>Ресурсы (Финансовые, технические, информационные)</a:t>
            </a:r>
          </a:p>
          <a:p>
            <a:r>
              <a:rPr lang="ru-RU" sz="2800" dirty="0" smtClean="0"/>
              <a:t>Легитимные субъекты контроля (формальные и неформальные институты)</a:t>
            </a:r>
          </a:p>
        </p:txBody>
      </p:sp>
      <p:sp>
        <p:nvSpPr>
          <p:cNvPr id="22532" name="Номер слайда 4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9D840C3-4A3C-4A5E-B0D9-B0382F87DC61}" type="slidenum">
              <a:rPr lang="ru-RU">
                <a:solidFill>
                  <a:schemeClr val="tx2"/>
                </a:solidFill>
              </a:rPr>
              <a:pPr eaLnBrk="1" hangingPunct="1"/>
              <a:t>71</a:t>
            </a:fld>
            <a:endParaRPr lang="ru-RU">
              <a:solidFill>
                <a:schemeClr val="tx2"/>
              </a:solidFill>
            </a:endParaRP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Элементы </a:t>
            </a:r>
            <a:r>
              <a:rPr lang="ru-RU" sz="4000" dirty="0" err="1" smtClean="0"/>
              <a:t>меритократического</a:t>
            </a:r>
            <a:r>
              <a:rPr lang="ru-RU" sz="4000" dirty="0" smtClean="0"/>
              <a:t> механизма (ММ)</a:t>
            </a:r>
          </a:p>
        </p:txBody>
      </p:sp>
    </p:spTree>
    <p:extLst>
      <p:ext uri="{BB962C8B-B14F-4D97-AF65-F5344CB8AC3E}">
        <p14:creationId xmlns:p14="http://schemas.microsoft.com/office/powerpoint/2010/main" val="351993488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268760"/>
            <a:ext cx="7272808" cy="42484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СПАСИБО ЗА ВНИМАНИЕ !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663199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6B3AA22-A8F6-4124-A2B5-CAAC5D1EDF5F}" type="slidenum">
              <a:rPr lang="ru-RU" smtClean="0"/>
              <a:pPr eaLnBrk="1" hangingPunct="1"/>
              <a:t>8</a:t>
            </a:fld>
            <a:endParaRPr lang="ru-RU" smtClean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tx2">
              <a:lumMod val="90000"/>
            </a:schemeClr>
          </a:solidFill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Широкий смысл понятия «кадровая политика»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ru-RU" dirty="0" smtClean="0"/>
              <a:t>   </a:t>
            </a:r>
            <a:r>
              <a:rPr lang="ru-RU" sz="2800" dirty="0" smtClean="0"/>
              <a:t>Политика в </a:t>
            </a:r>
            <a:r>
              <a:rPr lang="ru-RU" sz="2800" b="1" i="1" dirty="0" smtClean="0">
                <a:solidFill>
                  <a:srgbClr val="FFFF00"/>
                </a:solidFill>
              </a:rPr>
              <a:t>широком</a:t>
            </a:r>
            <a:r>
              <a:rPr lang="ru-RU" sz="2800" dirty="0" smtClean="0"/>
              <a:t> смысле слова</a:t>
            </a:r>
            <a:r>
              <a:rPr lang="ru-RU" sz="2800" b="1" i="1" dirty="0" smtClean="0"/>
              <a:t>–</a:t>
            </a:r>
            <a:r>
              <a:rPr lang="ru-RU" sz="2800" dirty="0" smtClean="0"/>
              <a:t> деятельность и отношения, обусловленные интересами и целями субъекта управления.</a:t>
            </a:r>
          </a:p>
          <a:p>
            <a:pPr eaLnBrk="1" hangingPunct="1">
              <a:buFontTx/>
              <a:buNone/>
            </a:pPr>
            <a:r>
              <a:rPr lang="ru-RU" dirty="0" smtClean="0"/>
              <a:t>	</a:t>
            </a:r>
          </a:p>
          <a:p>
            <a:pPr algn="ctr" eaLnBrk="1" hangingPunct="1">
              <a:buFontTx/>
              <a:buNone/>
            </a:pPr>
            <a:r>
              <a:rPr lang="ru-RU" sz="4000" dirty="0" smtClean="0"/>
              <a:t>Деятельность и система отношений субъекта управления по отношению к кадрам, кадровому потенциалу.</a:t>
            </a:r>
          </a:p>
        </p:txBody>
      </p:sp>
    </p:spTree>
    <p:extLst>
      <p:ext uri="{BB962C8B-B14F-4D97-AF65-F5344CB8AC3E}">
        <p14:creationId xmlns:p14="http://schemas.microsoft.com/office/powerpoint/2010/main" val="358029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  <p:bldP spid="1229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>
                <a:solidFill>
                  <a:srgbClr val="0070C0"/>
                </a:solidFill>
                <a:latin typeface="Times New Roman" pitchFamily="18" charset="0"/>
              </a:rPr>
              <a:t>Кадровый потенциал как ценность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solidFill>
            <a:schemeClr val="tx2">
              <a:lumMod val="90000"/>
            </a:schemeClr>
          </a:solidFill>
        </p:spPr>
        <p:txBody>
          <a:bodyPr>
            <a:noAutofit/>
          </a:bodyPr>
          <a:lstStyle/>
          <a:p>
            <a:pPr algn="ctr" eaLnBrk="1" hangingPunct="1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</a:rPr>
              <a:t>Во-первых,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</a:rPr>
              <a:t> кадровый потенциал обладает большой стоимостью. В него вложены огромные интеллектуальные, материальные и финансовые ресурсы.</a:t>
            </a:r>
          </a:p>
          <a:p>
            <a:pPr algn="ctr" eaLnBrk="1" hangingPunct="1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</a:rPr>
              <a:t>Во-вторых, 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</a:rPr>
              <a:t>количество и качество кадрового потенциала является необходимым и определяющим фактором конкурентоспособности общества и организации.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018BFA0-DBA3-464C-B295-E93A7A1FF76F}" type="slidenum">
              <a:rPr lang="ru-RU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17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398</TotalTime>
  <Words>2728</Words>
  <Application>Microsoft Office PowerPoint</Application>
  <PresentationFormat>Экран (4:3)</PresentationFormat>
  <Paragraphs>478</Paragraphs>
  <Slides>72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72</vt:i4>
      </vt:variant>
    </vt:vector>
  </HeadingPairs>
  <TitlesOfParts>
    <vt:vector size="74" baseType="lpstr">
      <vt:lpstr>Бумажная</vt:lpstr>
      <vt:lpstr>Диаграмма</vt:lpstr>
      <vt:lpstr>Кадровая политика и кадровая безопасность России</vt:lpstr>
      <vt:lpstr>Введение</vt:lpstr>
      <vt:lpstr>Введение (продолжение)</vt:lpstr>
      <vt:lpstr>Кадровая политика</vt:lpstr>
      <vt:lpstr>Кадровая политика  как социальное явление</vt:lpstr>
      <vt:lpstr>Направленность кадровой политики</vt:lpstr>
      <vt:lpstr>Узкий смысл понятия «кадровая политика»</vt:lpstr>
      <vt:lpstr>Широкий смысл понятия «кадровая политика»</vt:lpstr>
      <vt:lpstr>Кадровый потенциал как ценность</vt:lpstr>
      <vt:lpstr>Кадровый потенциал как ценность</vt:lpstr>
      <vt:lpstr>Кадровый потенциал как ценность</vt:lpstr>
      <vt:lpstr>Уровни КП</vt:lpstr>
      <vt:lpstr>Виды КП</vt:lpstr>
      <vt:lpstr>ГКП</vt:lpstr>
      <vt:lpstr>Презентация PowerPoint</vt:lpstr>
      <vt:lpstr>Роль ГКП</vt:lpstr>
      <vt:lpstr>Положения Конституции РФ</vt:lpstr>
      <vt:lpstr>Основные направления ГКП</vt:lpstr>
      <vt:lpstr>Актуальная проблема</vt:lpstr>
      <vt:lpstr>Презентация PowerPoint</vt:lpstr>
      <vt:lpstr>Региональная КП</vt:lpstr>
      <vt:lpstr>Региональная КП</vt:lpstr>
      <vt:lpstr>Презентация PowerPoint</vt:lpstr>
      <vt:lpstr>Муниципальная кадровая политика</vt:lpstr>
      <vt:lpstr>Факторы воздействия на КП</vt:lpstr>
      <vt:lpstr>Факторы воздействия на КП</vt:lpstr>
      <vt:lpstr>Состояние кадрового потенциала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Кадровая безопасность (КБ)</vt:lpstr>
      <vt:lpstr>Кадровая безопасность (КБ)</vt:lpstr>
      <vt:lpstr>Прямые и косвенные риски и угрозы КБ для ГМУ</vt:lpstr>
      <vt:lpstr>Прямые и косвенные риски и угрозы КБ для ГМУ</vt:lpstr>
      <vt:lpstr>Прямые угрозы и риски КБ для кадрового потенциала</vt:lpstr>
      <vt:lpstr>Риски и угрозы для полиэтнических обществ</vt:lpstr>
      <vt:lpstr>Риски и угрозы КБ в условиях кадровой глобализации</vt:lpstr>
      <vt:lpstr>Кадровая глобализация</vt:lpstr>
      <vt:lpstr>.   </vt:lpstr>
      <vt:lpstr> Профессионализм</vt:lpstr>
      <vt:lpstr>Компетентность</vt:lpstr>
      <vt:lpstr>1.Условие реализации профессионализма государственного служащего</vt:lpstr>
      <vt:lpstr>Ключевые проблемы</vt:lpstr>
      <vt:lpstr>Квалификационные требования (КТ) </vt:lpstr>
      <vt:lpstr>Предполагаемая модель квалификационных требований к должностям государственной службы </vt:lpstr>
      <vt:lpstr>Базовые квалификационные требования</vt:lpstr>
      <vt:lpstr>Функциональные требования к должностям государственной службы</vt:lpstr>
      <vt:lpstr>              Специальные требования к должностям государственной службы   </vt:lpstr>
      <vt:lpstr>Кадровые риски</vt:lpstr>
      <vt:lpstr>Последствия</vt:lpstr>
      <vt:lpstr>Последствия</vt:lpstr>
      <vt:lpstr>Презентация PowerPoint</vt:lpstr>
      <vt:lpstr>2. Условие реализации профессионализма государственного служащего </vt:lpstr>
      <vt:lpstr>3.Условие реализации профессионализма государственного служащего</vt:lpstr>
      <vt:lpstr>Презентация PowerPoint</vt:lpstr>
      <vt:lpstr>Презентация PowerPoint</vt:lpstr>
      <vt:lpstr>4.Условие реализации профессионализма государственного служащего</vt:lpstr>
      <vt:lpstr>СИСТЕМА УПРАВЛЕНИЯ ГОСУДАРСТВЕННОЙ СЛУЖБОЙ Глава 3. 58-ФЗ  «О системе государственной службы Российской Федерации»</vt:lpstr>
      <vt:lpstr>Проблемы реализации принципа профессионализма и компетентности</vt:lpstr>
      <vt:lpstr>Меритократия</vt:lpstr>
      <vt:lpstr>Меритократия</vt:lpstr>
      <vt:lpstr>Меритократия</vt:lpstr>
      <vt:lpstr> Реализация принципа-условие модернизации и реформ</vt:lpstr>
      <vt:lpstr>Цели ММ</vt:lpstr>
      <vt:lpstr>Элементы меритократического механизма (ММ)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TUR</dc:creator>
  <cp:lastModifiedBy>TUR</cp:lastModifiedBy>
  <cp:revision>29</cp:revision>
  <dcterms:created xsi:type="dcterms:W3CDTF">2013-11-30T19:22:44Z</dcterms:created>
  <dcterms:modified xsi:type="dcterms:W3CDTF">2013-12-15T19:13:33Z</dcterms:modified>
</cp:coreProperties>
</file>