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5"/>
  </p:notesMasterIdLst>
  <p:handoutMasterIdLst>
    <p:handoutMasterId r:id="rId16"/>
  </p:handoutMasterIdLst>
  <p:sldIdLst>
    <p:sldId id="256" r:id="rId2"/>
    <p:sldId id="378" r:id="rId3"/>
    <p:sldId id="389" r:id="rId4"/>
    <p:sldId id="379" r:id="rId5"/>
    <p:sldId id="387" r:id="rId6"/>
    <p:sldId id="397" r:id="rId7"/>
    <p:sldId id="380" r:id="rId8"/>
    <p:sldId id="414" r:id="rId9"/>
    <p:sldId id="415" r:id="rId10"/>
    <p:sldId id="416" r:id="rId11"/>
    <p:sldId id="417" r:id="rId12"/>
    <p:sldId id="418" r:id="rId13"/>
    <p:sldId id="342" r:id="rId1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7BA0"/>
    <a:srgbClr val="009A70"/>
    <a:srgbClr val="E7EFE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3671F8-F1CE-4B07-8F3C-F6C11E83C52D}" type="doc">
      <dgm:prSet loTypeId="urn:microsoft.com/office/officeart/2008/layout/PictureAccentLis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FBA497-2767-4E94-854D-89A1BBC69EF3}">
      <dgm:prSet phldrT="[Текст]"/>
      <dgm:spPr/>
      <dgm:t>
        <a:bodyPr/>
        <a:lstStyle/>
        <a:p>
          <a:r>
            <a:rPr lang="ru-RU" dirty="0" smtClean="0"/>
            <a:t>Для измерений применяется методика формирования аудио сигнатур</a:t>
          </a:r>
          <a:endParaRPr lang="ru-RU" dirty="0"/>
        </a:p>
      </dgm:t>
    </dgm:pt>
    <dgm:pt modelId="{260A866D-ED83-4B71-BCC5-5F6B43FB97EE}" type="parTrans" cxnId="{50D87176-CEC2-4DD6-881A-A79D511944E4}">
      <dgm:prSet/>
      <dgm:spPr/>
      <dgm:t>
        <a:bodyPr/>
        <a:lstStyle/>
        <a:p>
          <a:endParaRPr lang="ru-RU"/>
        </a:p>
      </dgm:t>
    </dgm:pt>
    <dgm:pt modelId="{A9BF8C96-7E29-45E9-970E-CCEDA9AE0C90}" type="sibTrans" cxnId="{50D87176-CEC2-4DD6-881A-A79D511944E4}">
      <dgm:prSet/>
      <dgm:spPr/>
      <dgm:t>
        <a:bodyPr/>
        <a:lstStyle/>
        <a:p>
          <a:endParaRPr lang="ru-RU"/>
        </a:p>
      </dgm:t>
    </dgm:pt>
    <dgm:pt modelId="{3B0A0987-0372-4072-B561-DAAD20B1A45D}">
      <dgm:prSet phldrT="[Текст]"/>
      <dgm:spPr/>
      <dgm:t>
        <a:bodyPr/>
        <a:lstStyle/>
        <a:p>
          <a:pPr algn="l"/>
          <a:r>
            <a:rPr lang="ru-RU" b="0" dirty="0" smtClean="0"/>
            <a:t>По небольшому фрагменту аудио сигнала вычисляется его "сигнатура", которая содержит определенные интегральные параметры этого фрагмента (например, скорость изменения сигнала в разных частотных полосках). </a:t>
          </a:r>
          <a:endParaRPr lang="ru-RU" dirty="0"/>
        </a:p>
      </dgm:t>
    </dgm:pt>
    <dgm:pt modelId="{981380FB-7C7C-4499-97B7-76FB77BDC37F}" type="parTrans" cxnId="{CA85600B-3FFC-425D-BCE2-64B1D6138E26}">
      <dgm:prSet/>
      <dgm:spPr/>
      <dgm:t>
        <a:bodyPr/>
        <a:lstStyle/>
        <a:p>
          <a:endParaRPr lang="ru-RU"/>
        </a:p>
      </dgm:t>
    </dgm:pt>
    <dgm:pt modelId="{9B885A67-A10A-413F-A4A8-4BAAE729544B}" type="sibTrans" cxnId="{CA85600B-3FFC-425D-BCE2-64B1D6138E26}">
      <dgm:prSet/>
      <dgm:spPr/>
      <dgm:t>
        <a:bodyPr/>
        <a:lstStyle/>
        <a:p>
          <a:endParaRPr lang="ru-RU"/>
        </a:p>
      </dgm:t>
    </dgm:pt>
    <dgm:pt modelId="{03D18449-D897-43F8-B60E-ACED175AD447}">
      <dgm:prSet phldrT="[Текст]"/>
      <dgm:spPr/>
      <dgm:t>
        <a:bodyPr/>
        <a:lstStyle/>
        <a:p>
          <a:pPr algn="l"/>
          <a:r>
            <a:rPr lang="ru-RU" b="0" dirty="0" smtClean="0"/>
            <a:t>Такие сигнатуры сравниваются с эталонными и степень совпадения свидетельствует о факте </a:t>
          </a:r>
          <a:r>
            <a:rPr lang="ru-RU" b="0" dirty="0" err="1" smtClean="0"/>
            <a:t>телесмотрения</a:t>
          </a:r>
          <a:r>
            <a:rPr lang="ru-RU" b="0" dirty="0" smtClean="0"/>
            <a:t>/</a:t>
          </a:r>
          <a:r>
            <a:rPr lang="ru-RU" b="0" dirty="0" err="1" smtClean="0"/>
            <a:t>радиослушания</a:t>
          </a:r>
          <a:r>
            <a:rPr lang="ru-RU" b="0" dirty="0" smtClean="0"/>
            <a:t>.</a:t>
          </a:r>
          <a:endParaRPr lang="ru-RU" dirty="0"/>
        </a:p>
      </dgm:t>
    </dgm:pt>
    <dgm:pt modelId="{6784E0FF-6724-47AB-A4AA-90CB2F1865D7}" type="parTrans" cxnId="{219FA9E0-160C-46C6-B9ED-6C4207B0D9A5}">
      <dgm:prSet/>
      <dgm:spPr/>
      <dgm:t>
        <a:bodyPr/>
        <a:lstStyle/>
        <a:p>
          <a:endParaRPr lang="ru-RU"/>
        </a:p>
      </dgm:t>
    </dgm:pt>
    <dgm:pt modelId="{CA31C4D9-9F45-4055-A9BE-BDBAC7A544DC}" type="sibTrans" cxnId="{219FA9E0-160C-46C6-B9ED-6C4207B0D9A5}">
      <dgm:prSet/>
      <dgm:spPr/>
      <dgm:t>
        <a:bodyPr/>
        <a:lstStyle/>
        <a:p>
          <a:endParaRPr lang="ru-RU"/>
        </a:p>
      </dgm:t>
    </dgm:pt>
    <dgm:pt modelId="{5231E3D3-4BDE-49B7-ADBD-0376EA363566}">
      <dgm:prSet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0" dirty="0" smtClean="0"/>
            <a:t>Объём передаваемой информации составляет до 3-х МБ в сутки с одного устройства. Для сравнения если бы использовался принцип диктофона, то очень сильно сжатая речь занимала бы минимум 30-50 МБ в сутки</a:t>
          </a:r>
          <a:endParaRPr lang="ru-RU" dirty="0" smtClean="0"/>
        </a:p>
      </dgm:t>
    </dgm:pt>
    <dgm:pt modelId="{67D985CA-3511-4022-AE82-1E44197661DA}" type="parTrans" cxnId="{48629EB8-BE4A-449C-9442-A776C48388E5}">
      <dgm:prSet/>
      <dgm:spPr/>
      <dgm:t>
        <a:bodyPr/>
        <a:lstStyle/>
        <a:p>
          <a:endParaRPr lang="ru-RU"/>
        </a:p>
      </dgm:t>
    </dgm:pt>
    <dgm:pt modelId="{FC0BCC39-4FCC-46A3-ACFA-146066B1DAF8}" type="sibTrans" cxnId="{48629EB8-BE4A-449C-9442-A776C48388E5}">
      <dgm:prSet/>
      <dgm:spPr/>
      <dgm:t>
        <a:bodyPr/>
        <a:lstStyle/>
        <a:p>
          <a:endParaRPr lang="ru-RU"/>
        </a:p>
      </dgm:t>
    </dgm:pt>
    <dgm:pt modelId="{2945CC4A-EF8A-446F-AAA4-16E668422D7C}">
      <dgm:prSet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0" dirty="0" smtClean="0"/>
            <a:t>Чувствительность микрофона </a:t>
          </a:r>
          <a:r>
            <a:rPr lang="en-US" dirty="0" smtClean="0"/>
            <a:t>35dB ~ -40dB</a:t>
          </a:r>
          <a:r>
            <a:rPr lang="ru-RU" dirty="0" smtClean="0"/>
            <a:t>  (настроена на  уровень восприятия среднестатистического человека)</a:t>
          </a:r>
          <a:endParaRPr lang="ru-RU" b="0" dirty="0" smtClean="0"/>
        </a:p>
      </dgm:t>
    </dgm:pt>
    <dgm:pt modelId="{2B9C7BEF-3C8D-4133-B369-DA7F4E4EED5A}" type="parTrans" cxnId="{44992FF9-DF78-4979-BBE9-7B0E11D9BB0C}">
      <dgm:prSet/>
      <dgm:spPr/>
      <dgm:t>
        <a:bodyPr/>
        <a:lstStyle/>
        <a:p>
          <a:endParaRPr lang="ru-RU"/>
        </a:p>
      </dgm:t>
    </dgm:pt>
    <dgm:pt modelId="{EFF3BE57-55AB-4CAD-914B-5534C489AA2E}" type="sibTrans" cxnId="{44992FF9-DF78-4979-BBE9-7B0E11D9BB0C}">
      <dgm:prSet/>
      <dgm:spPr/>
      <dgm:t>
        <a:bodyPr/>
        <a:lstStyle/>
        <a:p>
          <a:endParaRPr lang="ru-RU"/>
        </a:p>
      </dgm:t>
    </dgm:pt>
    <dgm:pt modelId="{12803EDC-F2A8-4344-B11F-8A1279166E7D}">
      <dgm:prSet/>
      <dgm:spPr/>
      <dgm:t>
        <a:bodyPr/>
        <a:lstStyle/>
        <a:p>
          <a:pPr marR="0" algn="l" eaLnBrk="1" fontAlgn="auto" latinLnBrk="0" hangingPunct="1">
            <a:buClrTx/>
            <a:buSzTx/>
            <a:buFontTx/>
            <a:tabLst/>
            <a:defRPr/>
          </a:pPr>
          <a:r>
            <a:rPr lang="ru-RU" dirty="0" smtClean="0"/>
            <a:t>Определение состояния телевизора или радиоприемника (включен/выключен), канала, регистрация начала и конца, длительности, времени и даты </a:t>
          </a:r>
          <a:r>
            <a:rPr lang="ru-RU" dirty="0" err="1" smtClean="0"/>
            <a:t>телесмотрения</a:t>
          </a:r>
          <a:r>
            <a:rPr lang="ru-RU" dirty="0" smtClean="0"/>
            <a:t> или </a:t>
          </a:r>
          <a:r>
            <a:rPr lang="ru-RU" dirty="0" err="1" smtClean="0"/>
            <a:t>радиослушания</a:t>
          </a:r>
          <a:r>
            <a:rPr lang="ru-RU" dirty="0" smtClean="0"/>
            <a:t> происходит автоматически и не требует от респондента совершения никаких дополнительных действий (нажатий, регистраций и пр.)</a:t>
          </a:r>
          <a:endParaRPr lang="ru-RU" dirty="0"/>
        </a:p>
      </dgm:t>
    </dgm:pt>
    <dgm:pt modelId="{CCD458A1-26D6-414F-8F61-15D93F53A1A2}" type="parTrans" cxnId="{B76C510B-86C8-4E88-B989-92D50C6FB8D5}">
      <dgm:prSet/>
      <dgm:spPr/>
      <dgm:t>
        <a:bodyPr/>
        <a:lstStyle/>
        <a:p>
          <a:endParaRPr lang="ru-RU"/>
        </a:p>
      </dgm:t>
    </dgm:pt>
    <dgm:pt modelId="{E105E89A-23CB-43E4-86A8-DC9886C0DD2D}" type="sibTrans" cxnId="{B76C510B-86C8-4E88-B989-92D50C6FB8D5}">
      <dgm:prSet/>
      <dgm:spPr/>
      <dgm:t>
        <a:bodyPr/>
        <a:lstStyle/>
        <a:p>
          <a:endParaRPr lang="ru-RU"/>
        </a:p>
      </dgm:t>
    </dgm:pt>
    <dgm:pt modelId="{B3B32BCB-045E-4FAE-BBAE-B36411708916}" type="pres">
      <dgm:prSet presAssocID="{B03671F8-F1CE-4B07-8F3C-F6C11E83C52D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943338E-A4E6-4CB9-9DB7-B60F623D5561}" type="pres">
      <dgm:prSet presAssocID="{7DFBA497-2767-4E94-854D-89A1BBC69EF3}" presName="root" presStyleCnt="0">
        <dgm:presLayoutVars>
          <dgm:chMax/>
          <dgm:chPref val="4"/>
        </dgm:presLayoutVars>
      </dgm:prSet>
      <dgm:spPr/>
    </dgm:pt>
    <dgm:pt modelId="{D149B6A0-F7A2-4825-9D94-1B95A81F3F3B}" type="pres">
      <dgm:prSet presAssocID="{7DFBA497-2767-4E94-854D-89A1BBC69EF3}" presName="rootComposite" presStyleCnt="0">
        <dgm:presLayoutVars/>
      </dgm:prSet>
      <dgm:spPr/>
    </dgm:pt>
    <dgm:pt modelId="{47A2044B-B340-4251-BA79-3B971E6B8B6E}" type="pres">
      <dgm:prSet presAssocID="{7DFBA497-2767-4E94-854D-89A1BBC69EF3}" presName="rootText" presStyleLbl="node0" presStyleIdx="0" presStyleCnt="1" custLinFactNeighborX="-9004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15123BD9-759C-4416-B24C-87B21DE90824}" type="pres">
      <dgm:prSet presAssocID="{7DFBA497-2767-4E94-854D-89A1BBC69EF3}" presName="childShape" presStyleCnt="0">
        <dgm:presLayoutVars>
          <dgm:chMax val="0"/>
          <dgm:chPref val="0"/>
        </dgm:presLayoutVars>
      </dgm:prSet>
      <dgm:spPr/>
    </dgm:pt>
    <dgm:pt modelId="{1297043C-FB39-48E2-A759-45BF9BD4F357}" type="pres">
      <dgm:prSet presAssocID="{3B0A0987-0372-4072-B561-DAAD20B1A45D}" presName="childComposite" presStyleCnt="0">
        <dgm:presLayoutVars>
          <dgm:chMax val="0"/>
          <dgm:chPref val="0"/>
        </dgm:presLayoutVars>
      </dgm:prSet>
      <dgm:spPr/>
    </dgm:pt>
    <dgm:pt modelId="{384505CF-C3AE-41B9-B931-85AB17C3464C}" type="pres">
      <dgm:prSet presAssocID="{3B0A0987-0372-4072-B561-DAAD20B1A45D}" presName="Image" presStyleLbl="node1" presStyleIdx="0" presStyleCnt="5"/>
      <dgm:spPr/>
    </dgm:pt>
    <dgm:pt modelId="{A12C6868-B801-4290-A09F-1C0047716886}" type="pres">
      <dgm:prSet presAssocID="{3B0A0987-0372-4072-B561-DAAD20B1A45D}" presName="childText" presStyleLbl="lnNode1" presStyleIdx="0" presStyleCnt="5" custScaleX="150842" custLinFactNeighborX="267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7B3F7F-B414-4FFE-BC35-48550729D638}" type="pres">
      <dgm:prSet presAssocID="{03D18449-D897-43F8-B60E-ACED175AD447}" presName="childComposite" presStyleCnt="0">
        <dgm:presLayoutVars>
          <dgm:chMax val="0"/>
          <dgm:chPref val="0"/>
        </dgm:presLayoutVars>
      </dgm:prSet>
      <dgm:spPr/>
    </dgm:pt>
    <dgm:pt modelId="{B034B088-28C1-44C3-8F3E-1A03012E95A2}" type="pres">
      <dgm:prSet presAssocID="{03D18449-D897-43F8-B60E-ACED175AD447}" presName="Image" presStyleLbl="node1" presStyleIdx="1" presStyleCnt="5"/>
      <dgm:spPr/>
    </dgm:pt>
    <dgm:pt modelId="{567F351D-E402-4B07-87F8-F7D5478B9481}" type="pres">
      <dgm:prSet presAssocID="{03D18449-D897-43F8-B60E-ACED175AD447}" presName="childText" presStyleLbl="lnNode1" presStyleIdx="1" presStyleCnt="5" custScaleX="150842" custLinFactNeighborX="267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D71849-87AC-4F7C-89D4-754861D753D6}" type="pres">
      <dgm:prSet presAssocID="{5231E3D3-4BDE-49B7-ADBD-0376EA363566}" presName="childComposite" presStyleCnt="0">
        <dgm:presLayoutVars>
          <dgm:chMax val="0"/>
          <dgm:chPref val="0"/>
        </dgm:presLayoutVars>
      </dgm:prSet>
      <dgm:spPr/>
    </dgm:pt>
    <dgm:pt modelId="{CA0B23CC-8D58-40B2-8B57-C7BEBE8C68FA}" type="pres">
      <dgm:prSet presAssocID="{5231E3D3-4BDE-49B7-ADBD-0376EA363566}" presName="Image" presStyleLbl="node1" presStyleIdx="2" presStyleCnt="5"/>
      <dgm:spPr/>
    </dgm:pt>
    <dgm:pt modelId="{D45FB722-EAF8-439A-93F5-6C99B31D749B}" type="pres">
      <dgm:prSet presAssocID="{5231E3D3-4BDE-49B7-ADBD-0376EA363566}" presName="childText" presStyleLbl="lnNode1" presStyleIdx="2" presStyleCnt="5" custScaleX="150842" custLinFactNeighborX="267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C757DB-26AE-4726-B5DE-7A4D0A7C3251}" type="pres">
      <dgm:prSet presAssocID="{2945CC4A-EF8A-446F-AAA4-16E668422D7C}" presName="childComposite" presStyleCnt="0">
        <dgm:presLayoutVars>
          <dgm:chMax val="0"/>
          <dgm:chPref val="0"/>
        </dgm:presLayoutVars>
      </dgm:prSet>
      <dgm:spPr/>
    </dgm:pt>
    <dgm:pt modelId="{8EE8CC41-738C-4DDC-99CE-B56BF1AC70D0}" type="pres">
      <dgm:prSet presAssocID="{2945CC4A-EF8A-446F-AAA4-16E668422D7C}" presName="Image" presStyleLbl="node1" presStyleIdx="3" presStyleCnt="5"/>
      <dgm:spPr/>
    </dgm:pt>
    <dgm:pt modelId="{D252CC69-CE66-44FF-A836-45E89FEC0494}" type="pres">
      <dgm:prSet presAssocID="{2945CC4A-EF8A-446F-AAA4-16E668422D7C}" presName="childText" presStyleLbl="lnNode1" presStyleIdx="3" presStyleCnt="5" custScaleX="150842" custLinFactNeighborX="267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F23314-6DBB-415F-AA0B-4AEB884756F2}" type="pres">
      <dgm:prSet presAssocID="{12803EDC-F2A8-4344-B11F-8A1279166E7D}" presName="childComposite" presStyleCnt="0">
        <dgm:presLayoutVars>
          <dgm:chMax val="0"/>
          <dgm:chPref val="0"/>
        </dgm:presLayoutVars>
      </dgm:prSet>
      <dgm:spPr/>
    </dgm:pt>
    <dgm:pt modelId="{61604E80-B1C2-45FF-9FD7-6908E49A78EF}" type="pres">
      <dgm:prSet presAssocID="{12803EDC-F2A8-4344-B11F-8A1279166E7D}" presName="Image" presStyleLbl="node1" presStyleIdx="4" presStyleCnt="5"/>
      <dgm:spPr/>
    </dgm:pt>
    <dgm:pt modelId="{B8EAFD81-7112-4CD6-B63F-ED1549515BEF}" type="pres">
      <dgm:prSet presAssocID="{12803EDC-F2A8-4344-B11F-8A1279166E7D}" presName="childText" presStyleLbl="lnNode1" presStyleIdx="4" presStyleCnt="5" custScaleX="150842" custLinFactNeighborX="267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863990-58D0-48AD-BA9C-A4BB1CA5EA25}" type="presOf" srcId="{7DFBA497-2767-4E94-854D-89A1BBC69EF3}" destId="{47A2044B-B340-4251-BA79-3B971E6B8B6E}" srcOrd="0" destOrd="0" presId="urn:microsoft.com/office/officeart/2008/layout/PictureAccentList"/>
    <dgm:cxn modelId="{F9A5A31F-38B5-4610-B9FD-B41F010CC5DD}" type="presOf" srcId="{2945CC4A-EF8A-446F-AAA4-16E668422D7C}" destId="{D252CC69-CE66-44FF-A836-45E89FEC0494}" srcOrd="0" destOrd="0" presId="urn:microsoft.com/office/officeart/2008/layout/PictureAccentList"/>
    <dgm:cxn modelId="{48629EB8-BE4A-449C-9442-A776C48388E5}" srcId="{7DFBA497-2767-4E94-854D-89A1BBC69EF3}" destId="{5231E3D3-4BDE-49B7-ADBD-0376EA363566}" srcOrd="2" destOrd="0" parTransId="{67D985CA-3511-4022-AE82-1E44197661DA}" sibTransId="{FC0BCC39-4FCC-46A3-ACFA-146066B1DAF8}"/>
    <dgm:cxn modelId="{44992FF9-DF78-4979-BBE9-7B0E11D9BB0C}" srcId="{7DFBA497-2767-4E94-854D-89A1BBC69EF3}" destId="{2945CC4A-EF8A-446F-AAA4-16E668422D7C}" srcOrd="3" destOrd="0" parTransId="{2B9C7BEF-3C8D-4133-B369-DA7F4E4EED5A}" sibTransId="{EFF3BE57-55AB-4CAD-914B-5534C489AA2E}"/>
    <dgm:cxn modelId="{FD116D92-D8B3-4279-B547-53E1DDFD4D53}" type="presOf" srcId="{12803EDC-F2A8-4344-B11F-8A1279166E7D}" destId="{B8EAFD81-7112-4CD6-B63F-ED1549515BEF}" srcOrd="0" destOrd="0" presId="urn:microsoft.com/office/officeart/2008/layout/PictureAccentList"/>
    <dgm:cxn modelId="{219FA9E0-160C-46C6-B9ED-6C4207B0D9A5}" srcId="{7DFBA497-2767-4E94-854D-89A1BBC69EF3}" destId="{03D18449-D897-43F8-B60E-ACED175AD447}" srcOrd="1" destOrd="0" parTransId="{6784E0FF-6724-47AB-A4AA-90CB2F1865D7}" sibTransId="{CA31C4D9-9F45-4055-A9BE-BDBAC7A544DC}"/>
    <dgm:cxn modelId="{50D87176-CEC2-4DD6-881A-A79D511944E4}" srcId="{B03671F8-F1CE-4B07-8F3C-F6C11E83C52D}" destId="{7DFBA497-2767-4E94-854D-89A1BBC69EF3}" srcOrd="0" destOrd="0" parTransId="{260A866D-ED83-4B71-BCC5-5F6B43FB97EE}" sibTransId="{A9BF8C96-7E29-45E9-970E-CCEDA9AE0C90}"/>
    <dgm:cxn modelId="{7426C25C-AB54-4234-87D3-87DEBF740C89}" type="presOf" srcId="{3B0A0987-0372-4072-B561-DAAD20B1A45D}" destId="{A12C6868-B801-4290-A09F-1C0047716886}" srcOrd="0" destOrd="0" presId="urn:microsoft.com/office/officeart/2008/layout/PictureAccentList"/>
    <dgm:cxn modelId="{F9067B1F-FCF6-4709-BB29-FD060EE25143}" type="presOf" srcId="{B03671F8-F1CE-4B07-8F3C-F6C11E83C52D}" destId="{B3B32BCB-045E-4FAE-BBAE-B36411708916}" srcOrd="0" destOrd="0" presId="urn:microsoft.com/office/officeart/2008/layout/PictureAccentList"/>
    <dgm:cxn modelId="{DFE610BF-3BEB-42C5-8ABC-7D1F93B89298}" type="presOf" srcId="{03D18449-D897-43F8-B60E-ACED175AD447}" destId="{567F351D-E402-4B07-87F8-F7D5478B9481}" srcOrd="0" destOrd="0" presId="urn:microsoft.com/office/officeart/2008/layout/PictureAccentList"/>
    <dgm:cxn modelId="{FE83789C-1213-4929-8979-4EEE1426D833}" type="presOf" srcId="{5231E3D3-4BDE-49B7-ADBD-0376EA363566}" destId="{D45FB722-EAF8-439A-93F5-6C99B31D749B}" srcOrd="0" destOrd="0" presId="urn:microsoft.com/office/officeart/2008/layout/PictureAccentList"/>
    <dgm:cxn modelId="{B76C510B-86C8-4E88-B989-92D50C6FB8D5}" srcId="{7DFBA497-2767-4E94-854D-89A1BBC69EF3}" destId="{12803EDC-F2A8-4344-B11F-8A1279166E7D}" srcOrd="4" destOrd="0" parTransId="{CCD458A1-26D6-414F-8F61-15D93F53A1A2}" sibTransId="{E105E89A-23CB-43E4-86A8-DC9886C0DD2D}"/>
    <dgm:cxn modelId="{CA85600B-3FFC-425D-BCE2-64B1D6138E26}" srcId="{7DFBA497-2767-4E94-854D-89A1BBC69EF3}" destId="{3B0A0987-0372-4072-B561-DAAD20B1A45D}" srcOrd="0" destOrd="0" parTransId="{981380FB-7C7C-4499-97B7-76FB77BDC37F}" sibTransId="{9B885A67-A10A-413F-A4A8-4BAAE729544B}"/>
    <dgm:cxn modelId="{468EBD6C-D1EF-42DA-9F67-CD383AF2CBCC}" type="presParOf" srcId="{B3B32BCB-045E-4FAE-BBAE-B36411708916}" destId="{2943338E-A4E6-4CB9-9DB7-B60F623D5561}" srcOrd="0" destOrd="0" presId="urn:microsoft.com/office/officeart/2008/layout/PictureAccentList"/>
    <dgm:cxn modelId="{3625F993-33DD-4D8B-A023-D7939CB26572}" type="presParOf" srcId="{2943338E-A4E6-4CB9-9DB7-B60F623D5561}" destId="{D149B6A0-F7A2-4825-9D94-1B95A81F3F3B}" srcOrd="0" destOrd="0" presId="urn:microsoft.com/office/officeart/2008/layout/PictureAccentList"/>
    <dgm:cxn modelId="{BE7169DA-5EFE-4281-AA77-2D2A16D602A8}" type="presParOf" srcId="{D149B6A0-F7A2-4825-9D94-1B95A81F3F3B}" destId="{47A2044B-B340-4251-BA79-3B971E6B8B6E}" srcOrd="0" destOrd="0" presId="urn:microsoft.com/office/officeart/2008/layout/PictureAccentList"/>
    <dgm:cxn modelId="{95560457-4976-41E7-B1F9-EE308B0F7BE1}" type="presParOf" srcId="{2943338E-A4E6-4CB9-9DB7-B60F623D5561}" destId="{15123BD9-759C-4416-B24C-87B21DE90824}" srcOrd="1" destOrd="0" presId="urn:microsoft.com/office/officeart/2008/layout/PictureAccentList"/>
    <dgm:cxn modelId="{43406745-DC0B-4C92-8957-A9F123E0A0F7}" type="presParOf" srcId="{15123BD9-759C-4416-B24C-87B21DE90824}" destId="{1297043C-FB39-48E2-A759-45BF9BD4F357}" srcOrd="0" destOrd="0" presId="urn:microsoft.com/office/officeart/2008/layout/PictureAccentList"/>
    <dgm:cxn modelId="{1D0CE23F-3E51-46B7-A6E8-5107EA184617}" type="presParOf" srcId="{1297043C-FB39-48E2-A759-45BF9BD4F357}" destId="{384505CF-C3AE-41B9-B931-85AB17C3464C}" srcOrd="0" destOrd="0" presId="urn:microsoft.com/office/officeart/2008/layout/PictureAccentList"/>
    <dgm:cxn modelId="{FFDA6DAE-D911-4169-BE4F-2710135B1498}" type="presParOf" srcId="{1297043C-FB39-48E2-A759-45BF9BD4F357}" destId="{A12C6868-B801-4290-A09F-1C0047716886}" srcOrd="1" destOrd="0" presId="urn:microsoft.com/office/officeart/2008/layout/PictureAccentList"/>
    <dgm:cxn modelId="{5E477392-1976-40CB-AA1A-62A87A551EFD}" type="presParOf" srcId="{15123BD9-759C-4416-B24C-87B21DE90824}" destId="{277B3F7F-B414-4FFE-BC35-48550729D638}" srcOrd="1" destOrd="0" presId="urn:microsoft.com/office/officeart/2008/layout/PictureAccentList"/>
    <dgm:cxn modelId="{4557E030-F698-4426-AB85-54DF4897E549}" type="presParOf" srcId="{277B3F7F-B414-4FFE-BC35-48550729D638}" destId="{B034B088-28C1-44C3-8F3E-1A03012E95A2}" srcOrd="0" destOrd="0" presId="urn:microsoft.com/office/officeart/2008/layout/PictureAccentList"/>
    <dgm:cxn modelId="{3FCEFE23-7DE5-4DE7-ABD2-00325AEE4170}" type="presParOf" srcId="{277B3F7F-B414-4FFE-BC35-48550729D638}" destId="{567F351D-E402-4B07-87F8-F7D5478B9481}" srcOrd="1" destOrd="0" presId="urn:microsoft.com/office/officeart/2008/layout/PictureAccentList"/>
    <dgm:cxn modelId="{5C9A0E6A-C09F-46D1-8C84-EF0FCB797A2B}" type="presParOf" srcId="{15123BD9-759C-4416-B24C-87B21DE90824}" destId="{EED71849-87AC-4F7C-89D4-754861D753D6}" srcOrd="2" destOrd="0" presId="urn:microsoft.com/office/officeart/2008/layout/PictureAccentList"/>
    <dgm:cxn modelId="{F0FAF928-6E03-45CB-B552-EC67C77E780C}" type="presParOf" srcId="{EED71849-87AC-4F7C-89D4-754861D753D6}" destId="{CA0B23CC-8D58-40B2-8B57-C7BEBE8C68FA}" srcOrd="0" destOrd="0" presId="urn:microsoft.com/office/officeart/2008/layout/PictureAccentList"/>
    <dgm:cxn modelId="{EE0CDBD7-F534-4ED8-8655-06C32C74C6B0}" type="presParOf" srcId="{EED71849-87AC-4F7C-89D4-754861D753D6}" destId="{D45FB722-EAF8-439A-93F5-6C99B31D749B}" srcOrd="1" destOrd="0" presId="urn:microsoft.com/office/officeart/2008/layout/PictureAccentList"/>
    <dgm:cxn modelId="{8DB27AF7-13D9-4718-AFEE-3DAD02D98BC3}" type="presParOf" srcId="{15123BD9-759C-4416-B24C-87B21DE90824}" destId="{A5C757DB-26AE-4726-B5DE-7A4D0A7C3251}" srcOrd="3" destOrd="0" presId="urn:microsoft.com/office/officeart/2008/layout/PictureAccentList"/>
    <dgm:cxn modelId="{B09496CB-CE1E-401E-A2D0-74CF840DEFF6}" type="presParOf" srcId="{A5C757DB-26AE-4726-B5DE-7A4D0A7C3251}" destId="{8EE8CC41-738C-4DDC-99CE-B56BF1AC70D0}" srcOrd="0" destOrd="0" presId="urn:microsoft.com/office/officeart/2008/layout/PictureAccentList"/>
    <dgm:cxn modelId="{3E1D8F51-7BD1-4BCA-A483-5EB64458CDA2}" type="presParOf" srcId="{A5C757DB-26AE-4726-B5DE-7A4D0A7C3251}" destId="{D252CC69-CE66-44FF-A836-45E89FEC0494}" srcOrd="1" destOrd="0" presId="urn:microsoft.com/office/officeart/2008/layout/PictureAccentList"/>
    <dgm:cxn modelId="{5261AD2C-9981-477E-B623-B7118B726714}" type="presParOf" srcId="{15123BD9-759C-4416-B24C-87B21DE90824}" destId="{41F23314-6DBB-415F-AA0B-4AEB884756F2}" srcOrd="4" destOrd="0" presId="urn:microsoft.com/office/officeart/2008/layout/PictureAccentList"/>
    <dgm:cxn modelId="{23F58127-C090-4FEC-9BD4-D2B593D736C4}" type="presParOf" srcId="{41F23314-6DBB-415F-AA0B-4AEB884756F2}" destId="{61604E80-B1C2-45FF-9FD7-6908E49A78EF}" srcOrd="0" destOrd="0" presId="urn:microsoft.com/office/officeart/2008/layout/PictureAccentList"/>
    <dgm:cxn modelId="{945DBB92-D2AE-43E7-BCFD-4B153583AF77}" type="presParOf" srcId="{41F23314-6DBB-415F-AA0B-4AEB884756F2}" destId="{B8EAFD81-7112-4CD6-B63F-ED1549515BEF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A2044B-B340-4251-BA79-3B971E6B8B6E}">
      <dsp:nvSpPr>
        <dsp:cNvPr id="0" name=""/>
        <dsp:cNvSpPr/>
      </dsp:nvSpPr>
      <dsp:spPr>
        <a:xfrm>
          <a:off x="1059141" y="67"/>
          <a:ext cx="4367946" cy="8325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Для измерений применяется методика формирования аудио сигнатур</a:t>
          </a:r>
          <a:endParaRPr lang="ru-RU" sz="1900" kern="1200" dirty="0"/>
        </a:p>
      </dsp:txBody>
      <dsp:txXfrm>
        <a:off x="1083524" y="24450"/>
        <a:ext cx="4319180" cy="783738"/>
      </dsp:txXfrm>
    </dsp:sp>
    <dsp:sp modelId="{384505CF-C3AE-41B9-B931-85AB17C3464C}">
      <dsp:nvSpPr>
        <dsp:cNvPr id="0" name=""/>
        <dsp:cNvSpPr/>
      </dsp:nvSpPr>
      <dsp:spPr>
        <a:xfrm>
          <a:off x="1011203" y="982423"/>
          <a:ext cx="832504" cy="83250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2C6868-B801-4290-A09F-1C0047716886}">
      <dsp:nvSpPr>
        <dsp:cNvPr id="0" name=""/>
        <dsp:cNvSpPr/>
      </dsp:nvSpPr>
      <dsp:spPr>
        <a:xfrm>
          <a:off x="1938586" y="982423"/>
          <a:ext cx="5257584" cy="83250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kern="1200" dirty="0" smtClean="0"/>
            <a:t>По небольшому фрагменту аудио сигнала вычисляется его "сигнатура", которая содержит определенные интегральные параметры этого фрагмента (например, скорость изменения сигнала в разных частотных полосках). </a:t>
          </a:r>
          <a:endParaRPr lang="ru-RU" sz="1000" kern="1200" dirty="0"/>
        </a:p>
      </dsp:txBody>
      <dsp:txXfrm>
        <a:off x="1979233" y="1023070"/>
        <a:ext cx="5176290" cy="751210"/>
      </dsp:txXfrm>
    </dsp:sp>
    <dsp:sp modelId="{B034B088-28C1-44C3-8F3E-1A03012E95A2}">
      <dsp:nvSpPr>
        <dsp:cNvPr id="0" name=""/>
        <dsp:cNvSpPr/>
      </dsp:nvSpPr>
      <dsp:spPr>
        <a:xfrm>
          <a:off x="1011203" y="1914828"/>
          <a:ext cx="832504" cy="83250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7F351D-E402-4B07-87F8-F7D5478B9481}">
      <dsp:nvSpPr>
        <dsp:cNvPr id="0" name=""/>
        <dsp:cNvSpPr/>
      </dsp:nvSpPr>
      <dsp:spPr>
        <a:xfrm>
          <a:off x="1938586" y="1914828"/>
          <a:ext cx="5257584" cy="83250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kern="1200" dirty="0" smtClean="0"/>
            <a:t>Такие сигнатуры сравниваются с эталонными и степень совпадения свидетельствует о факте </a:t>
          </a:r>
          <a:r>
            <a:rPr lang="ru-RU" sz="1000" b="0" kern="1200" dirty="0" err="1" smtClean="0"/>
            <a:t>телесмотрения</a:t>
          </a:r>
          <a:r>
            <a:rPr lang="ru-RU" sz="1000" b="0" kern="1200" dirty="0" smtClean="0"/>
            <a:t>/</a:t>
          </a:r>
          <a:r>
            <a:rPr lang="ru-RU" sz="1000" b="0" kern="1200" dirty="0" err="1" smtClean="0"/>
            <a:t>радиослушания</a:t>
          </a:r>
          <a:r>
            <a:rPr lang="ru-RU" sz="1000" b="0" kern="1200" dirty="0" smtClean="0"/>
            <a:t>.</a:t>
          </a:r>
          <a:endParaRPr lang="ru-RU" sz="1000" kern="1200" dirty="0"/>
        </a:p>
      </dsp:txBody>
      <dsp:txXfrm>
        <a:off x="1979233" y="1955475"/>
        <a:ext cx="5176290" cy="751210"/>
      </dsp:txXfrm>
    </dsp:sp>
    <dsp:sp modelId="{CA0B23CC-8D58-40B2-8B57-C7BEBE8C68FA}">
      <dsp:nvSpPr>
        <dsp:cNvPr id="0" name=""/>
        <dsp:cNvSpPr/>
      </dsp:nvSpPr>
      <dsp:spPr>
        <a:xfrm>
          <a:off x="1011203" y="2847233"/>
          <a:ext cx="832504" cy="83250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5FB722-EAF8-439A-93F5-6C99B31D749B}">
      <dsp:nvSpPr>
        <dsp:cNvPr id="0" name=""/>
        <dsp:cNvSpPr/>
      </dsp:nvSpPr>
      <dsp:spPr>
        <a:xfrm>
          <a:off x="1938586" y="2847233"/>
          <a:ext cx="5257584" cy="83250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00" b="0" kern="1200" dirty="0" smtClean="0"/>
            <a:t>Объём передаваемой информации составляет до 3-х МБ в сутки с одного устройства. Для сравнения если бы использовался принцип диктофона, то очень сильно сжатая речь занимала бы минимум 30-50 МБ в сутки</a:t>
          </a:r>
          <a:endParaRPr lang="ru-RU" sz="1000" kern="1200" dirty="0" smtClean="0"/>
        </a:p>
      </dsp:txBody>
      <dsp:txXfrm>
        <a:off x="1979233" y="2887880"/>
        <a:ext cx="5176290" cy="751210"/>
      </dsp:txXfrm>
    </dsp:sp>
    <dsp:sp modelId="{8EE8CC41-738C-4DDC-99CE-B56BF1AC70D0}">
      <dsp:nvSpPr>
        <dsp:cNvPr id="0" name=""/>
        <dsp:cNvSpPr/>
      </dsp:nvSpPr>
      <dsp:spPr>
        <a:xfrm>
          <a:off x="1011203" y="3779638"/>
          <a:ext cx="832504" cy="83250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52CC69-CE66-44FF-A836-45E89FEC0494}">
      <dsp:nvSpPr>
        <dsp:cNvPr id="0" name=""/>
        <dsp:cNvSpPr/>
      </dsp:nvSpPr>
      <dsp:spPr>
        <a:xfrm>
          <a:off x="1938586" y="3779638"/>
          <a:ext cx="5257584" cy="83250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00" b="0" kern="1200" dirty="0" smtClean="0"/>
            <a:t>Чувствительность микрофона </a:t>
          </a:r>
          <a:r>
            <a:rPr lang="en-US" sz="1000" kern="1200" dirty="0" smtClean="0"/>
            <a:t>35dB ~ -40dB</a:t>
          </a:r>
          <a:r>
            <a:rPr lang="ru-RU" sz="1000" kern="1200" dirty="0" smtClean="0"/>
            <a:t>  (настроена на  уровень восприятия среднестатистического человека)</a:t>
          </a:r>
          <a:endParaRPr lang="ru-RU" sz="1000" b="0" kern="1200" dirty="0" smtClean="0"/>
        </a:p>
      </dsp:txBody>
      <dsp:txXfrm>
        <a:off x="1979233" y="3820285"/>
        <a:ext cx="5176290" cy="751210"/>
      </dsp:txXfrm>
    </dsp:sp>
    <dsp:sp modelId="{61604E80-B1C2-45FF-9FD7-6908E49A78EF}">
      <dsp:nvSpPr>
        <dsp:cNvPr id="0" name=""/>
        <dsp:cNvSpPr/>
      </dsp:nvSpPr>
      <dsp:spPr>
        <a:xfrm>
          <a:off x="1011203" y="4712043"/>
          <a:ext cx="832504" cy="83250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EAFD81-7112-4CD6-B63F-ED1549515BEF}">
      <dsp:nvSpPr>
        <dsp:cNvPr id="0" name=""/>
        <dsp:cNvSpPr/>
      </dsp:nvSpPr>
      <dsp:spPr>
        <a:xfrm>
          <a:off x="1938586" y="4712043"/>
          <a:ext cx="5257584" cy="83250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R="0" lvl="0" algn="l" defTabSz="4445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  <a:defRPr/>
          </a:pPr>
          <a:r>
            <a:rPr lang="ru-RU" sz="1000" kern="1200" dirty="0" smtClean="0"/>
            <a:t>Определение состояния телевизора или радиоприемника (включен/выключен), канала, регистрация начала и конца, длительности, времени и даты </a:t>
          </a:r>
          <a:r>
            <a:rPr lang="ru-RU" sz="1000" kern="1200" dirty="0" err="1" smtClean="0"/>
            <a:t>телесмотрения</a:t>
          </a:r>
          <a:r>
            <a:rPr lang="ru-RU" sz="1000" kern="1200" dirty="0" smtClean="0"/>
            <a:t> или </a:t>
          </a:r>
          <a:r>
            <a:rPr lang="ru-RU" sz="1000" kern="1200" dirty="0" err="1" smtClean="0"/>
            <a:t>радиослушания</a:t>
          </a:r>
          <a:r>
            <a:rPr lang="ru-RU" sz="1000" kern="1200" dirty="0" smtClean="0"/>
            <a:t> происходит автоматически и не требует от респондента совершения никаких дополнительных действий (нажатий, регистраций и пр.)</a:t>
          </a:r>
          <a:endParaRPr lang="ru-RU" sz="1000" kern="1200" dirty="0"/>
        </a:p>
      </dsp:txBody>
      <dsp:txXfrm>
        <a:off x="1979233" y="4752690"/>
        <a:ext cx="5176290" cy="7512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3B815B-8C11-4DBC-BB7C-DF87F61A9DBC}" type="datetimeFigureOut">
              <a:rPr lang="ru-RU" smtClean="0"/>
              <a:pPr/>
              <a:t>27.06.2013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AD211F-1DD5-41C0-AE88-E2F0225397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19451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699" tIns="45850" rIns="91699" bIns="4585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699" tIns="45850" rIns="91699" bIns="45850" rtlCol="0"/>
          <a:lstStyle>
            <a:lvl1pPr algn="r">
              <a:defRPr sz="1200"/>
            </a:lvl1pPr>
          </a:lstStyle>
          <a:p>
            <a:fld id="{8FCA16E9-6F62-49FA-97BD-DFAB03B696FF}" type="datetimeFigureOut">
              <a:rPr lang="ru-RU" smtClean="0"/>
              <a:pPr/>
              <a:t>27.06.2013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99" tIns="45850" rIns="91699" bIns="4585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7"/>
            <a:ext cx="5438776" cy="4467226"/>
          </a:xfrm>
          <a:prstGeom prst="rect">
            <a:avLst/>
          </a:prstGeom>
        </p:spPr>
        <p:txBody>
          <a:bodyPr vert="horz" lIns="91699" tIns="45850" rIns="91699" bIns="4585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5"/>
            <a:ext cx="2946400" cy="496887"/>
          </a:xfrm>
          <a:prstGeom prst="rect">
            <a:avLst/>
          </a:prstGeom>
        </p:spPr>
        <p:txBody>
          <a:bodyPr vert="horz" lIns="91699" tIns="45850" rIns="91699" bIns="4585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5"/>
            <a:ext cx="2946400" cy="496887"/>
          </a:xfrm>
          <a:prstGeom prst="rect">
            <a:avLst/>
          </a:prstGeom>
        </p:spPr>
        <p:txBody>
          <a:bodyPr vert="horz" lIns="91699" tIns="45850" rIns="91699" bIns="45850" rtlCol="0" anchor="b"/>
          <a:lstStyle>
            <a:lvl1pPr algn="r">
              <a:defRPr sz="1200"/>
            </a:lvl1pPr>
          </a:lstStyle>
          <a:p>
            <a:fld id="{AC6222F2-431B-42D8-9C52-601A9307DC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3612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3357562"/>
            <a:ext cx="5286412" cy="1714512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57224" y="2357430"/>
            <a:ext cx="7286676" cy="7143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9" name="Рисунок 8" descr="C:\Documents and Settings\trooper\Рабочий стол\455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714356"/>
            <a:ext cx="1284649" cy="148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Documents and Settings\trooper\Рабочий стол\13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2726" y="1142984"/>
            <a:ext cx="3600450" cy="5734050"/>
          </a:xfrm>
          <a:prstGeom prst="rect">
            <a:avLst/>
          </a:prstGeom>
          <a:noFill/>
        </p:spPr>
      </p:pic>
      <p:pic>
        <p:nvPicPr>
          <p:cNvPr id="6" name="Рисунок 5" descr="C:\Documents and Settings\trooper\Рабочий стол\455.png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714356"/>
            <a:ext cx="1284649" cy="148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Documents and Settings\trooper\Рабочий стол\13.em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2726" y="1142984"/>
            <a:ext cx="3600450" cy="57340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 txBox="1">
            <a:spLocks/>
          </p:cNvSpPr>
          <p:nvPr userDrawn="1"/>
        </p:nvSpPr>
        <p:spPr>
          <a:xfrm>
            <a:off x="8672570" y="6492899"/>
            <a:ext cx="471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6DC2E-23F2-41A3-9143-8B330326C675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00927B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0927B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cxnSp>
        <p:nvCxnSpPr>
          <p:cNvPr id="10" name="AutoShape 3"/>
          <p:cNvCxnSpPr>
            <a:cxnSpLocks noChangeShapeType="1"/>
          </p:cNvCxnSpPr>
          <p:nvPr userDrawn="1"/>
        </p:nvCxnSpPr>
        <p:spPr bwMode="auto">
          <a:xfrm>
            <a:off x="-32" y="812428"/>
            <a:ext cx="7929586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pic>
        <p:nvPicPr>
          <p:cNvPr id="11" name="Рисунок 10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687061"/>
            <a:ext cx="4290400" cy="117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AutoShape 3"/>
          <p:cNvCxnSpPr>
            <a:cxnSpLocks noChangeShapeType="1"/>
          </p:cNvCxnSpPr>
          <p:nvPr userDrawn="1"/>
        </p:nvCxnSpPr>
        <p:spPr bwMode="auto">
          <a:xfrm>
            <a:off x="0" y="6625954"/>
            <a:ext cx="6715140" cy="0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pic>
        <p:nvPicPr>
          <p:cNvPr id="3076" name="Picture 4" descr="C:\Documents and Settings\trooper\Рабочий стол\14.em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8069" y="3581043"/>
            <a:ext cx="2505075" cy="3286125"/>
          </a:xfrm>
          <a:prstGeom prst="rect">
            <a:avLst/>
          </a:prstGeom>
          <a:noFill/>
        </p:spPr>
      </p:pic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285720" y="2071678"/>
            <a:ext cx="7786742" cy="207170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786058"/>
            <a:ext cx="4929222" cy="1285884"/>
          </a:xfr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4101" name="Picture 5" descr="C:\Documents and Settings\trooper\Рабочий стол\15.em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6353" y="-7971"/>
            <a:ext cx="3076575" cy="3648075"/>
          </a:xfrm>
          <a:prstGeom prst="rect">
            <a:avLst/>
          </a:prstGeom>
          <a:noFill/>
        </p:spPr>
      </p:pic>
      <p:pic>
        <p:nvPicPr>
          <p:cNvPr id="4104" name="Picture 8" descr="C:\Documents and Settings\trooper\Рабочий стол\555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6226594"/>
            <a:ext cx="4071966" cy="55999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след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Documents and Settings\trooper\Рабочий стол\15.em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5738" y="-7938"/>
            <a:ext cx="3076576" cy="3648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Documents and Settings\trooper\Рабочий стол\12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63" y="6000750"/>
            <a:ext cx="4770437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786058"/>
            <a:ext cx="4929222" cy="1285884"/>
          </a:xfr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cxnSp>
        <p:nvCxnSpPr>
          <p:cNvPr id="6" name="AutoShape 3"/>
          <p:cNvCxnSpPr>
            <a:cxnSpLocks noChangeShapeType="1"/>
          </p:cNvCxnSpPr>
          <p:nvPr/>
        </p:nvCxnSpPr>
        <p:spPr bwMode="auto">
          <a:xfrm>
            <a:off x="-32" y="812428"/>
            <a:ext cx="7929586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pic>
        <p:nvPicPr>
          <p:cNvPr id="7" name="Picture 4" descr="C:\Documents and Settings\trooper\Рабочий стол\444444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2459" y="26738"/>
            <a:ext cx="917575" cy="1054100"/>
          </a:xfrm>
          <a:prstGeom prst="rect">
            <a:avLst/>
          </a:prstGeom>
          <a:noFill/>
        </p:spPr>
      </p:pic>
      <p:sp>
        <p:nvSpPr>
          <p:cNvPr id="8" name="Номер слайда 5"/>
          <p:cNvSpPr txBox="1">
            <a:spLocks/>
          </p:cNvSpPr>
          <p:nvPr/>
        </p:nvSpPr>
        <p:spPr>
          <a:xfrm>
            <a:off x="8672538" y="6492875"/>
            <a:ext cx="471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6DC2E-23F2-41A3-9143-8B330326C675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00927B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0927B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6687061"/>
            <a:ext cx="4290400" cy="117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AutoShape 3"/>
          <p:cNvCxnSpPr>
            <a:cxnSpLocks noChangeShapeType="1"/>
          </p:cNvCxnSpPr>
          <p:nvPr/>
        </p:nvCxnSpPr>
        <p:spPr bwMode="auto">
          <a:xfrm>
            <a:off x="0" y="6625954"/>
            <a:ext cx="7929586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cxnSp>
        <p:nvCxnSpPr>
          <p:cNvPr id="11" name="AutoShape 3"/>
          <p:cNvCxnSpPr>
            <a:cxnSpLocks noChangeShapeType="1"/>
          </p:cNvCxnSpPr>
          <p:nvPr userDrawn="1"/>
        </p:nvCxnSpPr>
        <p:spPr bwMode="auto">
          <a:xfrm>
            <a:off x="-32" y="812428"/>
            <a:ext cx="7929586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pic>
        <p:nvPicPr>
          <p:cNvPr id="12" name="Picture 4" descr="C:\Documents and Settings\trooper\Рабочий стол\4444444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2459" y="26738"/>
            <a:ext cx="917575" cy="1054100"/>
          </a:xfrm>
          <a:prstGeom prst="rect">
            <a:avLst/>
          </a:prstGeom>
          <a:noFill/>
        </p:spPr>
      </p:pic>
      <p:sp>
        <p:nvSpPr>
          <p:cNvPr id="13" name="Номер слайда 5"/>
          <p:cNvSpPr txBox="1">
            <a:spLocks/>
          </p:cNvSpPr>
          <p:nvPr userDrawn="1"/>
        </p:nvSpPr>
        <p:spPr>
          <a:xfrm>
            <a:off x="8672538" y="6492875"/>
            <a:ext cx="471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6DC2E-23F2-41A3-9143-8B330326C675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00927B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0927B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pic>
        <p:nvPicPr>
          <p:cNvPr id="14" name="Рисунок 13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6687061"/>
            <a:ext cx="4290400" cy="117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AutoShape 3"/>
          <p:cNvCxnSpPr>
            <a:cxnSpLocks noChangeShapeType="1"/>
          </p:cNvCxnSpPr>
          <p:nvPr userDrawn="1"/>
        </p:nvCxnSpPr>
        <p:spPr bwMode="auto">
          <a:xfrm>
            <a:off x="0" y="6625954"/>
            <a:ext cx="7929586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 txBox="1">
            <a:spLocks/>
          </p:cNvSpPr>
          <p:nvPr/>
        </p:nvSpPr>
        <p:spPr>
          <a:xfrm>
            <a:off x="8672570" y="6492899"/>
            <a:ext cx="471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6DC2E-23F2-41A3-9143-8B330326C675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00927B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0927B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cxnSp>
        <p:nvCxnSpPr>
          <p:cNvPr id="10" name="AutoShape 3"/>
          <p:cNvCxnSpPr>
            <a:cxnSpLocks noChangeShapeType="1"/>
          </p:cNvCxnSpPr>
          <p:nvPr/>
        </p:nvCxnSpPr>
        <p:spPr bwMode="auto">
          <a:xfrm>
            <a:off x="-32" y="812428"/>
            <a:ext cx="7929586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pic>
        <p:nvPicPr>
          <p:cNvPr id="11" name="Рисунок 1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687061"/>
            <a:ext cx="4290400" cy="117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AutoShape 3"/>
          <p:cNvCxnSpPr>
            <a:cxnSpLocks noChangeShapeType="1"/>
          </p:cNvCxnSpPr>
          <p:nvPr/>
        </p:nvCxnSpPr>
        <p:spPr bwMode="auto">
          <a:xfrm>
            <a:off x="0" y="6625954"/>
            <a:ext cx="6715140" cy="0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pic>
        <p:nvPicPr>
          <p:cNvPr id="3076" name="Picture 4" descr="C:\Documents and Settings\trooper\Рабочий стол\14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8069" y="3581043"/>
            <a:ext cx="2505075" cy="3286125"/>
          </a:xfrm>
          <a:prstGeom prst="rect">
            <a:avLst/>
          </a:prstGeom>
          <a:noFill/>
        </p:spPr>
      </p:pic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285720" y="2071678"/>
            <a:ext cx="7786742" cy="207170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cxnSp>
        <p:nvCxnSpPr>
          <p:cNvPr id="8" name="AutoShape 3"/>
          <p:cNvCxnSpPr>
            <a:cxnSpLocks noChangeShapeType="1"/>
          </p:cNvCxnSpPr>
          <p:nvPr/>
        </p:nvCxnSpPr>
        <p:spPr bwMode="auto">
          <a:xfrm>
            <a:off x="-32" y="812428"/>
            <a:ext cx="7929586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pic>
        <p:nvPicPr>
          <p:cNvPr id="9" name="Picture 4" descr="C:\Documents and Settings\trooper\Рабочий стол\444444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2459" y="26738"/>
            <a:ext cx="917575" cy="1054100"/>
          </a:xfrm>
          <a:prstGeom prst="rect">
            <a:avLst/>
          </a:prstGeom>
          <a:noFill/>
        </p:spPr>
      </p:pic>
      <p:pic>
        <p:nvPicPr>
          <p:cNvPr id="10" name="Рисунок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6687061"/>
            <a:ext cx="4290400" cy="117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AutoShape 3"/>
          <p:cNvCxnSpPr>
            <a:cxnSpLocks noChangeShapeType="1"/>
          </p:cNvCxnSpPr>
          <p:nvPr/>
        </p:nvCxnSpPr>
        <p:spPr bwMode="auto">
          <a:xfrm>
            <a:off x="0" y="6625954"/>
            <a:ext cx="7929586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sp>
        <p:nvSpPr>
          <p:cNvPr id="12" name="Номер слайда 5"/>
          <p:cNvSpPr txBox="1">
            <a:spLocks/>
          </p:cNvSpPr>
          <p:nvPr/>
        </p:nvSpPr>
        <p:spPr>
          <a:xfrm>
            <a:off x="8672538" y="6492875"/>
            <a:ext cx="471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6DC2E-23F2-41A3-9143-8B330326C675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00927B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0927B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cxnSp>
        <p:nvCxnSpPr>
          <p:cNvPr id="13" name="AutoShape 3"/>
          <p:cNvCxnSpPr>
            <a:cxnSpLocks noChangeShapeType="1"/>
          </p:cNvCxnSpPr>
          <p:nvPr userDrawn="1"/>
        </p:nvCxnSpPr>
        <p:spPr bwMode="auto">
          <a:xfrm>
            <a:off x="-32" y="812428"/>
            <a:ext cx="7929586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pic>
        <p:nvPicPr>
          <p:cNvPr id="14" name="Picture 4" descr="C:\Documents and Settings\trooper\Рабочий стол\4444444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2459" y="26738"/>
            <a:ext cx="917575" cy="1054100"/>
          </a:xfrm>
          <a:prstGeom prst="rect">
            <a:avLst/>
          </a:prstGeom>
          <a:noFill/>
        </p:spPr>
      </p:pic>
      <p:pic>
        <p:nvPicPr>
          <p:cNvPr id="15" name="Рисунок 14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6687061"/>
            <a:ext cx="4290400" cy="117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AutoShape 3"/>
          <p:cNvCxnSpPr>
            <a:cxnSpLocks noChangeShapeType="1"/>
          </p:cNvCxnSpPr>
          <p:nvPr userDrawn="1"/>
        </p:nvCxnSpPr>
        <p:spPr bwMode="auto">
          <a:xfrm>
            <a:off x="0" y="6625954"/>
            <a:ext cx="7929586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sp>
        <p:nvSpPr>
          <p:cNvPr id="17" name="Номер слайда 5"/>
          <p:cNvSpPr txBox="1">
            <a:spLocks/>
          </p:cNvSpPr>
          <p:nvPr userDrawn="1"/>
        </p:nvSpPr>
        <p:spPr>
          <a:xfrm>
            <a:off x="8672538" y="6492875"/>
            <a:ext cx="471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6DC2E-23F2-41A3-9143-8B330326C675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00927B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0927B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None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None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Номер слайда 5"/>
          <p:cNvSpPr txBox="1">
            <a:spLocks/>
          </p:cNvSpPr>
          <p:nvPr/>
        </p:nvSpPr>
        <p:spPr>
          <a:xfrm>
            <a:off x="8672538" y="6492875"/>
            <a:ext cx="471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6DC2E-23F2-41A3-9143-8B330326C675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00927B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0927B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687061"/>
            <a:ext cx="4290400" cy="117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AutoShape 3"/>
          <p:cNvCxnSpPr>
            <a:cxnSpLocks noChangeShapeType="1"/>
          </p:cNvCxnSpPr>
          <p:nvPr/>
        </p:nvCxnSpPr>
        <p:spPr bwMode="auto">
          <a:xfrm>
            <a:off x="0" y="6625954"/>
            <a:ext cx="7929586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cxnSp>
        <p:nvCxnSpPr>
          <p:cNvPr id="11" name="AutoShape 3"/>
          <p:cNvCxnSpPr>
            <a:cxnSpLocks noChangeShapeType="1"/>
          </p:cNvCxnSpPr>
          <p:nvPr/>
        </p:nvCxnSpPr>
        <p:spPr bwMode="auto">
          <a:xfrm>
            <a:off x="-32" y="812428"/>
            <a:ext cx="7929586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pic>
        <p:nvPicPr>
          <p:cNvPr id="12" name="Picture 4" descr="C:\Documents and Settings\trooper\Рабочий стол\444444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2459" y="26738"/>
            <a:ext cx="917575" cy="1054100"/>
          </a:xfrm>
          <a:prstGeom prst="rect">
            <a:avLst/>
          </a:prstGeom>
          <a:noFill/>
        </p:spPr>
      </p:pic>
      <p:sp>
        <p:nvSpPr>
          <p:cNvPr id="13" name="Номер слайда 5"/>
          <p:cNvSpPr txBox="1">
            <a:spLocks/>
          </p:cNvSpPr>
          <p:nvPr userDrawn="1"/>
        </p:nvSpPr>
        <p:spPr>
          <a:xfrm>
            <a:off x="8672538" y="6492875"/>
            <a:ext cx="471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6DC2E-23F2-41A3-9143-8B330326C675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00927B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0927B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pic>
        <p:nvPicPr>
          <p:cNvPr id="14" name="Рисунок 13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687061"/>
            <a:ext cx="4290400" cy="117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AutoShape 3"/>
          <p:cNvCxnSpPr>
            <a:cxnSpLocks noChangeShapeType="1"/>
          </p:cNvCxnSpPr>
          <p:nvPr userDrawn="1"/>
        </p:nvCxnSpPr>
        <p:spPr bwMode="auto">
          <a:xfrm>
            <a:off x="0" y="6625954"/>
            <a:ext cx="7929586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cxnSp>
        <p:nvCxnSpPr>
          <p:cNvPr id="16" name="AutoShape 3"/>
          <p:cNvCxnSpPr>
            <a:cxnSpLocks noChangeShapeType="1"/>
          </p:cNvCxnSpPr>
          <p:nvPr userDrawn="1"/>
        </p:nvCxnSpPr>
        <p:spPr bwMode="auto">
          <a:xfrm>
            <a:off x="-32" y="812428"/>
            <a:ext cx="7929586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pic>
        <p:nvPicPr>
          <p:cNvPr id="17" name="Picture 4" descr="C:\Documents and Settings\trooper\Рабочий стол\4444444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2459" y="26738"/>
            <a:ext cx="917575" cy="10541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AutoShape 3"/>
          <p:cNvCxnSpPr>
            <a:cxnSpLocks noChangeShapeType="1"/>
          </p:cNvCxnSpPr>
          <p:nvPr/>
        </p:nvCxnSpPr>
        <p:spPr bwMode="auto">
          <a:xfrm>
            <a:off x="-32" y="812428"/>
            <a:ext cx="7929586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pic>
        <p:nvPicPr>
          <p:cNvPr id="6" name="Picture 4" descr="C:\Documents and Settings\trooper\Рабочий стол\444444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2459" y="26738"/>
            <a:ext cx="917575" cy="1054100"/>
          </a:xfrm>
          <a:prstGeom prst="rect">
            <a:avLst/>
          </a:prstGeom>
          <a:noFill/>
        </p:spPr>
      </p:pic>
      <p:sp>
        <p:nvSpPr>
          <p:cNvPr id="7" name="Номер слайда 5"/>
          <p:cNvSpPr txBox="1">
            <a:spLocks/>
          </p:cNvSpPr>
          <p:nvPr/>
        </p:nvSpPr>
        <p:spPr>
          <a:xfrm>
            <a:off x="8672538" y="6492875"/>
            <a:ext cx="471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6DC2E-23F2-41A3-9143-8B330326C675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00927B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0927B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6687061"/>
            <a:ext cx="4290400" cy="117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AutoShape 3"/>
          <p:cNvCxnSpPr>
            <a:cxnSpLocks noChangeShapeType="1"/>
          </p:cNvCxnSpPr>
          <p:nvPr/>
        </p:nvCxnSpPr>
        <p:spPr bwMode="auto">
          <a:xfrm>
            <a:off x="0" y="6625954"/>
            <a:ext cx="7929586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cxnSp>
        <p:nvCxnSpPr>
          <p:cNvPr id="10" name="AutoShape 3"/>
          <p:cNvCxnSpPr>
            <a:cxnSpLocks noChangeShapeType="1"/>
          </p:cNvCxnSpPr>
          <p:nvPr userDrawn="1"/>
        </p:nvCxnSpPr>
        <p:spPr bwMode="auto">
          <a:xfrm>
            <a:off x="-32" y="812428"/>
            <a:ext cx="7929586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pic>
        <p:nvPicPr>
          <p:cNvPr id="11" name="Picture 4" descr="C:\Documents and Settings\trooper\Рабочий стол\4444444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2459" y="26738"/>
            <a:ext cx="917575" cy="1054100"/>
          </a:xfrm>
          <a:prstGeom prst="rect">
            <a:avLst/>
          </a:prstGeom>
          <a:noFill/>
        </p:spPr>
      </p:pic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8672538" y="6492875"/>
            <a:ext cx="471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6DC2E-23F2-41A3-9143-8B330326C675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00927B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0927B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pic>
        <p:nvPicPr>
          <p:cNvPr id="13" name="Рисунок 12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6687061"/>
            <a:ext cx="4290400" cy="117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AutoShape 3"/>
          <p:cNvCxnSpPr>
            <a:cxnSpLocks noChangeShapeType="1"/>
          </p:cNvCxnSpPr>
          <p:nvPr userDrawn="1"/>
        </p:nvCxnSpPr>
        <p:spPr bwMode="auto">
          <a:xfrm>
            <a:off x="0" y="6625954"/>
            <a:ext cx="7929586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196088"/>
            <a:ext cx="5486400" cy="509578"/>
          </a:xfrm>
        </p:spPr>
        <p:txBody>
          <a:bodyPr anchor="b">
            <a:normAutofit/>
          </a:bodyPr>
          <a:lstStyle>
            <a:lvl1pPr algn="l">
              <a:defRPr sz="1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928669"/>
            <a:ext cx="5486400" cy="414340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705666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5"/>
          <p:cNvSpPr txBox="1">
            <a:spLocks/>
          </p:cNvSpPr>
          <p:nvPr/>
        </p:nvSpPr>
        <p:spPr>
          <a:xfrm>
            <a:off x="8672538" y="6492875"/>
            <a:ext cx="471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6DC2E-23F2-41A3-9143-8B330326C675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00927B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0927B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687061"/>
            <a:ext cx="4290400" cy="117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AutoShape 3"/>
          <p:cNvCxnSpPr>
            <a:cxnSpLocks noChangeShapeType="1"/>
          </p:cNvCxnSpPr>
          <p:nvPr/>
        </p:nvCxnSpPr>
        <p:spPr bwMode="auto">
          <a:xfrm>
            <a:off x="0" y="6625954"/>
            <a:ext cx="7929586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cxnSp>
        <p:nvCxnSpPr>
          <p:cNvPr id="11" name="AutoShape 3"/>
          <p:cNvCxnSpPr>
            <a:cxnSpLocks noChangeShapeType="1"/>
          </p:cNvCxnSpPr>
          <p:nvPr/>
        </p:nvCxnSpPr>
        <p:spPr bwMode="auto">
          <a:xfrm>
            <a:off x="-32" y="812428"/>
            <a:ext cx="7929586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pic>
        <p:nvPicPr>
          <p:cNvPr id="12" name="Picture 4" descr="C:\Documents and Settings\trooper\Рабочий стол\444444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2459" y="26738"/>
            <a:ext cx="917575" cy="1054100"/>
          </a:xfrm>
          <a:prstGeom prst="rect">
            <a:avLst/>
          </a:prstGeom>
          <a:noFill/>
        </p:spPr>
      </p:pic>
      <p:sp>
        <p:nvSpPr>
          <p:cNvPr id="13" name="Номер слайда 5"/>
          <p:cNvSpPr txBox="1">
            <a:spLocks/>
          </p:cNvSpPr>
          <p:nvPr userDrawn="1"/>
        </p:nvSpPr>
        <p:spPr>
          <a:xfrm>
            <a:off x="8672538" y="6492875"/>
            <a:ext cx="471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6DC2E-23F2-41A3-9143-8B330326C675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00927B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0927B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pic>
        <p:nvPicPr>
          <p:cNvPr id="14" name="Рисунок 13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687061"/>
            <a:ext cx="4290400" cy="117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AutoShape 3"/>
          <p:cNvCxnSpPr>
            <a:cxnSpLocks noChangeShapeType="1"/>
          </p:cNvCxnSpPr>
          <p:nvPr userDrawn="1"/>
        </p:nvCxnSpPr>
        <p:spPr bwMode="auto">
          <a:xfrm>
            <a:off x="0" y="6625954"/>
            <a:ext cx="7929586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cxnSp>
        <p:nvCxnSpPr>
          <p:cNvPr id="16" name="AutoShape 3"/>
          <p:cNvCxnSpPr>
            <a:cxnSpLocks noChangeShapeType="1"/>
          </p:cNvCxnSpPr>
          <p:nvPr userDrawn="1"/>
        </p:nvCxnSpPr>
        <p:spPr bwMode="auto">
          <a:xfrm>
            <a:off x="-32" y="812428"/>
            <a:ext cx="7929586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pic>
        <p:nvPicPr>
          <p:cNvPr id="17" name="Picture 4" descr="C:\Documents and Settings\trooper\Рабочий стол\4444444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2459" y="26738"/>
            <a:ext cx="917575" cy="10541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786058"/>
            <a:ext cx="4929222" cy="1285884"/>
          </a:xfr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4101" name="Picture 5" descr="C:\Documents and Settings\trooper\Рабочий стол\15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6353" y="-7971"/>
            <a:ext cx="3076575" cy="3648075"/>
          </a:xfrm>
          <a:prstGeom prst="rect">
            <a:avLst/>
          </a:prstGeom>
          <a:noFill/>
        </p:spPr>
      </p:pic>
      <p:pic>
        <p:nvPicPr>
          <p:cNvPr id="4104" name="Picture 8" descr="C:\Documents and Settings\trooper\Рабочий стол\55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6226594"/>
            <a:ext cx="4071966" cy="55999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3357562"/>
            <a:ext cx="5286412" cy="1714512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57224" y="2357430"/>
            <a:ext cx="7286676" cy="7143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9" name="Рисунок 8" descr="C:\Documents and Settings\trooper\Рабочий стол\455.png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714356"/>
            <a:ext cx="1284649" cy="148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Documents and Settings\trooper\Рабочий стол\13.em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2726" y="1142984"/>
            <a:ext cx="3600450" cy="57340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7786742" cy="368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1071546"/>
            <a:ext cx="7786742" cy="5500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49" r:id="rId9"/>
    <p:sldLayoutId id="2147483651" r:id="rId10"/>
    <p:sldLayoutId id="2147483658" r:id="rId11"/>
    <p:sldLayoutId id="2147483698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i="0" kern="1200">
          <a:solidFill>
            <a:schemeClr val="tx1"/>
          </a:solidFill>
          <a:latin typeface="Franklin Gothic Book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b="1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SzPct val="100000"/>
        <a:buFont typeface="Arial" pitchFamily="34" charset="0"/>
        <a:buChar char="–"/>
        <a:defRPr sz="14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SzPct val="100000"/>
        <a:buFont typeface="Arial" pitchFamily="34" charset="0"/>
        <a:buChar char="–"/>
        <a:defRPr sz="1200" b="1" kern="1200">
          <a:solidFill>
            <a:schemeClr val="bg1">
              <a:lumMod val="50000"/>
            </a:schemeClr>
          </a:solidFill>
          <a:latin typeface="Franklin Gothic Book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SzPct val="100000"/>
        <a:buFont typeface="Arial" pitchFamily="34" charset="0"/>
        <a:buChar char="»"/>
        <a:defRPr sz="1200" kern="1200">
          <a:solidFill>
            <a:schemeClr val="bg1">
              <a:lumMod val="50000"/>
            </a:schemeClr>
          </a:solidFill>
          <a:latin typeface="Franklin Gothic Book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85852" y="2492896"/>
            <a:ext cx="6357982" cy="93610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ПРИКЛАДНАЯ СОЦИОЛОГИЯ И МАТЕМАТИЧЕСКИЕ МОДЕЛИ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СОЦИАЛЬНОГО </a:t>
            </a:r>
            <a:r>
              <a:rPr lang="ru-RU" dirty="0" smtClean="0"/>
              <a:t>БЛАГОПОЛУЧИЯ ГОРОДА, РЕГИОНА, СТРАНЫ</a:t>
            </a:r>
            <a:endParaRPr lang="ru-RU" dirty="0"/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500034" y="3857628"/>
            <a:ext cx="5702882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ru-RU" sz="1400" b="1" dirty="0" smtClean="0"/>
              <a:t>В.В. Гришин </a:t>
            </a:r>
            <a:endParaRPr lang="ru-RU" sz="1400" dirty="0" smtClean="0"/>
          </a:p>
          <a:p>
            <a:pPr algn="r"/>
            <a:r>
              <a:rPr lang="ru-RU" sz="1400" dirty="0" smtClean="0"/>
              <a:t>директор филиала «ВЦИОМ-Урал</a:t>
            </a:r>
            <a:r>
              <a:rPr lang="ru-RU" sz="1400" dirty="0" smtClean="0"/>
              <a:t>», </a:t>
            </a:r>
          </a:p>
          <a:p>
            <a:pPr algn="r"/>
            <a:r>
              <a:rPr lang="ru-RU" sz="1400" dirty="0" smtClean="0"/>
              <a:t>кандидат </a:t>
            </a:r>
            <a:r>
              <a:rPr lang="ru-RU" sz="1400" dirty="0" smtClean="0"/>
              <a:t>психологических наук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Динамика развития                 Счастье</a:t>
            </a:r>
            <a:endParaRPr lang="ru-RU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2500298" y="500042"/>
            <a:ext cx="714380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964702"/>
            <a:ext cx="7519996" cy="5656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2518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Благоустройство                 Счастье</a:t>
            </a:r>
            <a:endParaRPr lang="ru-RU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2143108" y="500042"/>
            <a:ext cx="714380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928670"/>
            <a:ext cx="7329495" cy="5530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2518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Итоговая формула модели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14348" y="1357298"/>
          <a:ext cx="7500990" cy="1857388"/>
        </p:xfrm>
        <a:graphic>
          <a:graphicData uri="http://schemas.openxmlformats.org/drawingml/2006/table">
            <a:tbl>
              <a:tblPr/>
              <a:tblGrid>
                <a:gridCol w="7500990"/>
              </a:tblGrid>
              <a:tr h="1857388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1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Счастье</a:t>
                      </a:r>
                      <a:r>
                        <a:rPr lang="ru-RU" sz="2800" b="1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28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= 64 + 0,02*Материальное положение + 0,02*Экология + 0,03*Безопасность + </a:t>
                      </a:r>
                      <a:r>
                        <a:rPr lang="ru-RU" sz="2800" b="1" i="1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0,06*Динамика развития </a:t>
                      </a:r>
                      <a:r>
                        <a:rPr lang="ru-RU" sz="28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+ 0,03*Благоустройство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518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571604" y="2285992"/>
            <a:ext cx="657226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Arial" pitchFamily="34" charset="0"/>
                <a:cs typeface="Times New Roman" pitchFamily="18" charset="0"/>
              </a:rPr>
              <a:t>СПАСИБО ЗА ВНИМАНИЕ!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Технологическое </a:t>
            </a:r>
            <a:r>
              <a:rPr lang="ru-RU" dirty="0" smtClean="0"/>
              <a:t>решение «умный телефон»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132426503"/>
              </p:ext>
            </p:extLst>
          </p:nvPr>
        </p:nvGraphicFramePr>
        <p:xfrm>
          <a:off x="1475656" y="908720"/>
          <a:ext cx="727280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\\wciom.local\users$\data\kozhevnikova\Desktop\Началось\Документация\Презентация\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48680"/>
            <a:ext cx="1308303" cy="123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\\wciom.local\users$\data\kozhevnikova\Desktop\device-2013-02-07-16164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207383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3573016"/>
            <a:ext cx="20882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MРМ регистрирует не звук, а специально создаваемые медиа</a:t>
            </a:r>
          </a:p>
          <a:p>
            <a:pPr algn="ctr"/>
            <a:r>
              <a:rPr lang="ru-RU" sz="1400" b="1" dirty="0"/>
              <a:t>«отпечатки», по которым невозможно восстановить первоначальный</a:t>
            </a:r>
          </a:p>
          <a:p>
            <a:pPr algn="ctr"/>
            <a:r>
              <a:rPr lang="ru-RU" sz="1400" b="1" dirty="0"/>
              <a:t>звук, поэтому даже круглосуточная запись медиа окружения</a:t>
            </a:r>
          </a:p>
          <a:p>
            <a:pPr algn="ctr"/>
            <a:r>
              <a:rPr lang="ru-RU" sz="1400" b="1" dirty="0" err="1"/>
              <a:t>панелиста</a:t>
            </a:r>
            <a:r>
              <a:rPr lang="ru-RU" sz="1400" b="1" dirty="0"/>
              <a:t> не даст информации о его личных встречах и беседа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330402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57166"/>
            <a:ext cx="5078368" cy="368280"/>
          </a:xfrm>
        </p:spPr>
        <p:txBody>
          <a:bodyPr>
            <a:normAutofit/>
          </a:bodyPr>
          <a:lstStyle/>
          <a:p>
            <a:r>
              <a:rPr lang="ru-RU" dirty="0" smtClean="0"/>
              <a:t>Аппаратно-программный</a:t>
            </a:r>
            <a:r>
              <a:rPr lang="en-US" dirty="0" smtClean="0"/>
              <a:t> </a:t>
            </a:r>
            <a:r>
              <a:rPr lang="ru-RU" dirty="0" smtClean="0"/>
              <a:t>комплекс </a:t>
            </a:r>
            <a:endParaRPr lang="ru-RU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70543773"/>
              </p:ext>
            </p:extLst>
          </p:nvPr>
        </p:nvGraphicFramePr>
        <p:xfrm>
          <a:off x="899592" y="1196752"/>
          <a:ext cx="7200800" cy="5004048"/>
        </p:xfrm>
        <a:graphic>
          <a:graphicData uri="http://schemas.openxmlformats.org/presentationml/2006/ole">
            <p:oleObj spid="_x0000_s1127" r:id="rId3" imgW="8596503" imgH="6788134" progId="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76256" y="2708920"/>
            <a:ext cx="1080120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524328" y="3068960"/>
            <a:ext cx="1080120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64088" y="1124743"/>
            <a:ext cx="3548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/>
              <a:t>Эталонный сигнал по телеканалам и радиостанциям берётся </a:t>
            </a:r>
            <a:r>
              <a:rPr lang="ru-RU" sz="1200" dirty="0"/>
              <a:t>со спутника </a:t>
            </a:r>
            <a:r>
              <a:rPr lang="ru-RU" sz="1200" dirty="0" err="1"/>
              <a:t>Eutelsat</a:t>
            </a:r>
            <a:r>
              <a:rPr lang="ru-RU" sz="1200" dirty="0"/>
              <a:t> 36A/36B </a:t>
            </a:r>
            <a:r>
              <a:rPr lang="ru-RU" sz="1200" dirty="0" smtClean="0"/>
              <a:t>, </a:t>
            </a:r>
            <a:r>
              <a:rPr lang="ru-RU" sz="1200" dirty="0" err="1" smtClean="0"/>
              <a:t>Yamal</a:t>
            </a:r>
            <a:r>
              <a:rPr lang="ru-RU" sz="1200" dirty="0" smtClean="0"/>
              <a:t> </a:t>
            </a:r>
            <a:r>
              <a:rPr lang="ru-RU" sz="1200" dirty="0"/>
              <a:t>202, </a:t>
            </a:r>
            <a:r>
              <a:rPr lang="ru-RU" sz="1200" dirty="0" err="1"/>
              <a:t>Yamal</a:t>
            </a:r>
            <a:r>
              <a:rPr lang="ru-RU" sz="1200" dirty="0"/>
              <a:t> 201, </a:t>
            </a:r>
            <a:r>
              <a:rPr lang="ru-RU" sz="1200" dirty="0" err="1"/>
              <a:t>Intelsat</a:t>
            </a:r>
            <a:r>
              <a:rPr lang="ru-RU" sz="1200" dirty="0"/>
              <a:t> 904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848364" y="5229200"/>
            <a:ext cx="216024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804248" y="4941168"/>
            <a:ext cx="117267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51 </a:t>
            </a:r>
            <a:r>
              <a:rPr lang="ru-RU" sz="1000" dirty="0" smtClean="0">
                <a:solidFill>
                  <a:schemeClr val="tx1"/>
                </a:solidFill>
              </a:rPr>
              <a:t>радиостанция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791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Пример исследования</a:t>
            </a:r>
            <a:endParaRPr lang="ru-RU" dirty="0"/>
          </a:p>
        </p:txBody>
      </p:sp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5" y="1164734"/>
            <a:ext cx="8358247" cy="5174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18136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Пример исследования </a:t>
            </a:r>
            <a:r>
              <a:rPr lang="en-US" sz="1200" dirty="0" smtClean="0">
                <a:solidFill>
                  <a:srgbClr val="0070C0"/>
                </a:solidFill>
              </a:rPr>
              <a:t>http://newseffector.com/news/78876-issledovanie-indeks-schastya-gorodov-rossii.html</a:t>
            </a:r>
            <a:endParaRPr lang="ru-RU" sz="1200" dirty="0">
              <a:solidFill>
                <a:srgbClr val="0070C0"/>
              </a:solidFill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142984"/>
            <a:ext cx="885825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14765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Пример исследования </a:t>
            </a:r>
            <a:r>
              <a:rPr lang="en-US" sz="1200" dirty="0" smtClean="0">
                <a:solidFill>
                  <a:srgbClr val="0070C0"/>
                </a:solidFill>
              </a:rPr>
              <a:t>http://newseffector.com/news/78876-issledovanie-indeks-schastya-gorodov-rossii.html</a:t>
            </a:r>
            <a:endParaRPr lang="ru-RU" sz="1200" dirty="0"/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8" y="1190625"/>
            <a:ext cx="8848725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25566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Материальное положение                 Счастье</a:t>
            </a:r>
            <a:endParaRPr lang="ru-RU" dirty="0"/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928670"/>
            <a:ext cx="7207378" cy="5414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трелка вправо 8"/>
          <p:cNvSpPr/>
          <p:nvPr/>
        </p:nvSpPr>
        <p:spPr>
          <a:xfrm>
            <a:off x="3071802" y="500042"/>
            <a:ext cx="714380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18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Экология                 Счастье</a:t>
            </a:r>
            <a:endParaRPr lang="ru-RU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1428728" y="500042"/>
            <a:ext cx="714380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928670"/>
            <a:ext cx="7410458" cy="5587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2518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Безопасность                 Счастье</a:t>
            </a:r>
            <a:endParaRPr lang="ru-RU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1857356" y="500042"/>
            <a:ext cx="714380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71546"/>
            <a:ext cx="7184210" cy="5433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2518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ЦИОМ_тема">
  <a:themeElements>
    <a:clrScheme name="Шаблон ВЦИОМ">
      <a:dk1>
        <a:sysClr val="windowText" lastClr="000000"/>
      </a:dk1>
      <a:lt1>
        <a:sysClr val="window" lastClr="FFFFFF"/>
      </a:lt1>
      <a:dk2>
        <a:srgbClr val="B50032"/>
      </a:dk2>
      <a:lt2>
        <a:srgbClr val="78408E"/>
      </a:lt2>
      <a:accent1>
        <a:srgbClr val="009A70"/>
      </a:accent1>
      <a:accent2>
        <a:srgbClr val="008A98"/>
      </a:accent2>
      <a:accent3>
        <a:srgbClr val="5595D0"/>
      </a:accent3>
      <a:accent4>
        <a:srgbClr val="35578E"/>
      </a:accent4>
      <a:accent5>
        <a:srgbClr val="DB4227"/>
      </a:accent5>
      <a:accent6>
        <a:srgbClr val="FFED00"/>
      </a:accent6>
      <a:hlink>
        <a:srgbClr val="B50032"/>
      </a:hlink>
      <a:folHlink>
        <a:srgbClr val="78408E"/>
      </a:folHlink>
    </a:clrScheme>
    <a:fontScheme name="Шаблон ВЦИОМ">
      <a:majorFont>
        <a:latin typeface="Franklin Gothic Book"/>
        <a:ea typeface=""/>
        <a:cs typeface=""/>
      </a:majorFont>
      <a:minorFont>
        <a:latin typeface="Franklin Gothic Boo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ВЦИОМ_тема</Template>
  <TotalTime>12273</TotalTime>
  <Words>253</Words>
  <Application>Microsoft Office PowerPoint</Application>
  <PresentationFormat>Экран (4:3)</PresentationFormat>
  <Paragraphs>31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ВЦИОМ_тема</vt:lpstr>
      <vt:lpstr>ПРИКЛАДНАЯ СОЦИОЛОГИЯ И МАТЕМАТИЧЕСКИЕ МОДЕЛИ  СОЦИАЛЬНОГО БЛАГОПОЛУЧИЯ ГОРОДА, РЕГИОНА, СТРАНЫ</vt:lpstr>
      <vt:lpstr>Технологическое решение «умный телефон»</vt:lpstr>
      <vt:lpstr>Аппаратно-программный комплекс </vt:lpstr>
      <vt:lpstr>Пример исследования</vt:lpstr>
      <vt:lpstr>Пример исследования http://newseffector.com/news/78876-issledovanie-indeks-schastya-gorodov-rossii.html</vt:lpstr>
      <vt:lpstr>Пример исследования http://newseffector.com/news/78876-issledovanie-indeks-schastya-gorodov-rossii.html</vt:lpstr>
      <vt:lpstr>Материальное положение                 Счастье</vt:lpstr>
      <vt:lpstr>Экология                 Счастье</vt:lpstr>
      <vt:lpstr>Безопасность                 Счастье</vt:lpstr>
      <vt:lpstr>Динамика развития                 Счастье</vt:lpstr>
      <vt:lpstr>Благоустройство                 Счастье</vt:lpstr>
      <vt:lpstr>Итоговая формула модели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качества приёма медиа-контента в городе Воронеж</dc:title>
  <dc:creator>Serg</dc:creator>
  <cp:lastModifiedBy>acer</cp:lastModifiedBy>
  <cp:revision>420</cp:revision>
  <cp:lastPrinted>2013-06-19T07:04:05Z</cp:lastPrinted>
  <dcterms:created xsi:type="dcterms:W3CDTF">2010-12-25T10:11:00Z</dcterms:created>
  <dcterms:modified xsi:type="dcterms:W3CDTF">2013-07-02T03:55:31Z</dcterms:modified>
</cp:coreProperties>
</file>