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5" r:id="rId5"/>
    <p:sldId id="266" r:id="rId6"/>
    <p:sldId id="267" r:id="rId7"/>
    <p:sldId id="262" r:id="rId8"/>
    <p:sldId id="26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8476" autoAdjust="0"/>
  </p:normalViewPr>
  <p:slideViewPr>
    <p:cSldViewPr>
      <p:cViewPr>
        <p:scale>
          <a:sx n="90" d="100"/>
          <a:sy n="90" d="100"/>
        </p:scale>
        <p:origin x="-7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ochkova\AppData\Local\Temp\962012031P1G09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ochkova\AppData\Local\Temp\962012031P1G09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plotArea>
      <c:layout>
        <c:manualLayout>
          <c:layoutTarget val="inner"/>
          <c:xMode val="edge"/>
          <c:yMode val="edge"/>
          <c:x val="0"/>
          <c:y val="6.7713693928336191E-2"/>
          <c:w val="0.99139661988776251"/>
          <c:h val="0.77565403413294554"/>
        </c:manualLayout>
      </c:layout>
      <c:barChart>
        <c:barDir val="col"/>
        <c:grouping val="clustered"/>
        <c:ser>
          <c:idx val="1"/>
          <c:order val="0"/>
          <c:dPt>
            <c:idx val="8"/>
            <c:spPr>
              <a:gradFill>
                <a:gsLst>
                  <a:gs pos="75000">
                    <a:srgbClr val="A50021">
                      <a:lumMod val="99000"/>
                      <a:lumOff val="1000"/>
                    </a:srgb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showVal val="1"/>
          </c:dLbls>
          <c:cat>
            <c:numRef>
              <c:f>'Box C4.1'!$G$48:$G$56</c:f>
              <c:numCache>
                <c:formatCode>@</c:formatCode>
                <c:ptCount val="9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2025</c:v>
                </c:pt>
              </c:numCache>
            </c:numRef>
          </c:cat>
          <c:val>
            <c:numRef>
              <c:f>'Box C4.1'!$H$48:$H$56</c:f>
              <c:numCache>
                <c:formatCode>General</c:formatCode>
                <c:ptCount val="9"/>
                <c:pt idx="0">
                  <c:v>0.8</c:v>
                </c:pt>
                <c:pt idx="1">
                  <c:v>1.08</c:v>
                </c:pt>
                <c:pt idx="2">
                  <c:v>1.139999999999999</c:v>
                </c:pt>
                <c:pt idx="3">
                  <c:v>1.3</c:v>
                </c:pt>
                <c:pt idx="4">
                  <c:v>1.7000000000000002</c:v>
                </c:pt>
                <c:pt idx="5" formatCode="0.0">
                  <c:v>2.1</c:v>
                </c:pt>
                <c:pt idx="6" formatCode="0.0">
                  <c:v>3</c:v>
                </c:pt>
                <c:pt idx="7" formatCode="0.0">
                  <c:v>4.0999999999999996</c:v>
                </c:pt>
                <c:pt idx="8">
                  <c:v>8</c:v>
                </c:pt>
              </c:numCache>
            </c:numRef>
          </c:val>
        </c:ser>
        <c:axId val="62321408"/>
        <c:axId val="62322944"/>
      </c:barChart>
      <c:catAx>
        <c:axId val="62321408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322944"/>
        <c:crosses val="autoZero"/>
        <c:auto val="1"/>
        <c:lblAlgn val="ctr"/>
        <c:lblOffset val="100"/>
      </c:catAx>
      <c:valAx>
        <c:axId val="62322944"/>
        <c:scaling>
          <c:orientation val="minMax"/>
        </c:scaling>
        <c:delete val="1"/>
        <c:axPos val="l"/>
        <c:numFmt formatCode="General" sourceLinked="1"/>
        <c:tickLblPos val="none"/>
        <c:crossAx val="62321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Georgia" pitchFamily="18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10471853107017692"/>
          <c:y val="1.7184139825178617E-2"/>
          <c:w val="0.89528146892982308"/>
          <c:h val="0.72385000420835865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Нидерланды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386</c:v>
                </c:pt>
                <c:pt idx="1">
                  <c:v>466</c:v>
                </c:pt>
                <c:pt idx="2">
                  <c:v>679</c:v>
                </c:pt>
                <c:pt idx="3">
                  <c:v>767</c:v>
                </c:pt>
                <c:pt idx="4">
                  <c:v>812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Германия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88</c:v>
                </c:pt>
                <c:pt idx="1">
                  <c:v>170</c:v>
                </c:pt>
                <c:pt idx="2">
                  <c:v>414</c:v>
                </c:pt>
                <c:pt idx="3">
                  <c:v>522</c:v>
                </c:pt>
                <c:pt idx="4">
                  <c:v>632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Швеция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>
                  <c:v>168</c:v>
                </c:pt>
                <c:pt idx="1">
                  <c:v>238</c:v>
                </c:pt>
                <c:pt idx="2">
                  <c:v>294</c:v>
                </c:pt>
                <c:pt idx="3">
                  <c:v>383</c:v>
                </c:pt>
                <c:pt idx="4">
                  <c:v>401</c:v>
                </c:pt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Франция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0">
                  <c:v>11</c:v>
                </c:pt>
                <c:pt idx="1">
                  <c:v>31</c:v>
                </c:pt>
                <c:pt idx="2">
                  <c:v>123</c:v>
                </c:pt>
                <c:pt idx="3">
                  <c:v>260</c:v>
                </c:pt>
                <c:pt idx="4">
                  <c:v>346</c:v>
                </c:pt>
              </c:numCache>
            </c:numRef>
          </c:val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Испания</c:v>
                </c:pt>
              </c:strCache>
            </c:strRef>
          </c:tx>
          <c:marker>
            <c:symbol val="none"/>
          </c:marker>
          <c:val>
            <c:numRef>
              <c:f>Sheet1!$B$7:$F$7</c:f>
              <c:numCache>
                <c:formatCode>General</c:formatCode>
                <c:ptCount val="5"/>
                <c:pt idx="0">
                  <c:v>8</c:v>
                </c:pt>
                <c:pt idx="1">
                  <c:v>45</c:v>
                </c:pt>
                <c:pt idx="2">
                  <c:v>87</c:v>
                </c:pt>
                <c:pt idx="3">
                  <c:v>189</c:v>
                </c:pt>
                <c:pt idx="4">
                  <c:v>327</c:v>
                </c:pt>
              </c:numCache>
            </c:numRef>
          </c:val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Швейцария</c:v>
                </c:pt>
              </c:strCache>
            </c:strRef>
          </c:tx>
          <c:marker>
            <c:symbol val="none"/>
          </c:marker>
          <c:val>
            <c:numRef>
              <c:f>Sheet1!$B$8:$F$8</c:f>
              <c:numCache>
                <c:formatCode>General</c:formatCode>
                <c:ptCount val="5"/>
                <c:pt idx="0">
                  <c:v>31</c:v>
                </c:pt>
                <c:pt idx="1">
                  <c:v>47</c:v>
                </c:pt>
                <c:pt idx="2">
                  <c:v>134</c:v>
                </c:pt>
                <c:pt idx="3">
                  <c:v>196</c:v>
                </c:pt>
                <c:pt idx="4">
                  <c:v>237</c:v>
                </c:pt>
              </c:numCache>
            </c:numRef>
          </c:val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Бельгия</c:v>
                </c:pt>
              </c:strCache>
            </c:strRef>
          </c:tx>
          <c:marker>
            <c:symbol val="none"/>
          </c:marker>
          <c:val>
            <c:numRef>
              <c:f>Sheet1!$B$9:$F$9</c:f>
              <c:numCache>
                <c:formatCode>General</c:formatCode>
                <c:ptCount val="5"/>
                <c:pt idx="0">
                  <c:v>62</c:v>
                </c:pt>
                <c:pt idx="1">
                  <c:v>108</c:v>
                </c:pt>
                <c:pt idx="2">
                  <c:v>144</c:v>
                </c:pt>
                <c:pt idx="3">
                  <c:v>202</c:v>
                </c:pt>
                <c:pt idx="4">
                  <c:v>214</c:v>
                </c:pt>
              </c:numCache>
            </c:numRef>
          </c:val>
        </c:ser>
        <c:ser>
          <c:idx val="8"/>
          <c:order val="7"/>
          <c:tx>
            <c:strRef>
              <c:f>Sheet1!$A$11</c:f>
              <c:strCache>
                <c:ptCount val="1"/>
                <c:pt idx="0">
                  <c:v>Дания</c:v>
                </c:pt>
              </c:strCache>
            </c:strRef>
          </c:tx>
          <c:marker>
            <c:symbol val="none"/>
          </c:marker>
          <c:val>
            <c:numRef>
              <c:f>Sheet1!$B$11:$F$11</c:f>
              <c:numCache>
                <c:formatCode>General</c:formatCode>
                <c:ptCount val="5"/>
                <c:pt idx="0">
                  <c:v>67</c:v>
                </c:pt>
                <c:pt idx="1">
                  <c:v>71</c:v>
                </c:pt>
                <c:pt idx="2">
                  <c:v>110</c:v>
                </c:pt>
                <c:pt idx="3">
                  <c:v>141</c:v>
                </c:pt>
                <c:pt idx="4">
                  <c:v>188</c:v>
                </c:pt>
              </c:numCache>
            </c:numRef>
          </c:val>
        </c:ser>
        <c:ser>
          <c:idx val="9"/>
          <c:order val="8"/>
          <c:tx>
            <c:strRef>
              <c:f>Sheet1!$A$12</c:f>
              <c:strCache>
                <c:ptCount val="1"/>
                <c:pt idx="0">
                  <c:v>Финляндия</c:v>
                </c:pt>
              </c:strCache>
            </c:strRef>
          </c:tx>
          <c:marker>
            <c:symbol val="none"/>
          </c:marker>
          <c:val>
            <c:numRef>
              <c:f>Sheet1!$B$12:$F$12</c:f>
              <c:numCache>
                <c:formatCode>General</c:formatCode>
                <c:ptCount val="5"/>
                <c:pt idx="0">
                  <c:v>42</c:v>
                </c:pt>
                <c:pt idx="1">
                  <c:v>99</c:v>
                </c:pt>
                <c:pt idx="2">
                  <c:v>138</c:v>
                </c:pt>
                <c:pt idx="3">
                  <c:v>155</c:v>
                </c:pt>
                <c:pt idx="4">
                  <c:v>172</c:v>
                </c:pt>
              </c:numCache>
            </c:numRef>
          </c:val>
        </c:ser>
        <c:ser>
          <c:idx val="0"/>
          <c:order val="9"/>
          <c:tx>
            <c:strRef>
              <c:f>Sheet1!$A$10</c:f>
              <c:strCache>
                <c:ptCount val="1"/>
                <c:pt idx="0">
                  <c:v>Италия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7</c:v>
                </c:pt>
                <c:pt idx="1">
                  <c:v>26</c:v>
                </c:pt>
                <c:pt idx="2">
                  <c:v>77</c:v>
                </c:pt>
                <c:pt idx="3">
                  <c:v>144</c:v>
                </c:pt>
                <c:pt idx="4">
                  <c:v>191</c:v>
                </c:pt>
              </c:numCache>
            </c:numRef>
          </c:val>
        </c:ser>
        <c:marker val="1"/>
        <c:axId val="64521344"/>
        <c:axId val="64522880"/>
      </c:lineChart>
      <c:catAx>
        <c:axId val="64521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4522880"/>
        <c:crosses val="autoZero"/>
        <c:auto val="1"/>
        <c:lblAlgn val="ctr"/>
        <c:lblOffset val="100"/>
      </c:catAx>
      <c:valAx>
        <c:axId val="64522880"/>
        <c:scaling>
          <c:orientation val="minMax"/>
        </c:scaling>
        <c:axPos val="l"/>
        <c:numFmt formatCode="General" sourceLinked="1"/>
        <c:tickLblPos val="nextTo"/>
        <c:crossAx val="64521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374261130797704E-2"/>
          <c:y val="0.83367783696548425"/>
          <c:w val="0.93093071298536878"/>
          <c:h val="0.14775697437126881"/>
        </c:manualLayout>
      </c:layout>
    </c:legend>
    <c:plotVisOnly val="1"/>
    <c:dispBlanksAs val="gap"/>
  </c:chart>
  <c:txPr>
    <a:bodyPr/>
    <a:lstStyle/>
    <a:p>
      <a:pPr>
        <a:defRPr>
          <a:latin typeface="Georgia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D92F9-ABD9-47B9-A3D9-831AB969D78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D93F51-B6DB-4903-95F9-04DA6F6FF72F}">
      <dgm:prSet phldrT="[Текст]" custT="1"/>
      <dgm:spPr/>
      <dgm:t>
        <a:bodyPr/>
        <a:lstStyle/>
        <a:p>
          <a:r>
            <a:rPr lang="ru-RU" sz="4000" dirty="0" smtClean="0">
              <a:latin typeface="Georgia" pitchFamily="18" charset="0"/>
            </a:rPr>
            <a:t>Признание личности</a:t>
          </a:r>
          <a:endParaRPr lang="ru-RU" sz="4000" dirty="0">
            <a:latin typeface="Georgia" pitchFamily="18" charset="0"/>
          </a:endParaRPr>
        </a:p>
      </dgm:t>
    </dgm:pt>
    <dgm:pt modelId="{C66563AF-4E4E-4949-B766-CB180FFC8865}" type="parTrans" cxnId="{FC7256D2-418F-4740-8904-CBEDEDF2802C}">
      <dgm:prSet/>
      <dgm:spPr/>
      <dgm:t>
        <a:bodyPr/>
        <a:lstStyle/>
        <a:p>
          <a:endParaRPr lang="ru-RU"/>
        </a:p>
      </dgm:t>
    </dgm:pt>
    <dgm:pt modelId="{062EA364-F176-4A3E-B838-2E621877968E}" type="sibTrans" cxnId="{FC7256D2-418F-4740-8904-CBEDEDF2802C}">
      <dgm:prSet/>
      <dgm:spPr/>
      <dgm:t>
        <a:bodyPr/>
        <a:lstStyle/>
        <a:p>
          <a:endParaRPr lang="ru-RU"/>
        </a:p>
      </dgm:t>
    </dgm:pt>
    <dgm:pt modelId="{AB76F7D5-70AB-47D3-9143-6D077E3753DC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комфорт</a:t>
          </a:r>
          <a:endParaRPr lang="ru-RU" sz="2800" dirty="0">
            <a:latin typeface="Georgia" pitchFamily="18" charset="0"/>
          </a:endParaRPr>
        </a:p>
      </dgm:t>
    </dgm:pt>
    <dgm:pt modelId="{9B8AE2A7-61C5-430F-934B-DDE189449955}" type="sibTrans" cxnId="{8221ACC6-2629-47D5-82F5-2C9E62884286}">
      <dgm:prSet/>
      <dgm:spPr/>
      <dgm:t>
        <a:bodyPr/>
        <a:lstStyle/>
        <a:p>
          <a:endParaRPr lang="ru-RU"/>
        </a:p>
      </dgm:t>
    </dgm:pt>
    <dgm:pt modelId="{63686BE0-28D6-41F9-8356-88EE216AC05B}" type="parTrans" cxnId="{8221ACC6-2629-47D5-82F5-2C9E62884286}">
      <dgm:prSet/>
      <dgm:spPr/>
      <dgm:t>
        <a:bodyPr/>
        <a:lstStyle/>
        <a:p>
          <a:endParaRPr lang="ru-RU"/>
        </a:p>
      </dgm:t>
    </dgm:pt>
    <dgm:pt modelId="{8DC04443-3265-4581-80A1-47D26F5FAA62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доверие</a:t>
          </a:r>
          <a:endParaRPr lang="ru-RU" sz="2800" dirty="0">
            <a:latin typeface="Georgia" pitchFamily="18" charset="0"/>
          </a:endParaRPr>
        </a:p>
      </dgm:t>
    </dgm:pt>
    <dgm:pt modelId="{ED6F34D6-0B40-48DA-A1E9-51D95DE4E770}" type="sibTrans" cxnId="{0838FD0B-0EC8-43B2-BF64-87EEDEFDCA80}">
      <dgm:prSet/>
      <dgm:spPr/>
      <dgm:t>
        <a:bodyPr/>
        <a:lstStyle/>
        <a:p>
          <a:endParaRPr lang="ru-RU"/>
        </a:p>
      </dgm:t>
    </dgm:pt>
    <dgm:pt modelId="{1ECA0206-B678-4A72-97EA-FA8CA41D2137}" type="parTrans" cxnId="{0838FD0B-0EC8-43B2-BF64-87EEDEFDCA80}">
      <dgm:prSet/>
      <dgm:spPr/>
      <dgm:t>
        <a:bodyPr/>
        <a:lstStyle/>
        <a:p>
          <a:endParaRPr lang="ru-RU"/>
        </a:p>
      </dgm:t>
    </dgm:pt>
    <dgm:pt modelId="{A42A6722-EEBF-469C-A533-55AC945D0508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интерес</a:t>
          </a:r>
          <a:endParaRPr lang="ru-RU" sz="2800" dirty="0">
            <a:latin typeface="Georgia" pitchFamily="18" charset="0"/>
          </a:endParaRPr>
        </a:p>
      </dgm:t>
    </dgm:pt>
    <dgm:pt modelId="{01BF999A-A659-485B-8429-9ACA2E987A34}" type="sibTrans" cxnId="{A75FF684-6B71-430D-BB19-1A93D00B994C}">
      <dgm:prSet/>
      <dgm:spPr/>
      <dgm:t>
        <a:bodyPr/>
        <a:lstStyle/>
        <a:p>
          <a:endParaRPr lang="ru-RU"/>
        </a:p>
      </dgm:t>
    </dgm:pt>
    <dgm:pt modelId="{076DBB66-DC12-4BCB-8E6C-70051B93E703}" type="parTrans" cxnId="{A75FF684-6B71-430D-BB19-1A93D00B994C}">
      <dgm:prSet/>
      <dgm:spPr/>
      <dgm:t>
        <a:bodyPr/>
        <a:lstStyle/>
        <a:p>
          <a:endParaRPr lang="ru-RU"/>
        </a:p>
      </dgm:t>
    </dgm:pt>
    <dgm:pt modelId="{2BFC4F0B-720F-4910-AD88-0418AF70054D}" type="pres">
      <dgm:prSet presAssocID="{EDAD92F9-ABD9-47B9-A3D9-831AB969D7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5F8568-C645-4F4B-B287-A38B6C11991A}" type="pres">
      <dgm:prSet presAssocID="{CED93F51-B6DB-4903-95F9-04DA6F6FF72F}" presName="vertOne" presStyleCnt="0"/>
      <dgm:spPr/>
    </dgm:pt>
    <dgm:pt modelId="{09A3233E-B7C6-4094-8000-C87F2FED25C6}" type="pres">
      <dgm:prSet presAssocID="{CED93F51-B6DB-4903-95F9-04DA6F6FF72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E9A0F5-ED28-42BB-A08E-82FFDD5348C7}" type="pres">
      <dgm:prSet presAssocID="{CED93F51-B6DB-4903-95F9-04DA6F6FF72F}" presName="parTransOne" presStyleCnt="0"/>
      <dgm:spPr/>
    </dgm:pt>
    <dgm:pt modelId="{6939492B-5181-4B4B-BBDD-6222B0D2DBF8}" type="pres">
      <dgm:prSet presAssocID="{CED93F51-B6DB-4903-95F9-04DA6F6FF72F}" presName="horzOne" presStyleCnt="0"/>
      <dgm:spPr/>
    </dgm:pt>
    <dgm:pt modelId="{731679F1-2B8E-41B0-B00B-5B3822024888}" type="pres">
      <dgm:prSet presAssocID="{A42A6722-EEBF-469C-A533-55AC945D0508}" presName="vertTwo" presStyleCnt="0"/>
      <dgm:spPr/>
    </dgm:pt>
    <dgm:pt modelId="{BFD83D0D-3DC5-4759-843F-E8B31DBF61C2}" type="pres">
      <dgm:prSet presAssocID="{A42A6722-EEBF-469C-A533-55AC945D0508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6AB86-6EBD-4CF0-8E82-C6271204EEFE}" type="pres">
      <dgm:prSet presAssocID="{A42A6722-EEBF-469C-A533-55AC945D0508}" presName="horzTwo" presStyleCnt="0"/>
      <dgm:spPr/>
    </dgm:pt>
    <dgm:pt modelId="{6F687229-12B8-462C-80CE-40903A0F16F5}" type="pres">
      <dgm:prSet presAssocID="{01BF999A-A659-485B-8429-9ACA2E987A34}" presName="sibSpaceTwo" presStyleCnt="0"/>
      <dgm:spPr/>
    </dgm:pt>
    <dgm:pt modelId="{EE728D8F-264E-4905-9C36-406F4303A2F9}" type="pres">
      <dgm:prSet presAssocID="{8DC04443-3265-4581-80A1-47D26F5FAA62}" presName="vertTwo" presStyleCnt="0"/>
      <dgm:spPr/>
    </dgm:pt>
    <dgm:pt modelId="{79473DDA-83F0-4ADC-8FE1-27B79DB22AC8}" type="pres">
      <dgm:prSet presAssocID="{8DC04443-3265-4581-80A1-47D26F5FAA6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CE5322-C1BE-4941-9906-55414AF584D6}" type="pres">
      <dgm:prSet presAssocID="{8DC04443-3265-4581-80A1-47D26F5FAA62}" presName="horzTwo" presStyleCnt="0"/>
      <dgm:spPr/>
    </dgm:pt>
    <dgm:pt modelId="{84B1F770-8FA4-4C3E-804C-BF5C1970323F}" type="pres">
      <dgm:prSet presAssocID="{ED6F34D6-0B40-48DA-A1E9-51D95DE4E770}" presName="sibSpaceTwo" presStyleCnt="0"/>
      <dgm:spPr/>
    </dgm:pt>
    <dgm:pt modelId="{B973F989-9E5E-44DA-B733-299C463BB979}" type="pres">
      <dgm:prSet presAssocID="{AB76F7D5-70AB-47D3-9143-6D077E3753DC}" presName="vertTwo" presStyleCnt="0"/>
      <dgm:spPr/>
    </dgm:pt>
    <dgm:pt modelId="{FB473CA9-B676-4C21-BD52-3F2975F53D46}" type="pres">
      <dgm:prSet presAssocID="{AB76F7D5-70AB-47D3-9143-6D077E3753D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9DB2AA-F9A9-483C-818F-7330A9FD4B16}" type="pres">
      <dgm:prSet presAssocID="{AB76F7D5-70AB-47D3-9143-6D077E3753DC}" presName="horzTwo" presStyleCnt="0"/>
      <dgm:spPr/>
    </dgm:pt>
  </dgm:ptLst>
  <dgm:cxnLst>
    <dgm:cxn modelId="{8221ACC6-2629-47D5-82F5-2C9E62884286}" srcId="{CED93F51-B6DB-4903-95F9-04DA6F6FF72F}" destId="{AB76F7D5-70AB-47D3-9143-6D077E3753DC}" srcOrd="2" destOrd="0" parTransId="{63686BE0-28D6-41F9-8356-88EE216AC05B}" sibTransId="{9B8AE2A7-61C5-430F-934B-DDE189449955}"/>
    <dgm:cxn modelId="{BED202AD-4251-4F13-B0DD-E92A39DDB42A}" type="presOf" srcId="{A42A6722-EEBF-469C-A533-55AC945D0508}" destId="{BFD83D0D-3DC5-4759-843F-E8B31DBF61C2}" srcOrd="0" destOrd="0" presId="urn:microsoft.com/office/officeart/2005/8/layout/hierarchy4"/>
    <dgm:cxn modelId="{A75FF684-6B71-430D-BB19-1A93D00B994C}" srcId="{CED93F51-B6DB-4903-95F9-04DA6F6FF72F}" destId="{A42A6722-EEBF-469C-A533-55AC945D0508}" srcOrd="0" destOrd="0" parTransId="{076DBB66-DC12-4BCB-8E6C-70051B93E703}" sibTransId="{01BF999A-A659-485B-8429-9ACA2E987A34}"/>
    <dgm:cxn modelId="{48CF3721-BCE3-4ADF-BA5B-431ECF9549FC}" type="presOf" srcId="{CED93F51-B6DB-4903-95F9-04DA6F6FF72F}" destId="{09A3233E-B7C6-4094-8000-C87F2FED25C6}" srcOrd="0" destOrd="0" presId="urn:microsoft.com/office/officeart/2005/8/layout/hierarchy4"/>
    <dgm:cxn modelId="{229E3CCD-B619-44FD-AF4B-E9739082AF7A}" type="presOf" srcId="{8DC04443-3265-4581-80A1-47D26F5FAA62}" destId="{79473DDA-83F0-4ADC-8FE1-27B79DB22AC8}" srcOrd="0" destOrd="0" presId="urn:microsoft.com/office/officeart/2005/8/layout/hierarchy4"/>
    <dgm:cxn modelId="{6A72FE2B-9B21-40FD-815F-3C81B0AE24B9}" type="presOf" srcId="{AB76F7D5-70AB-47D3-9143-6D077E3753DC}" destId="{FB473CA9-B676-4C21-BD52-3F2975F53D46}" srcOrd="0" destOrd="0" presId="urn:microsoft.com/office/officeart/2005/8/layout/hierarchy4"/>
    <dgm:cxn modelId="{FC7256D2-418F-4740-8904-CBEDEDF2802C}" srcId="{EDAD92F9-ABD9-47B9-A3D9-831AB969D78C}" destId="{CED93F51-B6DB-4903-95F9-04DA6F6FF72F}" srcOrd="0" destOrd="0" parTransId="{C66563AF-4E4E-4949-B766-CB180FFC8865}" sibTransId="{062EA364-F176-4A3E-B838-2E621877968E}"/>
    <dgm:cxn modelId="{C19FA987-140F-423B-AFCD-3580B0BB5007}" type="presOf" srcId="{EDAD92F9-ABD9-47B9-A3D9-831AB969D78C}" destId="{2BFC4F0B-720F-4910-AD88-0418AF70054D}" srcOrd="0" destOrd="0" presId="urn:microsoft.com/office/officeart/2005/8/layout/hierarchy4"/>
    <dgm:cxn modelId="{0838FD0B-0EC8-43B2-BF64-87EEDEFDCA80}" srcId="{CED93F51-B6DB-4903-95F9-04DA6F6FF72F}" destId="{8DC04443-3265-4581-80A1-47D26F5FAA62}" srcOrd="1" destOrd="0" parTransId="{1ECA0206-B678-4A72-97EA-FA8CA41D2137}" sibTransId="{ED6F34D6-0B40-48DA-A1E9-51D95DE4E770}"/>
    <dgm:cxn modelId="{39392B8B-3CDD-4E9D-9C4D-17B841449AA7}" type="presParOf" srcId="{2BFC4F0B-720F-4910-AD88-0418AF70054D}" destId="{F75F8568-C645-4F4B-B287-A38B6C11991A}" srcOrd="0" destOrd="0" presId="urn:microsoft.com/office/officeart/2005/8/layout/hierarchy4"/>
    <dgm:cxn modelId="{8EF36DE9-8491-4906-B3AB-A47CB72ACD49}" type="presParOf" srcId="{F75F8568-C645-4F4B-B287-A38B6C11991A}" destId="{09A3233E-B7C6-4094-8000-C87F2FED25C6}" srcOrd="0" destOrd="0" presId="urn:microsoft.com/office/officeart/2005/8/layout/hierarchy4"/>
    <dgm:cxn modelId="{313A8123-6329-48BE-814C-CAA85B220D35}" type="presParOf" srcId="{F75F8568-C645-4F4B-B287-A38B6C11991A}" destId="{4DE9A0F5-ED28-42BB-A08E-82FFDD5348C7}" srcOrd="1" destOrd="0" presId="urn:microsoft.com/office/officeart/2005/8/layout/hierarchy4"/>
    <dgm:cxn modelId="{3B6C391F-8E1E-49C3-BCFD-73FD6DB2D2B2}" type="presParOf" srcId="{F75F8568-C645-4F4B-B287-A38B6C11991A}" destId="{6939492B-5181-4B4B-BBDD-6222B0D2DBF8}" srcOrd="2" destOrd="0" presId="urn:microsoft.com/office/officeart/2005/8/layout/hierarchy4"/>
    <dgm:cxn modelId="{ABD585B0-4CB5-4789-B744-84119AA989B8}" type="presParOf" srcId="{6939492B-5181-4B4B-BBDD-6222B0D2DBF8}" destId="{731679F1-2B8E-41B0-B00B-5B3822024888}" srcOrd="0" destOrd="0" presId="urn:microsoft.com/office/officeart/2005/8/layout/hierarchy4"/>
    <dgm:cxn modelId="{781E7298-44AD-4610-9C3F-4EF5A03E634D}" type="presParOf" srcId="{731679F1-2B8E-41B0-B00B-5B3822024888}" destId="{BFD83D0D-3DC5-4759-843F-E8B31DBF61C2}" srcOrd="0" destOrd="0" presId="urn:microsoft.com/office/officeart/2005/8/layout/hierarchy4"/>
    <dgm:cxn modelId="{D8356B4E-69B8-47E8-9205-16796A2AE685}" type="presParOf" srcId="{731679F1-2B8E-41B0-B00B-5B3822024888}" destId="{B946AB86-6EBD-4CF0-8E82-C6271204EEFE}" srcOrd="1" destOrd="0" presId="urn:microsoft.com/office/officeart/2005/8/layout/hierarchy4"/>
    <dgm:cxn modelId="{FA2B751C-B49D-4FF2-8BF6-B2E4A339B75E}" type="presParOf" srcId="{6939492B-5181-4B4B-BBDD-6222B0D2DBF8}" destId="{6F687229-12B8-462C-80CE-40903A0F16F5}" srcOrd="1" destOrd="0" presId="urn:microsoft.com/office/officeart/2005/8/layout/hierarchy4"/>
    <dgm:cxn modelId="{88B252C3-8D4A-4EF2-8B5A-4C978125F804}" type="presParOf" srcId="{6939492B-5181-4B4B-BBDD-6222B0D2DBF8}" destId="{EE728D8F-264E-4905-9C36-406F4303A2F9}" srcOrd="2" destOrd="0" presId="urn:microsoft.com/office/officeart/2005/8/layout/hierarchy4"/>
    <dgm:cxn modelId="{91FE6A4D-4B5D-40C0-BA28-9D3CE877C5A1}" type="presParOf" srcId="{EE728D8F-264E-4905-9C36-406F4303A2F9}" destId="{79473DDA-83F0-4ADC-8FE1-27B79DB22AC8}" srcOrd="0" destOrd="0" presId="urn:microsoft.com/office/officeart/2005/8/layout/hierarchy4"/>
    <dgm:cxn modelId="{4C4B0846-61D9-41F7-A340-622448F44C3A}" type="presParOf" srcId="{EE728D8F-264E-4905-9C36-406F4303A2F9}" destId="{33CE5322-C1BE-4941-9906-55414AF584D6}" srcOrd="1" destOrd="0" presId="urn:microsoft.com/office/officeart/2005/8/layout/hierarchy4"/>
    <dgm:cxn modelId="{8E4F4107-AFCF-4600-8875-C1AD436AE568}" type="presParOf" srcId="{6939492B-5181-4B4B-BBDD-6222B0D2DBF8}" destId="{84B1F770-8FA4-4C3E-804C-BF5C1970323F}" srcOrd="3" destOrd="0" presId="urn:microsoft.com/office/officeart/2005/8/layout/hierarchy4"/>
    <dgm:cxn modelId="{9384BC0C-34C8-49B1-AD2D-004BAA231E27}" type="presParOf" srcId="{6939492B-5181-4B4B-BBDD-6222B0D2DBF8}" destId="{B973F989-9E5E-44DA-B733-299C463BB979}" srcOrd="4" destOrd="0" presId="urn:microsoft.com/office/officeart/2005/8/layout/hierarchy4"/>
    <dgm:cxn modelId="{DBB6DBDF-7F32-4497-86C2-2F7CFE6EF63F}" type="presParOf" srcId="{B973F989-9E5E-44DA-B733-299C463BB979}" destId="{FB473CA9-B676-4C21-BD52-3F2975F53D46}" srcOrd="0" destOrd="0" presId="urn:microsoft.com/office/officeart/2005/8/layout/hierarchy4"/>
    <dgm:cxn modelId="{B171967D-E623-466F-8D56-20F4F8E42E02}" type="presParOf" srcId="{B973F989-9E5E-44DA-B733-299C463BB979}" destId="{F69DB2AA-F9A9-483C-818F-7330A9FD4B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3233E-B7C6-4094-8000-C87F2FED25C6}">
      <dsp:nvSpPr>
        <dsp:cNvPr id="0" name=""/>
        <dsp:cNvSpPr/>
      </dsp:nvSpPr>
      <dsp:spPr>
        <a:xfrm>
          <a:off x="2685" y="1463"/>
          <a:ext cx="7467015" cy="1605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Georgia" pitchFamily="18" charset="0"/>
            </a:rPr>
            <a:t>Признание личности</a:t>
          </a:r>
          <a:endParaRPr lang="ru-RU" sz="4000" kern="1200" dirty="0">
            <a:latin typeface="Georgia" pitchFamily="18" charset="0"/>
          </a:endParaRPr>
        </a:p>
      </dsp:txBody>
      <dsp:txXfrm>
        <a:off x="2685" y="1463"/>
        <a:ext cx="7467015" cy="1605823"/>
      </dsp:txXfrm>
    </dsp:sp>
    <dsp:sp modelId="{BFD83D0D-3DC5-4759-843F-E8B31DBF61C2}">
      <dsp:nvSpPr>
        <dsp:cNvPr id="0" name=""/>
        <dsp:cNvSpPr/>
      </dsp:nvSpPr>
      <dsp:spPr>
        <a:xfrm>
          <a:off x="2685" y="1804255"/>
          <a:ext cx="2357012" cy="1605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интерес</a:t>
          </a:r>
          <a:endParaRPr lang="ru-RU" sz="2800" kern="1200" dirty="0">
            <a:latin typeface="Georgia" pitchFamily="18" charset="0"/>
          </a:endParaRPr>
        </a:p>
      </dsp:txBody>
      <dsp:txXfrm>
        <a:off x="2685" y="1804255"/>
        <a:ext cx="2357012" cy="1605823"/>
      </dsp:txXfrm>
    </dsp:sp>
    <dsp:sp modelId="{79473DDA-83F0-4ADC-8FE1-27B79DB22AC8}">
      <dsp:nvSpPr>
        <dsp:cNvPr id="0" name=""/>
        <dsp:cNvSpPr/>
      </dsp:nvSpPr>
      <dsp:spPr>
        <a:xfrm>
          <a:off x="2557686" y="1804255"/>
          <a:ext cx="2357012" cy="1605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доверие</a:t>
          </a:r>
          <a:endParaRPr lang="ru-RU" sz="2800" kern="1200" dirty="0">
            <a:latin typeface="Georgia" pitchFamily="18" charset="0"/>
          </a:endParaRPr>
        </a:p>
      </dsp:txBody>
      <dsp:txXfrm>
        <a:off x="2557686" y="1804255"/>
        <a:ext cx="2357012" cy="1605823"/>
      </dsp:txXfrm>
    </dsp:sp>
    <dsp:sp modelId="{FB473CA9-B676-4C21-BD52-3F2975F53D46}">
      <dsp:nvSpPr>
        <dsp:cNvPr id="0" name=""/>
        <dsp:cNvSpPr/>
      </dsp:nvSpPr>
      <dsp:spPr>
        <a:xfrm>
          <a:off x="5112688" y="1804255"/>
          <a:ext cx="2357012" cy="1605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комфорт</a:t>
          </a:r>
          <a:endParaRPr lang="ru-RU" sz="2800" kern="1200" dirty="0">
            <a:latin typeface="Georgia" pitchFamily="18" charset="0"/>
          </a:endParaRPr>
        </a:p>
      </dsp:txBody>
      <dsp:txXfrm>
        <a:off x="5112688" y="1804255"/>
        <a:ext cx="2357012" cy="1605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8802-0FBF-48EA-83F3-FB54F7DAE345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AA08-B652-4D43-9F04-6C87D109E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1633" y="2416175"/>
            <a:ext cx="8007273" cy="1470025"/>
          </a:xfrm>
        </p:spPr>
        <p:txBody>
          <a:bodyPr/>
          <a:lstStyle/>
          <a:p>
            <a:pPr algn="r" eaLnBrk="1" hangingPunct="1"/>
            <a:r>
              <a:rPr lang="ru-RU" sz="3000" b="1" dirty="0" smtClean="0">
                <a:latin typeface="Trebuchet MS" pitchFamily="34" charset="0"/>
              </a:rPr>
              <a:t>Особенности социальных коммуникаций молодежи и ее вовлечения в осуществление публичной власти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095464"/>
            <a:ext cx="7397673" cy="1976742"/>
          </a:xfrm>
        </p:spPr>
        <p:txBody>
          <a:bodyPr>
            <a:no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Фальков Валерий Николаевич,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ректор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ТюмГУ</a:t>
            </a:r>
            <a:endParaRPr lang="ru-RU" sz="16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r" eaLnBrk="1" hangingPunct="1">
              <a:spcBef>
                <a:spcPts val="0"/>
              </a:spcBef>
            </a:pPr>
            <a:endParaRPr lang="ru-RU" sz="1600" dirty="0" smtClean="0">
              <a:latin typeface="Georgia" pitchFamily="18" charset="0"/>
            </a:endParaRPr>
          </a:p>
          <a:p>
            <a:pPr algn="r" eaLnBrk="1" hangingPunct="1">
              <a:spcBef>
                <a:spcPts val="0"/>
              </a:spcBef>
            </a:pPr>
            <a:endParaRPr lang="ru-RU" sz="1600" dirty="0"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sz="1600" dirty="0" smtClean="0"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sz="1600" dirty="0"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ru-RU" sz="1600" dirty="0" smtClean="0"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2 июля 2013, г. Тюмень</a:t>
            </a:r>
          </a:p>
          <a:p>
            <a:pPr eaLnBrk="1" hangingPunct="1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«Губернаторские чтения»</a:t>
            </a: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7" name="Рисунок 6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Untitled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000108"/>
            <a:ext cx="6013969" cy="4811175"/>
          </a:xfrm>
          <a:prstGeom prst="rect">
            <a:avLst/>
          </a:prstGeom>
        </p:spPr>
      </p:pic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8415" y="390527"/>
            <a:ext cx="6418385" cy="868363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latin typeface="Trebuchet MS" pitchFamily="34" charset="0"/>
              </a:rPr>
              <a:t>Молодежь</a:t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en-US" sz="2400" b="1" dirty="0" smtClean="0">
                <a:latin typeface="Trebuchet MS" pitchFamily="34" charset="0"/>
              </a:rPr>
              <a:t>&amp;</a:t>
            </a:r>
            <a:r>
              <a:rPr lang="ru-RU" sz="2400" b="1" dirty="0" smtClean="0">
                <a:latin typeface="Trebuchet MS" pitchFamily="34" charset="0"/>
              </a:rPr>
              <a:t/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мобильный телефон, Интернет и социальные сети</a:t>
            </a:r>
            <a:endParaRPr lang="ru-RU" sz="2400" b="1" dirty="0">
              <a:latin typeface="Trebuchet MS" pitchFamily="34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2954839" y="4643446"/>
            <a:ext cx="785818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1928802"/>
            <a:ext cx="807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Социальные сети сегодня существенно влияют не только</a:t>
            </a:r>
            <a:endParaRPr lang="en-US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на изменение рыночных отношений, но и на характер взаимоотношений</a:t>
            </a:r>
          </a:p>
          <a:p>
            <a:r>
              <a:rPr lang="ru-RU" dirty="0" smtClean="0">
                <a:latin typeface="Georgia" pitchFamily="18" charset="0"/>
              </a:rPr>
              <a:t>«власть – общество»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68415" y="457200"/>
            <a:ext cx="6418385" cy="52387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kern="0" dirty="0" smtClean="0">
                <a:solidFill>
                  <a:schemeClr val="tx1"/>
                </a:solidFill>
              </a:rPr>
              <a:t> «Цифровая революция»</a:t>
            </a:r>
          </a:p>
          <a:p>
            <a:r>
              <a:rPr lang="ru-RU" sz="2400" kern="0" dirty="0" smtClean="0">
                <a:solidFill>
                  <a:schemeClr val="tx1"/>
                </a:solidFill>
              </a:rPr>
              <a:t> в образовании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734" y="1600200"/>
            <a:ext cx="4517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Инвестиции в новые образовательные технологии</a:t>
            </a:r>
            <a:r>
              <a:rPr lang="en-US" sz="1600" b="1" dirty="0" smtClean="0">
                <a:latin typeface="Georgia" pitchFamily="18" charset="0"/>
              </a:rPr>
              <a:t> </a:t>
            </a:r>
            <a:r>
              <a:rPr lang="ru-RU" sz="1600" b="1" dirty="0" smtClean="0">
                <a:latin typeface="Georgia" pitchFamily="18" charset="0"/>
              </a:rPr>
              <a:t>и проекты </a:t>
            </a:r>
            <a:r>
              <a:rPr lang="en-US" sz="1600" b="1" dirty="0" err="1" smtClean="0">
                <a:latin typeface="Georgia" pitchFamily="18" charset="0"/>
              </a:rPr>
              <a:t>EdTech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276201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itchFamily="18" charset="0"/>
              </a:rPr>
              <a:t>Источники:</a:t>
            </a:r>
            <a:r>
              <a:rPr lang="en-US" sz="1200" i="1" dirty="0" smtClean="0">
                <a:latin typeface="Georgia" pitchFamily="18" charset="0"/>
              </a:rPr>
              <a:t> National Venture Capital Association, GIGAOM</a:t>
            </a:r>
            <a:endParaRPr lang="ru-RU" sz="1200" i="1" dirty="0">
              <a:latin typeface="Georgia" pitchFamily="18" charset="0"/>
            </a:endParaRPr>
          </a:p>
        </p:txBody>
      </p:sp>
      <p:pic>
        <p:nvPicPr>
          <p:cNvPr id="13" name="Рисунок 12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571744"/>
            <a:ext cx="4724010" cy="3632916"/>
          </a:xfrm>
          <a:prstGeom prst="rect">
            <a:avLst/>
          </a:prstGeom>
        </p:spPr>
      </p:pic>
      <p:pic>
        <p:nvPicPr>
          <p:cNvPr id="14" name="Рисунок 13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1600518"/>
            <a:ext cx="3980359" cy="4620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68415" y="390527"/>
            <a:ext cx="6418385" cy="1038209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latin typeface="Trebuchet MS" pitchFamily="34" charset="0"/>
              </a:rPr>
              <a:t/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Принципы  </a:t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социальных коммуникаций </a:t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в молодежной среде</a:t>
            </a:r>
            <a:br>
              <a:rPr lang="ru-RU" sz="2400" b="1" dirty="0" smtClean="0">
                <a:latin typeface="Trebuchet MS" pitchFamily="34" charset="0"/>
              </a:rPr>
            </a:br>
            <a:endParaRPr lang="ru-RU" sz="2400" b="1" dirty="0">
              <a:latin typeface="Trebuchet MS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857224" y="2071678"/>
          <a:ext cx="7472386" cy="3411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2357430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Georgia" pitchFamily="18" charset="0"/>
              </a:rPr>
              <a:t>Особая форма социальной молодежной коммуникации – освоение городского пространства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6786610" cy="86836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rebuchet MS" pitchFamily="34" charset="0"/>
              </a:rPr>
              <a:t>Хотели бы вы </a:t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уехать за границу (за пределы бывшего СССР) на постоянное жительство?</a:t>
            </a:r>
            <a:endParaRPr lang="ru-RU" sz="2400" b="1" dirty="0">
              <a:latin typeface="Trebuchet MS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  <a:gridCol w="1357322"/>
                <a:gridCol w="1357322"/>
                <a:gridCol w="1543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Варианты ответа,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Определенно да/скорее 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Скорее нет/ определенно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Затруднились ответить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000636"/>
            <a:ext cx="5500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itchFamily="18" charset="0"/>
              </a:rPr>
              <a:t>Источник:</a:t>
            </a:r>
            <a:r>
              <a:rPr lang="en-US" sz="1200" i="1" dirty="0" smtClean="0">
                <a:latin typeface="Georgia" pitchFamily="18" charset="0"/>
              </a:rPr>
              <a:t> </a:t>
            </a:r>
            <a:r>
              <a:rPr lang="ru-RU" sz="1200" i="1" dirty="0" smtClean="0">
                <a:latin typeface="Georgia" pitchFamily="18" charset="0"/>
              </a:rPr>
              <a:t>Левада-Центр. Опрос</a:t>
            </a:r>
            <a:r>
              <a:rPr lang="en-US" sz="1200" i="1" dirty="0" smtClean="0">
                <a:latin typeface="Georgia" pitchFamily="18" charset="0"/>
              </a:rPr>
              <a:t> </a:t>
            </a:r>
            <a:r>
              <a:rPr lang="ru-RU" sz="1200" i="1" dirty="0" smtClean="0">
                <a:latin typeface="Georgia" pitchFamily="18" charset="0"/>
              </a:rPr>
              <a:t>проведен </a:t>
            </a:r>
          </a:p>
          <a:p>
            <a:r>
              <a:rPr lang="en-US" sz="1200" i="1" dirty="0" smtClean="0">
                <a:latin typeface="Georgia" pitchFamily="18" charset="0"/>
              </a:rPr>
              <a:t>23-27 </a:t>
            </a:r>
            <a:r>
              <a:rPr lang="ru-RU" sz="1200" i="1" dirty="0" smtClean="0">
                <a:latin typeface="Georgia" pitchFamily="18" charset="0"/>
              </a:rPr>
              <a:t>мая 2013 года среди 1601 человека в возрасте </a:t>
            </a:r>
          </a:p>
          <a:p>
            <a:r>
              <a:rPr lang="ru-RU" sz="1200" i="1" dirty="0" smtClean="0">
                <a:latin typeface="Georgia" pitchFamily="18" charset="0"/>
              </a:rPr>
              <a:t>18 лет и старше в  130 населенных пунктах 45 регионов страны</a:t>
            </a:r>
            <a:r>
              <a:rPr lang="ru-RU" sz="1200" dirty="0" smtClean="0">
                <a:latin typeface="Georgia" pitchFamily="18" charset="0"/>
              </a:rPr>
              <a:t>.</a:t>
            </a:r>
          </a:p>
          <a:p>
            <a:r>
              <a:rPr lang="ru-RU" sz="1200" i="1" dirty="0" smtClean="0">
                <a:latin typeface="Georgia" pitchFamily="18" charset="0"/>
              </a:rPr>
              <a:t> </a:t>
            </a:r>
            <a:endParaRPr lang="ru-RU" sz="12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55481208"/>
              </p:ext>
            </p:extLst>
          </p:nvPr>
        </p:nvGraphicFramePr>
        <p:xfrm>
          <a:off x="273141" y="2061444"/>
          <a:ext cx="4070259" cy="391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0" y="542927"/>
            <a:ext cx="6418385" cy="52387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kern="0" dirty="0" smtClean="0">
                <a:solidFill>
                  <a:schemeClr val="tx1"/>
                </a:solidFill>
              </a:rPr>
              <a:t>Интернационализация высшего образования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568302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Количество иностранных студентов в мире (млн.чел.)</a:t>
            </a:r>
            <a:endParaRPr lang="ru-RU" sz="1600" b="1" dirty="0">
              <a:latin typeface="Georgia" pitchFamily="18" charset="0"/>
            </a:endParaRPr>
          </a:p>
        </p:txBody>
      </p:sp>
      <p:graphicFrame>
        <p:nvGraphicFramePr>
          <p:cNvPr id="7" name="Chart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3870351"/>
              </p:ext>
            </p:extLst>
          </p:nvPr>
        </p:nvGraphicFramePr>
        <p:xfrm>
          <a:off x="4491608" y="2296344"/>
          <a:ext cx="4423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1734" y="1568302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Количество магистерских программ на английском языке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759302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Источник: </a:t>
            </a:r>
            <a:r>
              <a:rPr lang="en-US" sz="1000" i="1" dirty="0" smtClean="0">
                <a:latin typeface="Georgia" pitchFamily="18" charset="0"/>
              </a:rPr>
              <a:t>OECD</a:t>
            </a:r>
            <a:r>
              <a:rPr lang="ru-RU" sz="1000" i="1" dirty="0" smtClean="0">
                <a:latin typeface="Georgia" pitchFamily="18" charset="0"/>
              </a:rPr>
              <a:t>, 2012</a:t>
            </a:r>
            <a:endParaRPr lang="ru-RU" sz="1000" i="1" dirty="0">
              <a:latin typeface="Georgia" pitchFamily="18" charset="0"/>
            </a:endParaRPr>
          </a:p>
        </p:txBody>
      </p:sp>
      <p:pic>
        <p:nvPicPr>
          <p:cNvPr id="10" name="Рисунок 9" descr="1033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1127704"/>
            <a:ext cx="8286808" cy="86836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rebuchet MS" pitchFamily="34" charset="0"/>
              </a:rPr>
              <a:t>В какой мере вы сейчас готовы </a:t>
            </a:r>
            <a:br>
              <a:rPr lang="ru-RU" sz="2400" b="1" dirty="0" smtClean="0">
                <a:latin typeface="Trebuchet MS" pitchFamily="34" charset="0"/>
              </a:rPr>
            </a:br>
            <a:r>
              <a:rPr lang="ru-RU" sz="2400" b="1" dirty="0" smtClean="0">
                <a:latin typeface="Trebuchet MS" pitchFamily="34" charset="0"/>
              </a:rPr>
              <a:t>к тому, чтобы уехать за пределы бывшего СССР на постоянное жительство?</a:t>
            </a:r>
            <a:endParaRPr lang="ru-RU" sz="2400" b="1" dirty="0">
              <a:latin typeface="Trebuchet MS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188641"/>
          <a:ext cx="8229600" cy="321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  <a:gridCol w="928694"/>
                <a:gridCol w="928694"/>
                <a:gridCol w="857256"/>
                <a:gridCol w="785818"/>
                <a:gridCol w="757214"/>
              </a:tblGrid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Варианты ответа,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71818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Собираю, оформляю документы на выезд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</a:t>
                      </a:r>
                      <a:endParaRPr lang="ru-RU" dirty="0"/>
                    </a:p>
                  </a:txBody>
                  <a:tcPr/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 твердое</a:t>
                      </a:r>
                      <a:r>
                        <a:rPr lang="ru-RU" baseline="0" dirty="0" smtClean="0"/>
                        <a:t> решение уехать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Обдумываю возможность выезда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Иногда подумываю над этим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Никогда</a:t>
                      </a:r>
                      <a:r>
                        <a:rPr lang="ru-RU" baseline="0" dirty="0" smtClean="0"/>
                        <a:t> не думал об этом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ru-RU" dirty="0"/>
                    </a:p>
                  </a:txBody>
                  <a:tcPr/>
                </a:tc>
              </a:tr>
              <a:tr h="416089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Затрудняюсь ответить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474789"/>
            <a:ext cx="5500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itchFamily="18" charset="0"/>
              </a:rPr>
              <a:t>Источник:</a:t>
            </a:r>
            <a:r>
              <a:rPr lang="en-US" sz="1200" i="1" dirty="0" smtClean="0">
                <a:latin typeface="Georgia" pitchFamily="18" charset="0"/>
              </a:rPr>
              <a:t> </a:t>
            </a:r>
            <a:r>
              <a:rPr lang="ru-RU" sz="1200" i="1" dirty="0" smtClean="0">
                <a:latin typeface="Georgia" pitchFamily="18" charset="0"/>
              </a:rPr>
              <a:t>Левада-Центр. Опрос</a:t>
            </a:r>
            <a:r>
              <a:rPr lang="en-US" sz="1200" i="1" dirty="0" smtClean="0">
                <a:latin typeface="Georgia" pitchFamily="18" charset="0"/>
              </a:rPr>
              <a:t> </a:t>
            </a:r>
            <a:r>
              <a:rPr lang="ru-RU" sz="1200" i="1" dirty="0" smtClean="0">
                <a:latin typeface="Georgia" pitchFamily="18" charset="0"/>
              </a:rPr>
              <a:t>проведен </a:t>
            </a:r>
          </a:p>
          <a:p>
            <a:r>
              <a:rPr lang="en-US" sz="1200" i="1" dirty="0" smtClean="0">
                <a:latin typeface="Georgia" pitchFamily="18" charset="0"/>
              </a:rPr>
              <a:t>23-27 </a:t>
            </a:r>
            <a:r>
              <a:rPr lang="ru-RU" sz="1200" i="1" dirty="0" smtClean="0">
                <a:latin typeface="Georgia" pitchFamily="18" charset="0"/>
              </a:rPr>
              <a:t>мая 2013 года среди 1601 человека в возрасте </a:t>
            </a:r>
          </a:p>
          <a:p>
            <a:r>
              <a:rPr lang="ru-RU" sz="1200" i="1" dirty="0" smtClean="0">
                <a:latin typeface="Georgia" pitchFamily="18" charset="0"/>
              </a:rPr>
              <a:t>18 лет и старше в  130 населенных пунктах 45 регионов страны</a:t>
            </a:r>
            <a:r>
              <a:rPr lang="ru-RU" sz="1200" dirty="0" smtClean="0">
                <a:latin typeface="Georgia" pitchFamily="18" charset="0"/>
              </a:rPr>
              <a:t>.</a:t>
            </a:r>
          </a:p>
          <a:p>
            <a:r>
              <a:rPr lang="ru-RU" sz="1200" i="1" dirty="0" smtClean="0">
                <a:latin typeface="Georgia" pitchFamily="18" charset="0"/>
              </a:rPr>
              <a:t> </a:t>
            </a:r>
            <a:endParaRPr lang="ru-RU" sz="12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26667" cy="1051429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990600" y="5881414"/>
            <a:ext cx="7397673" cy="976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2 июля 2013, г. Тюмень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«Губернаторские чтения»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2857496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Благодарю за внимание!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339</Words>
  <Application>Microsoft Office PowerPoint</Application>
  <PresentationFormat>Экран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Особенности социальных коммуникаций молодежи и ее вовлечения в осуществление публичной власти</vt:lpstr>
      <vt:lpstr>Молодежь &amp; мобильный телефон, Интернет и социальные сети</vt:lpstr>
      <vt:lpstr>Слайд 3</vt:lpstr>
      <vt:lpstr> Принципы   социальных коммуникаций  в молодежной среде </vt:lpstr>
      <vt:lpstr> </vt:lpstr>
      <vt:lpstr>Хотели бы вы  уехать за границу (за пределы бывшего СССР) на постоянное жительство?</vt:lpstr>
      <vt:lpstr>Слайд 7</vt:lpstr>
      <vt:lpstr>В какой мере вы сейчас готовы  к тому, чтобы уехать за пределы бывшего СССР на постоянное жительство?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социальных коммуникаций молодежи и ее вовлечения в осуществление публичной власти</dc:title>
  <dc:creator>Hellen</dc:creator>
  <cp:lastModifiedBy>Falkov</cp:lastModifiedBy>
  <cp:revision>26</cp:revision>
  <dcterms:created xsi:type="dcterms:W3CDTF">2013-07-02T01:34:32Z</dcterms:created>
  <dcterms:modified xsi:type="dcterms:W3CDTF">2013-07-02T04:36:16Z</dcterms:modified>
</cp:coreProperties>
</file>